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hanvi bdinesh" userId="27362730fe488e24" providerId="LiveId" clId="{B89CDA36-40BE-4B5F-9E0A-181C84814477}"/>
    <pc:docChg chg="modSld">
      <pc:chgData name="jahanvi bdinesh" userId="27362730fe488e24" providerId="LiveId" clId="{B89CDA36-40BE-4B5F-9E0A-181C84814477}" dt="2024-05-20T13:00:41.189" v="25" actId="20577"/>
      <pc:docMkLst>
        <pc:docMk/>
      </pc:docMkLst>
      <pc:sldChg chg="modSp mod modNotesTx">
        <pc:chgData name="jahanvi bdinesh" userId="27362730fe488e24" providerId="LiveId" clId="{B89CDA36-40BE-4B5F-9E0A-181C84814477}" dt="2024-05-20T12:59:46.468" v="16" actId="20577"/>
        <pc:sldMkLst>
          <pc:docMk/>
          <pc:sldMk cId="0" sldId="256"/>
        </pc:sldMkLst>
        <pc:spChg chg="mod">
          <ac:chgData name="jahanvi bdinesh" userId="27362730fe488e24" providerId="LiveId" clId="{B89CDA36-40BE-4B5F-9E0A-181C84814477}" dt="2024-05-20T12:59:21.289" v="15" actId="20577"/>
          <ac:spMkLst>
            <pc:docMk/>
            <pc:sldMk cId="0" sldId="256"/>
            <ac:spMk id="56" creationId="{00000000-0000-0000-0000-000000000000}"/>
          </ac:spMkLst>
        </pc:spChg>
      </pc:sldChg>
      <pc:sldChg chg="modNotesTx">
        <pc:chgData name="jahanvi bdinesh" userId="27362730fe488e24" providerId="LiveId" clId="{B89CDA36-40BE-4B5F-9E0A-181C84814477}" dt="2024-05-20T12:59:50.750" v="17" actId="20577"/>
        <pc:sldMkLst>
          <pc:docMk/>
          <pc:sldMk cId="0" sldId="257"/>
        </pc:sldMkLst>
      </pc:sldChg>
      <pc:sldChg chg="modNotesTx">
        <pc:chgData name="jahanvi bdinesh" userId="27362730fe488e24" providerId="LiveId" clId="{B89CDA36-40BE-4B5F-9E0A-181C84814477}" dt="2024-05-20T12:59:54.091" v="18" actId="20577"/>
        <pc:sldMkLst>
          <pc:docMk/>
          <pc:sldMk cId="0" sldId="258"/>
        </pc:sldMkLst>
      </pc:sldChg>
      <pc:sldChg chg="modNotesTx">
        <pc:chgData name="jahanvi bdinesh" userId="27362730fe488e24" providerId="LiveId" clId="{B89CDA36-40BE-4B5F-9E0A-181C84814477}" dt="2024-05-20T12:59:58.081" v="19" actId="20577"/>
        <pc:sldMkLst>
          <pc:docMk/>
          <pc:sldMk cId="0" sldId="259"/>
        </pc:sldMkLst>
      </pc:sldChg>
      <pc:sldChg chg="modSp mod modNotesTx">
        <pc:chgData name="jahanvi bdinesh" userId="27362730fe488e24" providerId="LiveId" clId="{B89CDA36-40BE-4B5F-9E0A-181C84814477}" dt="2024-05-20T13:00:24.656" v="21" actId="1036"/>
        <pc:sldMkLst>
          <pc:docMk/>
          <pc:sldMk cId="0" sldId="260"/>
        </pc:sldMkLst>
        <pc:spChg chg="mod">
          <ac:chgData name="jahanvi bdinesh" userId="27362730fe488e24" providerId="LiveId" clId="{B89CDA36-40BE-4B5F-9E0A-181C84814477}" dt="2024-05-20T13:00:24.656" v="21" actId="1036"/>
          <ac:spMkLst>
            <pc:docMk/>
            <pc:sldMk cId="0" sldId="260"/>
            <ac:spMk id="88" creationId="{00000000-0000-0000-0000-000000000000}"/>
          </ac:spMkLst>
        </pc:spChg>
      </pc:sldChg>
      <pc:sldChg chg="modNotesTx">
        <pc:chgData name="jahanvi bdinesh" userId="27362730fe488e24" providerId="LiveId" clId="{B89CDA36-40BE-4B5F-9E0A-181C84814477}" dt="2024-05-20T13:00:29.907" v="22" actId="20577"/>
        <pc:sldMkLst>
          <pc:docMk/>
          <pc:sldMk cId="0" sldId="261"/>
        </pc:sldMkLst>
      </pc:sldChg>
      <pc:sldChg chg="modNotesTx">
        <pc:chgData name="jahanvi bdinesh" userId="27362730fe488e24" providerId="LiveId" clId="{B89CDA36-40BE-4B5F-9E0A-181C84814477}" dt="2024-05-20T13:00:33.809" v="23" actId="20577"/>
        <pc:sldMkLst>
          <pc:docMk/>
          <pc:sldMk cId="0" sldId="262"/>
        </pc:sldMkLst>
      </pc:sldChg>
      <pc:sldChg chg="modNotesTx">
        <pc:chgData name="jahanvi bdinesh" userId="27362730fe488e24" providerId="LiveId" clId="{B89CDA36-40BE-4B5F-9E0A-181C84814477}" dt="2024-05-20T13:00:37.536" v="24" actId="20577"/>
        <pc:sldMkLst>
          <pc:docMk/>
          <pc:sldMk cId="0" sldId="263"/>
        </pc:sldMkLst>
      </pc:sldChg>
      <pc:sldChg chg="modNotesTx">
        <pc:chgData name="jahanvi bdinesh" userId="27362730fe488e24" providerId="LiveId" clId="{B89CDA36-40BE-4B5F-9E0A-181C84814477}" dt="2024-05-20T13:00:41.189" v="25" actId="20577"/>
        <pc:sldMkLst>
          <pc:docMk/>
          <pc:sldMk cId="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e4749ecf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e4749ecf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d9882ca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d9882ca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e4e61414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e4e61414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e4e61414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e4e61414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e4e61414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e4e61414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e4e61414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e4e61414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d9882ca0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d9882ca0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e4749ecfb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e4749ecfb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d9882ca03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d9882ca03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d9882ca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d9882ca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d9882ca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d9882ca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e52cc295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e52cc295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e52cc295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e52cc295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e4749ec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e4749ec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e4749ec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e4749ec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e4749ecf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e4749ecf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226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v" sz="3600" dirty="0"/>
              <a:t>Assess the landscape of C-V2X Technology and its journey to 6G Networks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275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chemeClr val="dk1"/>
                </a:solidFill>
              </a:rPr>
              <a:t>Wireless Networks (SSY145) Project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69800" y="3074975"/>
            <a:ext cx="77565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 dirty="0">
                <a:solidFill>
                  <a:schemeClr val="dk1"/>
                </a:solidFill>
              </a:rPr>
              <a:t>Jahanvi Bhadrashetty Dinesh			         20th May 2024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 dirty="0">
                <a:solidFill>
                  <a:schemeClr val="dk1"/>
                </a:solidFill>
              </a:rPr>
              <a:t>Lisa Mårtensson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 dirty="0">
                <a:solidFill>
                  <a:schemeClr val="dk1"/>
                </a:solidFill>
              </a:rPr>
              <a:t>Muhammad Uzair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535925" y="4823450"/>
            <a:ext cx="4665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900">
                <a:solidFill>
                  <a:schemeClr val="dk2"/>
                </a:solidFill>
              </a:rPr>
              <a:t>1/16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5G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8535925" y="4823450"/>
            <a:ext cx="6081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900">
                <a:solidFill>
                  <a:schemeClr val="dk2"/>
                </a:solidFill>
              </a:rPr>
              <a:t>10/16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8535925" y="4823450"/>
            <a:ext cx="50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900">
                <a:solidFill>
                  <a:schemeClr val="dk2"/>
                </a:solidFill>
              </a:rPr>
              <a:t>11/16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8535925" y="4823450"/>
            <a:ext cx="5211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900">
                <a:solidFill>
                  <a:schemeClr val="dk2"/>
                </a:solidFill>
              </a:rPr>
              <a:t>12/16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8535925" y="4823450"/>
            <a:ext cx="534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900">
                <a:solidFill>
                  <a:schemeClr val="dk2"/>
                </a:solidFill>
              </a:rPr>
              <a:t>13/16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8535925" y="4568875"/>
            <a:ext cx="5211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900">
                <a:solidFill>
                  <a:schemeClr val="dk2"/>
                </a:solidFill>
              </a:rPr>
              <a:t>14/16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311700" y="116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Conclusion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311700" y="689425"/>
            <a:ext cx="8520600" cy="4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>
                <a:solidFill>
                  <a:schemeClr val="dk1"/>
                </a:solidFill>
              </a:rPr>
              <a:t>LTE-Cellular-Based V2X - better reliability then IEEE 802.11p - enhanced throughput and lower latency then DSRC; faces challenges at high vehicle speeds due to the Doppler effect.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>
                <a:solidFill>
                  <a:schemeClr val="dk1"/>
                </a:solidFill>
              </a:rPr>
              <a:t>While 5G provides better reliability and decent latency, it still faces handover complexities, shadowing and channel interfering. 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>
                <a:solidFill>
                  <a:schemeClr val="dk1"/>
                </a:solidFill>
              </a:rPr>
              <a:t>6G Vision “Fully digital and connected world”: 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>
                <a:solidFill>
                  <a:schemeClr val="dk1"/>
                </a:solidFill>
              </a:rPr>
              <a:t>Improved safety, traffic efficiency, and enhanced user experience.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>
                <a:solidFill>
                  <a:schemeClr val="dk1"/>
                </a:solidFill>
              </a:rPr>
              <a:t>Seamless connectivity in urban and remote areas.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v" b="1">
                <a:solidFill>
                  <a:schemeClr val="dk1"/>
                </a:solidFill>
              </a:rPr>
              <a:t>Final Thoughts:</a:t>
            </a:r>
            <a:endParaRPr b="1"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>
                <a:solidFill>
                  <a:schemeClr val="dk1"/>
                </a:solidFill>
              </a:rPr>
              <a:t>The evolution of V2X communication is crucial for the future of intelligent transportation systems.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>
                <a:solidFill>
                  <a:schemeClr val="dk1"/>
                </a:solidFill>
              </a:rPr>
              <a:t>Continuous research and development are essential to overcome current challenges and leverage new opportunities.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>
                <a:solidFill>
                  <a:schemeClr val="dk1"/>
                </a:solidFill>
              </a:rPr>
              <a:t>Collaboration among industry, academia, and regulatory bodies is key to realizing the full potential of V2X technologies.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8535925" y="4823450"/>
            <a:ext cx="6081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900">
                <a:solidFill>
                  <a:schemeClr val="dk2"/>
                </a:solidFill>
              </a:rPr>
              <a:t>15/16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Thank you</a:t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8535925" y="4823450"/>
            <a:ext cx="6081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900">
                <a:solidFill>
                  <a:schemeClr val="dk2"/>
                </a:solidFill>
              </a:rPr>
              <a:t>16/16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b="1"/>
              <a:t>Outline of presentation</a:t>
            </a:r>
            <a:endParaRPr b="1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775"/>
            <a:ext cx="8690700" cy="3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b="1">
                <a:solidFill>
                  <a:schemeClr val="dk1"/>
                </a:solidFill>
              </a:rPr>
              <a:t>Introduction to C-V2X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b="1">
                <a:solidFill>
                  <a:schemeClr val="dk1"/>
                </a:solidFill>
              </a:rPr>
              <a:t>LTE</a:t>
            </a:r>
            <a:endParaRPr b="1">
              <a:solidFill>
                <a:schemeClr val="dk1"/>
              </a:solidFill>
            </a:endParaRPr>
          </a:p>
          <a:p>
            <a:pPr marL="457200" lvl="0" indent="-31670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sv" sz="1500">
                <a:solidFill>
                  <a:schemeClr val="dk1"/>
                </a:solidFill>
              </a:rPr>
              <a:t>Advantages of LTE </a:t>
            </a:r>
            <a:endParaRPr sz="1500">
              <a:solidFill>
                <a:schemeClr val="dk1"/>
              </a:solidFill>
            </a:endParaRPr>
          </a:p>
          <a:p>
            <a:pPr marL="457200" lvl="0" indent="-2990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Char char="-"/>
            </a:pPr>
            <a:r>
              <a:rPr lang="sv" sz="1500">
                <a:solidFill>
                  <a:schemeClr val="dk1"/>
                </a:solidFill>
              </a:rPr>
              <a:t>Challenges of LTE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b="1">
                <a:solidFill>
                  <a:schemeClr val="dk1"/>
                </a:solidFill>
              </a:rPr>
              <a:t>5G </a:t>
            </a:r>
            <a:endParaRPr b="1">
              <a:solidFill>
                <a:schemeClr val="dk1"/>
              </a:solidFill>
            </a:endParaRPr>
          </a:p>
          <a:p>
            <a:pPr marL="457200" lvl="0" indent="-31670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sv" sz="1500">
                <a:solidFill>
                  <a:schemeClr val="dk1"/>
                </a:solidFill>
              </a:rPr>
              <a:t>5G for V2X</a:t>
            </a:r>
            <a:endParaRPr sz="1500">
              <a:solidFill>
                <a:schemeClr val="dk1"/>
              </a:solidFill>
            </a:endParaRPr>
          </a:p>
          <a:p>
            <a:pPr marL="457200" lvl="0" indent="-31670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sv" sz="1500">
                <a:solidFill>
                  <a:schemeClr val="dk1"/>
                </a:solidFill>
              </a:rPr>
              <a:t>Challenges of 5G V2X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b="1">
                <a:solidFill>
                  <a:schemeClr val="dk1"/>
                </a:solidFill>
              </a:rPr>
              <a:t>Future of V2X: 6G vision</a:t>
            </a:r>
            <a:endParaRPr b="1">
              <a:solidFill>
                <a:schemeClr val="dk1"/>
              </a:solidFill>
            </a:endParaRPr>
          </a:p>
          <a:p>
            <a:pPr marL="457200" lvl="0" indent="-31670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sv" sz="1500">
                <a:solidFill>
                  <a:schemeClr val="dk1"/>
                </a:solidFill>
              </a:rPr>
              <a:t>6G: Vision for future V2X communication</a:t>
            </a:r>
            <a:endParaRPr sz="1500">
              <a:solidFill>
                <a:schemeClr val="dk1"/>
              </a:solidFill>
            </a:endParaRPr>
          </a:p>
          <a:p>
            <a:pPr marL="457200" lvl="0" indent="-31670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sv" sz="1500">
                <a:solidFill>
                  <a:schemeClr val="dk1"/>
                </a:solidFill>
              </a:rPr>
              <a:t>UAVs and Satellites in 6G V2X</a:t>
            </a:r>
            <a:endParaRPr sz="1500">
              <a:solidFill>
                <a:schemeClr val="dk1"/>
              </a:solidFill>
            </a:endParaRPr>
          </a:p>
          <a:p>
            <a:pPr marL="457200" lvl="0" indent="-31670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sv" sz="1500">
                <a:solidFill>
                  <a:schemeClr val="dk1"/>
                </a:solidFill>
              </a:rPr>
              <a:t>Edge and fog computing</a:t>
            </a:r>
            <a:endParaRPr sz="1500">
              <a:solidFill>
                <a:schemeClr val="dk1"/>
              </a:solidFill>
            </a:endParaRPr>
          </a:p>
          <a:p>
            <a:pPr marL="457200" lvl="0" indent="-31670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sv" sz="1500">
                <a:solidFill>
                  <a:schemeClr val="dk1"/>
                </a:solidFill>
              </a:rPr>
              <a:t>Terahertz communication in 6G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v" sz="2100">
                <a:solidFill>
                  <a:schemeClr val="dk1"/>
                </a:solidFill>
              </a:rPr>
              <a:t>	</a:t>
            </a:r>
            <a:r>
              <a:rPr lang="sv" sz="2100" b="1">
                <a:solidFill>
                  <a:schemeClr val="dk1"/>
                </a:solidFill>
              </a:rPr>
              <a:t>Conclusion</a:t>
            </a:r>
            <a:endParaRPr sz="2100" b="1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535925" y="4823450"/>
            <a:ext cx="4665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900">
                <a:solidFill>
                  <a:schemeClr val="dk2"/>
                </a:solidFill>
              </a:rPr>
              <a:t>2/16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b="1"/>
              <a:t>Introduction to C-V2X</a:t>
            </a:r>
            <a:endParaRPr b="1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8535925" y="4823450"/>
            <a:ext cx="4665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900">
                <a:solidFill>
                  <a:schemeClr val="dk2"/>
                </a:solidFill>
              </a:rPr>
              <a:t>3/16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050" y="1463325"/>
            <a:ext cx="4780076" cy="29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b="1"/>
              <a:t>Long Term Evolution</a:t>
            </a:r>
            <a:endParaRPr b="1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v">
                <a:solidFill>
                  <a:schemeClr val="dk1"/>
                </a:solidFill>
              </a:rPr>
              <a:t>DSRC systems              Cellular technologies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v">
                <a:solidFill>
                  <a:schemeClr val="dk1"/>
                </a:solidFill>
              </a:rPr>
              <a:t>Extensive coverage and high vehicle mobility support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v">
                <a:solidFill>
                  <a:schemeClr val="dk1"/>
                </a:solidFill>
              </a:rPr>
              <a:t>Interest from organizations like 3GPP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v">
                <a:solidFill>
                  <a:schemeClr val="dk1"/>
                </a:solidFill>
              </a:rPr>
              <a:t>Development of cellular-based V2X services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8535925" y="4823450"/>
            <a:ext cx="4665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900">
                <a:solidFill>
                  <a:schemeClr val="dk2"/>
                </a:solidFill>
              </a:rPr>
              <a:t>6/16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771" y="2120371"/>
            <a:ext cx="2851150" cy="24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837300" y="4242325"/>
            <a:ext cx="3233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>
                <a:solidFill>
                  <a:schemeClr val="dk2"/>
                </a:solidFill>
              </a:rPr>
              <a:t>Figure from 3GPP </a:t>
            </a:r>
            <a:endParaRPr sz="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 sz="800">
                <a:solidFill>
                  <a:schemeClr val="dk2"/>
                </a:solidFill>
              </a:rPr>
              <a:t>Access: https://www.3gpp.org/about-us/legal-matters/logo-usage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2496050" y="1305175"/>
            <a:ext cx="7326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b="1"/>
              <a:t>Advantages of LTE-Cellular-Based V2X</a:t>
            </a:r>
            <a:endParaRPr b="1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837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</a:rPr>
              <a:t>Compared to IEEE 802.11p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v">
                <a:solidFill>
                  <a:schemeClr val="dk1"/>
                </a:solidFill>
              </a:rPr>
              <a:t>Centralized scheduling and decentralized resource selection.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v">
                <a:solidFill>
                  <a:schemeClr val="dk1"/>
                </a:solidFill>
              </a:rPr>
              <a:t>Enhanced reliability and efficient utilization of LTE infrastructure.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</a:rPr>
              <a:t>Compared to DSRC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v">
                <a:solidFill>
                  <a:schemeClr val="dk1"/>
                </a:solidFill>
              </a:rPr>
              <a:t>Higher packet reception rates (PRR) and reliability.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v">
                <a:solidFill>
                  <a:schemeClr val="dk1"/>
                </a:solidFill>
              </a:rPr>
              <a:t>Superior performance in data rate, latency and congestion handling.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8535925" y="4823450"/>
            <a:ext cx="4665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900">
                <a:solidFill>
                  <a:schemeClr val="dk2"/>
                </a:solidFill>
              </a:rPr>
              <a:t>5/16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b="1"/>
              <a:t>Challenges of LTE-Cellular-Based V2X</a:t>
            </a:r>
            <a:endParaRPr b="1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v">
                <a:solidFill>
                  <a:schemeClr val="dk1"/>
                </a:solidFill>
              </a:rPr>
              <a:t>Issues with the existing LTE physical layer at high speeds and frequencies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v">
                <a:solidFill>
                  <a:schemeClr val="dk1"/>
                </a:solidFill>
              </a:rPr>
              <a:t>Impact of the Doppler effect on channel estimation accuracy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8535925" y="4823450"/>
            <a:ext cx="4665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900">
                <a:solidFill>
                  <a:schemeClr val="dk2"/>
                </a:solidFill>
              </a:rPr>
              <a:t>6/16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t="55890"/>
          <a:stretch/>
        </p:blipFill>
        <p:spPr>
          <a:xfrm>
            <a:off x="2618925" y="3526700"/>
            <a:ext cx="5917000" cy="6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696925" y="4401975"/>
            <a:ext cx="5752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 sz="800">
                <a:solidFill>
                  <a:schemeClr val="dk2"/>
                </a:solidFill>
              </a:rPr>
              <a:t>Figure from S. Gyawali et al., "Challenges and Solutions for Cellular Based V2X Communications," in IEEE Access, vol. 23,1 pp. 222-255 2020, doi: https://ieeexplore.ieee.org/document/9217500/authors#authors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275" y="2603900"/>
            <a:ext cx="5917000" cy="60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967275" y="2204925"/>
            <a:ext cx="357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b="1">
                <a:solidFill>
                  <a:schemeClr val="dk1"/>
                </a:solidFill>
              </a:rPr>
              <a:t>Existing LTE physical layer structure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298525" y="3198450"/>
            <a:ext cx="3648900" cy="1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b="1">
                <a:solidFill>
                  <a:schemeClr val="dk1"/>
                </a:solidFill>
              </a:rPr>
              <a:t>Physical layer enhancement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b="1"/>
              <a:t>Introduction to 5G </a:t>
            </a:r>
            <a:endParaRPr b="1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v" b="1">
                <a:solidFill>
                  <a:schemeClr val="dk1"/>
                </a:solidFill>
              </a:rPr>
              <a:t>3GPP Release 15: </a:t>
            </a:r>
            <a:r>
              <a:rPr lang="sv">
                <a:solidFill>
                  <a:schemeClr val="dk1"/>
                </a:solidFill>
              </a:rPr>
              <a:t>Increase </a:t>
            </a:r>
            <a:r>
              <a:rPr lang="sv">
                <a:solidFill>
                  <a:schemeClr val="dk1"/>
                </a:solidFill>
                <a:highlight>
                  <a:srgbClr val="FFFFFF"/>
                </a:highlight>
              </a:rPr>
              <a:t>data rates, reduced latency, improve connectivity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v" b="1">
                <a:solidFill>
                  <a:schemeClr val="dk1"/>
                </a:solidFill>
              </a:rPr>
              <a:t>Properties</a:t>
            </a:r>
            <a:r>
              <a:rPr lang="sv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sv">
                <a:solidFill>
                  <a:schemeClr val="dk1"/>
                </a:solidFill>
              </a:rPr>
              <a:t>Spectrum - FR1 (&lt;6GHz) and FR2 (24GHz - 52 GHz)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sv">
                <a:solidFill>
                  <a:schemeClr val="dk1"/>
                </a:solidFill>
              </a:rPr>
              <a:t>OFDM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sv">
                <a:solidFill>
                  <a:schemeClr val="dk1"/>
                </a:solidFill>
              </a:rPr>
              <a:t>Adaptive Bandwidth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sv">
                <a:solidFill>
                  <a:schemeClr val="dk1"/>
                </a:solidFill>
              </a:rPr>
              <a:t>Wireless devices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v" b="1">
                <a:solidFill>
                  <a:schemeClr val="dk1"/>
                </a:solidFill>
              </a:rPr>
              <a:t>5GCAR</a:t>
            </a:r>
            <a:r>
              <a:rPr lang="sv">
                <a:solidFill>
                  <a:schemeClr val="dk1"/>
                </a:solidFill>
              </a:rPr>
              <a:t>: 5G Communication Automotive Research and Innovation project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870" y="241570"/>
            <a:ext cx="1561425" cy="9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8535925" y="4823450"/>
            <a:ext cx="4665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900">
                <a:solidFill>
                  <a:schemeClr val="dk2"/>
                </a:solidFill>
              </a:rPr>
              <a:t>7/16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b="1"/>
              <a:t>LTE to 5G for V2X</a:t>
            </a:r>
            <a:endParaRPr b="1"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233425" y="661100"/>
            <a:ext cx="8520600" cy="29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sv">
                <a:solidFill>
                  <a:srgbClr val="0D0D0D"/>
                </a:solidFill>
              </a:rPr>
              <a:t>Pre-defined test conditions </a:t>
            </a:r>
            <a:endParaRPr>
              <a:solidFill>
                <a:srgbClr val="0D0D0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sv">
                <a:solidFill>
                  <a:srgbClr val="0D0D0D"/>
                </a:solidFill>
              </a:rPr>
              <a:t>Shark fin antenna on car</a:t>
            </a:r>
            <a:endParaRPr>
              <a:solidFill>
                <a:srgbClr val="0D0D0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sv" b="1">
                <a:solidFill>
                  <a:srgbClr val="0D0D0D"/>
                </a:solidFill>
              </a:rPr>
              <a:t>Results:  </a:t>
            </a:r>
            <a:endParaRPr b="1">
              <a:solidFill>
                <a:srgbClr val="0D0D0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AutoNum type="arabicPeriod"/>
            </a:pPr>
            <a:r>
              <a:rPr lang="sv">
                <a:solidFill>
                  <a:srgbClr val="0D0D0D"/>
                </a:solidFill>
              </a:rPr>
              <a:t>Reliability </a:t>
            </a:r>
            <a:endParaRPr>
              <a:solidFill>
                <a:srgbClr val="0D0D0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AutoNum type="arabicPeriod"/>
            </a:pPr>
            <a:r>
              <a:rPr lang="sv">
                <a:solidFill>
                  <a:srgbClr val="0D0D0D"/>
                </a:solidFill>
              </a:rPr>
              <a:t>Latency  </a:t>
            </a:r>
            <a:endParaRPr>
              <a:solidFill>
                <a:srgbClr val="0D0D0D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t="11063" r="17945"/>
          <a:stretch/>
        </p:blipFill>
        <p:spPr>
          <a:xfrm>
            <a:off x="5181225" y="1300450"/>
            <a:ext cx="3397274" cy="15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5123350" y="2836275"/>
            <a:ext cx="35130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>
                <a:solidFill>
                  <a:schemeClr val="dk2"/>
                </a:solidFill>
              </a:rPr>
              <a:t>Figure from J. Clancy et al., "Feasibility Study of V2X Communications in Initial 5G NR Deployments," in IEEE Access, vol. 11, pp. 75269-75284, 2023, doi: 10.1109/ACCESS.2023.3296089.</a:t>
            </a:r>
            <a:endParaRPr sz="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8535925" y="4823450"/>
            <a:ext cx="4665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900">
                <a:solidFill>
                  <a:schemeClr val="dk2"/>
                </a:solidFill>
              </a:rPr>
              <a:t>8/16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b="1"/>
              <a:t>Challenges of 5G V2X</a:t>
            </a:r>
            <a:endParaRPr b="1"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v" b="1">
                <a:solidFill>
                  <a:schemeClr val="dk1"/>
                </a:solidFill>
              </a:rPr>
              <a:t>Small cell size</a:t>
            </a:r>
            <a:r>
              <a:rPr lang="sv">
                <a:solidFill>
                  <a:schemeClr val="dk1"/>
                </a:solidFill>
              </a:rPr>
              <a:t> - increase in capacity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sv">
                <a:solidFill>
                  <a:schemeClr val="dk1"/>
                </a:solidFill>
              </a:rPr>
              <a:t>Handover difficulties - mobile user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sv">
                <a:solidFill>
                  <a:schemeClr val="dk1"/>
                </a:solidFill>
              </a:rPr>
              <a:t>Dual Connectivity, Multi access manager, Application Map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v" b="1">
                <a:solidFill>
                  <a:schemeClr val="dk1"/>
                </a:solidFill>
              </a:rPr>
              <a:t>mm wave propagation </a:t>
            </a:r>
            <a:r>
              <a:rPr lang="sv">
                <a:solidFill>
                  <a:schemeClr val="dk1"/>
                </a:solidFill>
              </a:rPr>
              <a:t>- short wavelength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sv">
                <a:solidFill>
                  <a:schemeClr val="dk1"/>
                </a:solidFill>
              </a:rPr>
              <a:t>LoS dependency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sv">
                <a:solidFill>
                  <a:schemeClr val="dk1"/>
                </a:solidFill>
              </a:rPr>
              <a:t>Place base stations(BS) closer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v" b="1">
                <a:solidFill>
                  <a:schemeClr val="dk1"/>
                </a:solidFill>
              </a:rPr>
              <a:t>Vehicular Positioning </a:t>
            </a:r>
            <a:r>
              <a:rPr lang="sv">
                <a:solidFill>
                  <a:schemeClr val="dk1"/>
                </a:solidFill>
              </a:rPr>
              <a:t>- 3 to 4 BS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sv">
                <a:solidFill>
                  <a:schemeClr val="dk1"/>
                </a:solidFill>
              </a:rPr>
              <a:t>Single BS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sv">
                <a:solidFill>
                  <a:schemeClr val="dk1"/>
                </a:solidFill>
              </a:rPr>
              <a:t>2 Kalman filters - AoD/AoA and IMU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8535925" y="4823450"/>
            <a:ext cx="548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900">
                <a:solidFill>
                  <a:schemeClr val="dk2"/>
                </a:solidFill>
              </a:rPr>
              <a:t>9/16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287" y="445025"/>
            <a:ext cx="1464075" cy="13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00001">
            <a:off x="5571775" y="2264345"/>
            <a:ext cx="3467099" cy="2563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On-screen Show (16:9)</PresentationFormat>
  <Paragraphs>95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Assess the landscape of C-V2X Technology and its journey to 6G Networks</vt:lpstr>
      <vt:lpstr>Outline of presentation</vt:lpstr>
      <vt:lpstr>Introduction to C-V2X</vt:lpstr>
      <vt:lpstr>Long Term Evolution</vt:lpstr>
      <vt:lpstr>Advantages of LTE-Cellular-Based V2X</vt:lpstr>
      <vt:lpstr>Challenges of LTE-Cellular-Based V2X</vt:lpstr>
      <vt:lpstr>Introduction to 5G </vt:lpstr>
      <vt:lpstr>LTE to 5G for V2X</vt:lpstr>
      <vt:lpstr>Challenges of 5G V2X</vt:lpstr>
      <vt:lpstr>5G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 the landscape of C-V2X Technology and its journey to 6G Networks</dc:title>
  <cp:lastModifiedBy>jahanvi bdinesh</cp:lastModifiedBy>
  <cp:revision>1</cp:revision>
  <dcterms:modified xsi:type="dcterms:W3CDTF">2024-05-20T13:00:50Z</dcterms:modified>
</cp:coreProperties>
</file>