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cover/>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towardsdatascience.a/lines-detection-with-hough-transform-84020b3b1549" TargetMode="External"/><Relationship Id="rId3" Type="http://schemas.openxmlformats.org/officeDocument/2006/relationships/hyperlink" Target="https://docs.opencv.org/master/d9/db0/tutorial_hough_lines.html" TargetMode="External"/><Relationship Id="rId7" Type="http://schemas.openxmlformats.org/officeDocument/2006/relationships/hyperlink" Target="https://www.slideshare.net/NirjhorerSopnovongo/hough-transform-by-mdnazmul-islam" TargetMode="External"/><Relationship Id="rId2" Type="http://schemas.openxmlformats.org/officeDocument/2006/relationships/hyperlink" Target="https://towardsdatascience.com/lines-detection-with-hough-transform-84020b3b1549" TargetMode="External"/><Relationship Id="rId1" Type="http://schemas.openxmlformats.org/officeDocument/2006/relationships/slideLayout" Target="../slideLayouts/slideLayout7.xml"/><Relationship Id="rId6" Type="http://schemas.openxmlformats.org/officeDocument/2006/relationships/hyperlink" Target="https://www.slideshare.net/vaibhavvpatil/linear-hough-transform" TargetMode="External"/><Relationship Id="rId5" Type="http://schemas.openxmlformats.org/officeDocument/2006/relationships/hyperlink" Target="https://docs.opencv.org/master/da/d22/tutorial_py_canny.html" TargetMode="External"/><Relationship Id="rId4" Type="http://schemas.openxmlformats.org/officeDocument/2006/relationships/hyperlink" Target="https://www.slideshare.net/UpekhaVandebona/line-detection" TargetMode="External"/><Relationship Id="rId9" Type="http://schemas.openxmlformats.org/officeDocument/2006/relationships/hyperlink" Target="https://github.com/Hank-Tsou/Hough-Transform-Line-Detection/blob/master/hough_line_transform.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F827-7D6C-4D8D-A565-3168DBC4E665}"/>
              </a:ext>
            </a:extLst>
          </p:cNvPr>
          <p:cNvSpPr>
            <a:spLocks noGrp="1"/>
          </p:cNvSpPr>
          <p:nvPr>
            <p:ph type="ctrTitle"/>
          </p:nvPr>
        </p:nvSpPr>
        <p:spPr/>
        <p:txBody>
          <a:bodyPr/>
          <a:lstStyle/>
          <a:p>
            <a:r>
              <a:rPr lang="en-US" dirty="0">
                <a:solidFill>
                  <a:schemeClr val="tx2">
                    <a:lumMod val="75000"/>
                    <a:lumOff val="25000"/>
                  </a:schemeClr>
                </a:solidFill>
              </a:rPr>
              <a:t>Lines Detection with Hough Transform</a:t>
            </a:r>
          </a:p>
        </p:txBody>
      </p:sp>
      <p:sp>
        <p:nvSpPr>
          <p:cNvPr id="3" name="Subtitle 2">
            <a:extLst>
              <a:ext uri="{FF2B5EF4-FFF2-40B4-BE49-F238E27FC236}">
                <a16:creationId xmlns:a16="http://schemas.microsoft.com/office/drawing/2014/main" id="{ABEAAAC8-9D26-4A79-BB51-8EDDB6370484}"/>
              </a:ext>
            </a:extLst>
          </p:cNvPr>
          <p:cNvSpPr>
            <a:spLocks noGrp="1"/>
          </p:cNvSpPr>
          <p:nvPr>
            <p:ph type="subTitle" idx="1"/>
          </p:nvPr>
        </p:nvSpPr>
        <p:spPr>
          <a:xfrm>
            <a:off x="4515377" y="4021667"/>
            <a:ext cx="6987645" cy="1388534"/>
          </a:xfrm>
        </p:spPr>
        <p:txBody>
          <a:bodyPr/>
          <a:lstStyle/>
          <a:p>
            <a:r>
              <a:rPr lang="en-US" dirty="0">
                <a:solidFill>
                  <a:schemeClr val="tx2">
                    <a:lumMod val="75000"/>
                    <a:lumOff val="25000"/>
                  </a:schemeClr>
                </a:solidFill>
              </a:rPr>
              <a:t>M.Jahanzaib(BCSF17A554)</a:t>
            </a:r>
          </a:p>
          <a:p>
            <a:r>
              <a:rPr lang="en-US" dirty="0">
                <a:solidFill>
                  <a:schemeClr val="tx2">
                    <a:lumMod val="75000"/>
                    <a:lumOff val="25000"/>
                  </a:schemeClr>
                </a:solidFill>
              </a:rPr>
              <a:t>Arzoo Khalil(BCSF17A547)</a:t>
            </a:r>
          </a:p>
        </p:txBody>
      </p:sp>
      <p:sp>
        <p:nvSpPr>
          <p:cNvPr id="4" name="Title 1">
            <a:extLst>
              <a:ext uri="{FF2B5EF4-FFF2-40B4-BE49-F238E27FC236}">
                <a16:creationId xmlns:a16="http://schemas.microsoft.com/office/drawing/2014/main" id="{806EB719-6F0C-4B11-8BD2-ED64B7B5A0EF}"/>
              </a:ext>
            </a:extLst>
          </p:cNvPr>
          <p:cNvSpPr txBox="1">
            <a:spLocks/>
          </p:cNvSpPr>
          <p:nvPr/>
        </p:nvSpPr>
        <p:spPr>
          <a:xfrm>
            <a:off x="2928400" y="1405468"/>
            <a:ext cx="8574622" cy="26161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lumMod val="75000"/>
                    <a:lumOff val="25000"/>
                  </a:schemeClr>
                </a:solidFill>
              </a:rPr>
              <a:t>Lines Detection with Hough Transform</a:t>
            </a:r>
            <a:endParaRPr lang="en-US" dirty="0">
              <a:solidFill>
                <a:schemeClr val="tx2">
                  <a:lumMod val="75000"/>
                  <a:lumOff val="25000"/>
                </a:schemeClr>
              </a:solidFill>
            </a:endParaRPr>
          </a:p>
        </p:txBody>
      </p:sp>
    </p:spTree>
    <p:extLst>
      <p:ext uri="{BB962C8B-B14F-4D97-AF65-F5344CB8AC3E}">
        <p14:creationId xmlns:p14="http://schemas.microsoft.com/office/powerpoint/2010/main" val="1186108967"/>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06E7-6A2F-4636-9857-9BD4DFEABD98}"/>
              </a:ext>
            </a:extLst>
          </p:cNvPr>
          <p:cNvSpPr>
            <a:spLocks noGrp="1"/>
          </p:cNvSpPr>
          <p:nvPr>
            <p:ph type="title"/>
          </p:nvPr>
        </p:nvSpPr>
        <p:spPr>
          <a:xfrm>
            <a:off x="1484311" y="685801"/>
            <a:ext cx="10018713" cy="622300"/>
          </a:xfrm>
        </p:spPr>
        <p:txBody>
          <a:bodyPr>
            <a:normAutofit fontScale="90000"/>
          </a:bodyPr>
          <a:lstStyle/>
          <a:p>
            <a:r>
              <a:rPr lang="en-US" b="1" dirty="0">
                <a:solidFill>
                  <a:schemeClr val="tx2">
                    <a:lumMod val="75000"/>
                    <a:lumOff val="25000"/>
                  </a:schemeClr>
                </a:solidFill>
              </a:rPr>
              <a:t>Line Detection</a:t>
            </a:r>
          </a:p>
        </p:txBody>
      </p:sp>
      <p:graphicFrame>
        <p:nvGraphicFramePr>
          <p:cNvPr id="9" name="Table 9">
            <a:extLst>
              <a:ext uri="{FF2B5EF4-FFF2-40B4-BE49-F238E27FC236}">
                <a16:creationId xmlns:a16="http://schemas.microsoft.com/office/drawing/2014/main" id="{F63812F2-DF9C-4B5F-989E-0BA86ADFDC16}"/>
              </a:ext>
            </a:extLst>
          </p:cNvPr>
          <p:cNvGraphicFramePr>
            <a:graphicFrameLocks noGrp="1"/>
          </p:cNvGraphicFramePr>
          <p:nvPr/>
        </p:nvGraphicFramePr>
        <p:xfrm>
          <a:off x="7263988" y="1927859"/>
          <a:ext cx="3238500" cy="457200"/>
        </p:xfrm>
        <a:graphic>
          <a:graphicData uri="http://schemas.openxmlformats.org/drawingml/2006/table">
            <a:tbl>
              <a:tblPr firstRow="1" bandRow="1">
                <a:tableStyleId>{2D5ABB26-0587-4C30-8999-92F81FD0307C}</a:tableStyleId>
              </a:tblPr>
              <a:tblGrid>
                <a:gridCol w="3238500">
                  <a:extLst>
                    <a:ext uri="{9D8B030D-6E8A-4147-A177-3AD203B41FA5}">
                      <a16:colId xmlns:a16="http://schemas.microsoft.com/office/drawing/2014/main" val="39498288"/>
                    </a:ext>
                  </a:extLst>
                </a:gridCol>
              </a:tblGrid>
              <a:tr h="370840">
                <a:tc>
                  <a:txBody>
                    <a:bodyPr/>
                    <a:lstStyle/>
                    <a:p>
                      <a:pPr algn="ctr"/>
                      <a:r>
                        <a:rPr lang="en-US" sz="2400" b="1" dirty="0">
                          <a:solidFill>
                            <a:srgbClr val="92D050"/>
                          </a:solidFill>
                        </a:rPr>
                        <a:t>Result</a:t>
                      </a:r>
                    </a:p>
                  </a:txBody>
                  <a:tcPr/>
                </a:tc>
                <a:extLst>
                  <a:ext uri="{0D108BD9-81ED-4DB2-BD59-A6C34878D82A}">
                    <a16:rowId xmlns:a16="http://schemas.microsoft.com/office/drawing/2014/main" val="702122506"/>
                  </a:ext>
                </a:extLst>
              </a:tr>
            </a:tbl>
          </a:graphicData>
        </a:graphic>
      </p:graphicFrame>
      <p:graphicFrame>
        <p:nvGraphicFramePr>
          <p:cNvPr id="12" name="Table 12">
            <a:extLst>
              <a:ext uri="{FF2B5EF4-FFF2-40B4-BE49-F238E27FC236}">
                <a16:creationId xmlns:a16="http://schemas.microsoft.com/office/drawing/2014/main" id="{6B29AA6A-8404-43AF-BFFE-634ED14D9ABE}"/>
              </a:ext>
            </a:extLst>
          </p:cNvPr>
          <p:cNvGraphicFramePr>
            <a:graphicFrameLocks noGrp="1"/>
          </p:cNvGraphicFramePr>
          <p:nvPr/>
        </p:nvGraphicFramePr>
        <p:xfrm>
          <a:off x="2667000" y="1927859"/>
          <a:ext cx="2953162" cy="457200"/>
        </p:xfrm>
        <a:graphic>
          <a:graphicData uri="http://schemas.openxmlformats.org/drawingml/2006/table">
            <a:tbl>
              <a:tblPr firstRow="1" bandRow="1">
                <a:tableStyleId>{2D5ABB26-0587-4C30-8999-92F81FD0307C}</a:tableStyleId>
              </a:tblPr>
              <a:tblGrid>
                <a:gridCol w="2953162">
                  <a:extLst>
                    <a:ext uri="{9D8B030D-6E8A-4147-A177-3AD203B41FA5}">
                      <a16:colId xmlns:a16="http://schemas.microsoft.com/office/drawing/2014/main" val="2871394116"/>
                    </a:ext>
                  </a:extLst>
                </a:gridCol>
              </a:tblGrid>
              <a:tr h="370840">
                <a:tc>
                  <a:txBody>
                    <a:bodyPr/>
                    <a:lstStyle/>
                    <a:p>
                      <a:pPr algn="ctr"/>
                      <a:r>
                        <a:rPr lang="en-US" sz="2400" b="1" dirty="0">
                          <a:solidFill>
                            <a:schemeClr val="accent2"/>
                          </a:solidFill>
                        </a:rPr>
                        <a:t>Original</a:t>
                      </a:r>
                    </a:p>
                  </a:txBody>
                  <a:tcPr/>
                </a:tc>
                <a:extLst>
                  <a:ext uri="{0D108BD9-81ED-4DB2-BD59-A6C34878D82A}">
                    <a16:rowId xmlns:a16="http://schemas.microsoft.com/office/drawing/2014/main" val="3531094760"/>
                  </a:ext>
                </a:extLst>
              </a:tr>
            </a:tbl>
          </a:graphicData>
        </a:graphic>
      </p:graphicFrame>
      <p:pic>
        <p:nvPicPr>
          <p:cNvPr id="4" name="Picture 3">
            <a:extLst>
              <a:ext uri="{FF2B5EF4-FFF2-40B4-BE49-F238E27FC236}">
                <a16:creationId xmlns:a16="http://schemas.microsoft.com/office/drawing/2014/main" id="{F4709831-BCF1-4170-80CC-AFDC4720D5A8}"/>
              </a:ext>
            </a:extLst>
          </p:cNvPr>
          <p:cNvPicPr>
            <a:picLocks noChangeAspect="1"/>
          </p:cNvPicPr>
          <p:nvPr/>
        </p:nvPicPr>
        <p:blipFill>
          <a:blip r:embed="rId2"/>
          <a:stretch>
            <a:fillRect/>
          </a:stretch>
        </p:blipFill>
        <p:spPr>
          <a:xfrm>
            <a:off x="2667000" y="2855230"/>
            <a:ext cx="2953162" cy="251954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73F6429C-B6B4-4BF9-9DC1-521E4EA07037}"/>
              </a:ext>
            </a:extLst>
          </p:cNvPr>
          <p:cNvPicPr>
            <a:picLocks noChangeAspect="1"/>
          </p:cNvPicPr>
          <p:nvPr/>
        </p:nvPicPr>
        <p:blipFill>
          <a:blip r:embed="rId3"/>
          <a:stretch>
            <a:fillRect/>
          </a:stretch>
        </p:blipFill>
        <p:spPr>
          <a:xfrm>
            <a:off x="7263988" y="2776488"/>
            <a:ext cx="3238500" cy="25982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753795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68DFCAB-D2F5-463F-91C0-D5B16090FC9C}"/>
              </a:ext>
            </a:extLst>
          </p:cNvPr>
          <p:cNvGraphicFramePr>
            <a:graphicFrameLocks noGrp="1"/>
          </p:cNvGraphicFramePr>
          <p:nvPr>
            <p:extLst>
              <p:ext uri="{D42A27DB-BD31-4B8C-83A1-F6EECF244321}">
                <p14:modId xmlns:p14="http://schemas.microsoft.com/office/powerpoint/2010/main" val="3800938180"/>
              </p:ext>
            </p:extLst>
          </p:nvPr>
        </p:nvGraphicFramePr>
        <p:xfrm>
          <a:off x="2032000" y="719666"/>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295075861"/>
                    </a:ext>
                  </a:extLst>
                </a:gridCol>
              </a:tblGrid>
              <a:tr h="370840">
                <a:tc>
                  <a:txBody>
                    <a:bodyPr/>
                    <a:lstStyle/>
                    <a:p>
                      <a:pPr algn="ctr"/>
                      <a:r>
                        <a:rPr lang="en-US" sz="3200" b="1" dirty="0">
                          <a:solidFill>
                            <a:schemeClr val="tx2">
                              <a:lumMod val="75000"/>
                              <a:lumOff val="25000"/>
                            </a:schemeClr>
                          </a:solidFill>
                        </a:rPr>
                        <a:t>Resources</a:t>
                      </a:r>
                    </a:p>
                  </a:txBody>
                  <a:tcPr/>
                </a:tc>
                <a:extLst>
                  <a:ext uri="{0D108BD9-81ED-4DB2-BD59-A6C34878D82A}">
                    <a16:rowId xmlns:a16="http://schemas.microsoft.com/office/drawing/2014/main" val="550182749"/>
                  </a:ext>
                </a:extLst>
              </a:tr>
            </a:tbl>
          </a:graphicData>
        </a:graphic>
      </p:graphicFrame>
      <p:graphicFrame>
        <p:nvGraphicFramePr>
          <p:cNvPr id="3" name="Table 3">
            <a:extLst>
              <a:ext uri="{FF2B5EF4-FFF2-40B4-BE49-F238E27FC236}">
                <a16:creationId xmlns:a16="http://schemas.microsoft.com/office/drawing/2014/main" id="{14C1C0F6-F9F3-4017-B542-47B8CA8F93C6}"/>
              </a:ext>
            </a:extLst>
          </p:cNvPr>
          <p:cNvGraphicFramePr>
            <a:graphicFrameLocks noGrp="1"/>
          </p:cNvGraphicFramePr>
          <p:nvPr>
            <p:extLst>
              <p:ext uri="{D42A27DB-BD31-4B8C-83A1-F6EECF244321}">
                <p14:modId xmlns:p14="http://schemas.microsoft.com/office/powerpoint/2010/main" val="3640737728"/>
              </p:ext>
            </p:extLst>
          </p:nvPr>
        </p:nvGraphicFramePr>
        <p:xfrm>
          <a:off x="2032000" y="1298786"/>
          <a:ext cx="8128000" cy="5398135"/>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922733817"/>
                    </a:ext>
                  </a:extLst>
                </a:gridCol>
              </a:tblGrid>
              <a:tr h="4694768">
                <a:tc>
                  <a:txBody>
                    <a:bodyPr/>
                    <a:lstStyle/>
                    <a:p>
                      <a:pPr marL="285750" indent="-285750">
                        <a:lnSpc>
                          <a:spcPct val="150000"/>
                        </a:lnSpc>
                        <a:buFont typeface="Arial" panose="020B0604020202020204" pitchFamily="34" charset="0"/>
                        <a:buChar char="•"/>
                      </a:pPr>
                      <a:r>
                        <a:rPr lang="en-US" dirty="0">
                          <a:solidFill>
                            <a:schemeClr val="accent1"/>
                          </a:solidFill>
                          <a:hlinkClick r:id="rId2">
                            <a:extLst>
                              <a:ext uri="{A12FA001-AC4F-418D-AE19-62706E023703}">
                                <ahyp:hlinkClr xmlns:ahyp="http://schemas.microsoft.com/office/drawing/2018/hyperlinkcolor" val="tx"/>
                              </a:ext>
                            </a:extLst>
                          </a:hlinkClick>
                        </a:rPr>
                        <a:t>https://towardsdatascience.com/lines-detection-with-hough-transform-84020b3b1549</a:t>
                      </a:r>
                      <a:endParaRPr lang="en-US" dirty="0">
                        <a:solidFill>
                          <a:schemeClr val="accent1"/>
                        </a:solidFill>
                      </a:endParaRPr>
                    </a:p>
                    <a:p>
                      <a:pPr marL="285750" indent="-285750">
                        <a:lnSpc>
                          <a:spcPct val="150000"/>
                        </a:lnSpc>
                        <a:buFont typeface="Arial" panose="020B0604020202020204" pitchFamily="34" charset="0"/>
                        <a:buChar char="•"/>
                      </a:pPr>
                      <a:r>
                        <a:rPr lang="en-US" dirty="0">
                          <a:solidFill>
                            <a:schemeClr val="accent1"/>
                          </a:solidFill>
                          <a:hlinkClick r:id="rId3">
                            <a:extLst>
                              <a:ext uri="{A12FA001-AC4F-418D-AE19-62706E023703}">
                                <ahyp:hlinkClr xmlns:ahyp="http://schemas.microsoft.com/office/drawing/2018/hyperlinkcolor" val="tx"/>
                              </a:ext>
                            </a:extLst>
                          </a:hlinkClick>
                        </a:rPr>
                        <a:t>https://docs.opencv.org/master/d9/db0/tutorial_hough_lines.html</a:t>
                      </a:r>
                      <a:endParaRPr lang="en-US" dirty="0">
                        <a:solidFill>
                          <a:schemeClr val="accent1"/>
                        </a:solidFill>
                      </a:endParaRPr>
                    </a:p>
                    <a:p>
                      <a:pPr marL="285750" indent="-285750">
                        <a:lnSpc>
                          <a:spcPct val="150000"/>
                        </a:lnSpc>
                        <a:buFont typeface="Arial" panose="020B0604020202020204" pitchFamily="34" charset="0"/>
                        <a:buChar char="•"/>
                      </a:pPr>
                      <a:r>
                        <a:rPr lang="en-US" dirty="0">
                          <a:solidFill>
                            <a:schemeClr val="accent1"/>
                          </a:solidFill>
                          <a:hlinkClick r:id="rId4">
                            <a:extLst>
                              <a:ext uri="{A12FA001-AC4F-418D-AE19-62706E023703}">
                                <ahyp:hlinkClr xmlns:ahyp="http://schemas.microsoft.com/office/drawing/2018/hyperlinkcolor" val="tx"/>
                              </a:ext>
                            </a:extLst>
                          </a:hlinkClick>
                        </a:rPr>
                        <a:t>https://www.slideshare.net/UpekhaVandebona/line-detection</a:t>
                      </a:r>
                      <a:endParaRPr lang="en-US" dirty="0">
                        <a:solidFill>
                          <a:schemeClr val="accent1"/>
                        </a:solidFill>
                      </a:endParaRPr>
                    </a:p>
                    <a:p>
                      <a:pPr marL="285750" indent="-285750">
                        <a:lnSpc>
                          <a:spcPct val="150000"/>
                        </a:lnSpc>
                        <a:buFont typeface="Arial" panose="020B0604020202020204" pitchFamily="34" charset="0"/>
                        <a:buChar char="•"/>
                      </a:pPr>
                      <a:r>
                        <a:rPr lang="en-US" dirty="0">
                          <a:solidFill>
                            <a:schemeClr val="accent1"/>
                          </a:solidFill>
                          <a:hlinkClick r:id="rId5">
                            <a:extLst>
                              <a:ext uri="{A12FA001-AC4F-418D-AE19-62706E023703}">
                                <ahyp:hlinkClr xmlns:ahyp="http://schemas.microsoft.com/office/drawing/2018/hyperlinkcolor" val="tx"/>
                              </a:ext>
                            </a:extLst>
                          </a:hlinkClick>
                        </a:rPr>
                        <a:t>https://docs.opencv.org/master/da/d22/tutorial_py_canny.html</a:t>
                      </a:r>
                      <a:endParaRPr lang="en-US" dirty="0">
                        <a:solidFill>
                          <a:schemeClr val="accent1"/>
                        </a:solidFill>
                      </a:endParaRPr>
                    </a:p>
                    <a:p>
                      <a:pPr marL="285750" indent="-285750">
                        <a:lnSpc>
                          <a:spcPct val="150000"/>
                        </a:lnSpc>
                        <a:buFont typeface="Arial" panose="020B0604020202020204" pitchFamily="34" charset="0"/>
                        <a:buChar char="•"/>
                      </a:pPr>
                      <a:r>
                        <a:rPr lang="en-US" dirty="0">
                          <a:solidFill>
                            <a:schemeClr val="accent1"/>
                          </a:solidFill>
                          <a:hlinkClick r:id="rId6">
                            <a:extLst>
                              <a:ext uri="{A12FA001-AC4F-418D-AE19-62706E023703}">
                                <ahyp:hlinkClr xmlns:ahyp="http://schemas.microsoft.com/office/drawing/2018/hyperlinkcolor" val="tx"/>
                              </a:ext>
                            </a:extLst>
                          </a:hlinkClick>
                        </a:rPr>
                        <a:t>https://www.slideshare.net/vaibhavvpatil/linear-hough-transform</a:t>
                      </a:r>
                      <a:endParaRPr lang="en-US" dirty="0">
                        <a:solidFill>
                          <a:schemeClr val="accent1"/>
                        </a:solidFill>
                      </a:endParaRPr>
                    </a:p>
                    <a:p>
                      <a:pPr marL="285750" indent="-285750">
                        <a:lnSpc>
                          <a:spcPct val="150000"/>
                        </a:lnSpc>
                        <a:buFont typeface="Arial" panose="020B0604020202020204" pitchFamily="34" charset="0"/>
                        <a:buChar char="•"/>
                      </a:pPr>
                      <a:r>
                        <a:rPr lang="en-US" dirty="0">
                          <a:solidFill>
                            <a:schemeClr val="accent1"/>
                          </a:solidFill>
                          <a:hlinkClick r:id="rId7">
                            <a:extLst>
                              <a:ext uri="{A12FA001-AC4F-418D-AE19-62706E023703}">
                                <ahyp:hlinkClr xmlns:ahyp="http://schemas.microsoft.com/office/drawing/2018/hyperlinkcolor" val="tx"/>
                              </a:ext>
                            </a:extLst>
                          </a:hlinkClick>
                        </a:rPr>
                        <a:t>https://www.slideshare.net/NirjhorerSopnovongo/hough-transform-by-mdnazmul-islam</a:t>
                      </a:r>
                      <a:endParaRPr lang="en-US" dirty="0">
                        <a:solidFill>
                          <a:schemeClr val="accent1"/>
                        </a:solidFill>
                      </a:endParaRPr>
                    </a:p>
                    <a:p>
                      <a:pPr marL="285750" indent="-285750">
                        <a:lnSpc>
                          <a:spcPct val="150000"/>
                        </a:lnSpc>
                        <a:buFont typeface="Arial" panose="020B0604020202020204" pitchFamily="34" charset="0"/>
                        <a:buChar char="•"/>
                      </a:pPr>
                      <a:r>
                        <a:rPr lang="en-US" dirty="0">
                          <a:solidFill>
                            <a:schemeClr val="accent1"/>
                          </a:solidFill>
                          <a:hlinkClick r:id="rId8">
                            <a:extLst>
                              <a:ext uri="{A12FA001-AC4F-418D-AE19-62706E023703}">
                                <ahyp:hlinkClr xmlns:ahyp="http://schemas.microsoft.com/office/drawing/2018/hyperlinkcolor" val="tx"/>
                              </a:ext>
                            </a:extLst>
                          </a:hlinkClick>
                        </a:rPr>
                        <a:t>https://towardsdatascience.a/lines-detection-with-hough-transform-84020b3b1549</a:t>
                      </a:r>
                      <a:endParaRPr lang="en-US" dirty="0">
                        <a:solidFill>
                          <a:schemeClr val="accent1"/>
                        </a:solidFill>
                      </a:endParaRPr>
                    </a:p>
                    <a:p>
                      <a:pPr marL="285750" indent="-285750">
                        <a:lnSpc>
                          <a:spcPct val="150000"/>
                        </a:lnSpc>
                        <a:buFont typeface="Arial" panose="020B0604020202020204" pitchFamily="34" charset="0"/>
                        <a:buChar char="•"/>
                      </a:pPr>
                      <a:r>
                        <a:rPr lang="en-US" dirty="0">
                          <a:solidFill>
                            <a:schemeClr val="accent1"/>
                          </a:solidFill>
                          <a:hlinkClick r:id="rId9">
                            <a:extLst>
                              <a:ext uri="{A12FA001-AC4F-418D-AE19-62706E023703}">
                                <ahyp:hlinkClr xmlns:ahyp="http://schemas.microsoft.com/office/drawing/2018/hyperlinkcolor" val="tx"/>
                              </a:ext>
                            </a:extLst>
                          </a:hlinkClick>
                        </a:rPr>
                        <a:t>https://github.com/Hank-Tsou/Hough-Transform-Line-Detection/blob/master/hough_line_transform.py</a:t>
                      </a:r>
                      <a:endParaRPr lang="en-US" dirty="0">
                        <a:solidFill>
                          <a:schemeClr val="accent1"/>
                        </a:solidFill>
                      </a:endParaRPr>
                    </a:p>
                    <a:p>
                      <a:pPr marL="285750" indent="-285750">
                        <a:lnSpc>
                          <a:spcPct val="150000"/>
                        </a:lnSpc>
                        <a:buFont typeface="Arial" panose="020B0604020202020204" pitchFamily="34" charset="0"/>
                        <a:buChar char="•"/>
                      </a:pPr>
                      <a:endParaRPr lang="en-US" dirty="0">
                        <a:solidFill>
                          <a:schemeClr val="accent1"/>
                        </a:solidFill>
                      </a:endParaRPr>
                    </a:p>
                  </a:txBody>
                  <a:tcPr/>
                </a:tc>
                <a:extLst>
                  <a:ext uri="{0D108BD9-81ED-4DB2-BD59-A6C34878D82A}">
                    <a16:rowId xmlns:a16="http://schemas.microsoft.com/office/drawing/2014/main" val="855498906"/>
                  </a:ext>
                </a:extLst>
              </a:tr>
            </a:tbl>
          </a:graphicData>
        </a:graphic>
      </p:graphicFrame>
    </p:spTree>
    <p:extLst>
      <p:ext uri="{BB962C8B-B14F-4D97-AF65-F5344CB8AC3E}">
        <p14:creationId xmlns:p14="http://schemas.microsoft.com/office/powerpoint/2010/main" val="198935367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AE3B35-7D87-4380-B136-3C8ACEDA1E1D}"/>
              </a:ext>
            </a:extLst>
          </p:cNvPr>
          <p:cNvGraphicFramePr>
            <a:graphicFrameLocks noGrp="1"/>
          </p:cNvGraphicFramePr>
          <p:nvPr>
            <p:extLst>
              <p:ext uri="{D42A27DB-BD31-4B8C-83A1-F6EECF244321}">
                <p14:modId xmlns:p14="http://schemas.microsoft.com/office/powerpoint/2010/main" val="4100894997"/>
              </p:ext>
            </p:extLst>
          </p:nvPr>
        </p:nvGraphicFramePr>
        <p:xfrm>
          <a:off x="2032000" y="2819400"/>
          <a:ext cx="8128000" cy="8229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895656874"/>
                    </a:ext>
                  </a:extLst>
                </a:gridCol>
              </a:tblGrid>
              <a:tr h="609600">
                <a:tc>
                  <a:txBody>
                    <a:bodyPr/>
                    <a:lstStyle/>
                    <a:p>
                      <a:pPr algn="ctr"/>
                      <a:r>
                        <a:rPr lang="en-US" sz="4800" b="1" dirty="0">
                          <a:solidFill>
                            <a:schemeClr val="tx2">
                              <a:lumMod val="75000"/>
                              <a:lumOff val="25000"/>
                            </a:schemeClr>
                          </a:solidFill>
                        </a:rPr>
                        <a:t>Thank You…!!!</a:t>
                      </a:r>
                    </a:p>
                  </a:txBody>
                  <a:tcPr/>
                </a:tc>
                <a:extLst>
                  <a:ext uri="{0D108BD9-81ED-4DB2-BD59-A6C34878D82A}">
                    <a16:rowId xmlns:a16="http://schemas.microsoft.com/office/drawing/2014/main" val="2776268436"/>
                  </a:ext>
                </a:extLst>
              </a:tr>
            </a:tbl>
          </a:graphicData>
        </a:graphic>
      </p:graphicFrame>
      <p:graphicFrame>
        <p:nvGraphicFramePr>
          <p:cNvPr id="3" name="Table 3">
            <a:extLst>
              <a:ext uri="{FF2B5EF4-FFF2-40B4-BE49-F238E27FC236}">
                <a16:creationId xmlns:a16="http://schemas.microsoft.com/office/drawing/2014/main" id="{F8356C5A-20DA-4D2B-9C30-B6328CC85CEA}"/>
              </a:ext>
            </a:extLst>
          </p:cNvPr>
          <p:cNvGraphicFramePr>
            <a:graphicFrameLocks noGrp="1"/>
          </p:cNvGraphicFramePr>
          <p:nvPr>
            <p:extLst>
              <p:ext uri="{D42A27DB-BD31-4B8C-83A1-F6EECF244321}">
                <p14:modId xmlns:p14="http://schemas.microsoft.com/office/powerpoint/2010/main" val="3125139492"/>
              </p:ext>
            </p:extLst>
          </p:nvPr>
        </p:nvGraphicFramePr>
        <p:xfrm>
          <a:off x="2032000" y="3843866"/>
          <a:ext cx="8128000" cy="91440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37763655"/>
                    </a:ext>
                  </a:extLst>
                </a:gridCol>
              </a:tblGrid>
              <a:tr h="370840">
                <a:tc>
                  <a:txBody>
                    <a:bodyPr/>
                    <a:lstStyle/>
                    <a:p>
                      <a:pPr algn="ctr"/>
                      <a:r>
                        <a:rPr lang="en-US" sz="1800" b="1" i="0" kern="1200" dirty="0">
                          <a:solidFill>
                            <a:schemeClr val="tx1"/>
                          </a:solidFill>
                          <a:effectLst/>
                          <a:latin typeface="Bodoni MT" panose="02070603080606020203" pitchFamily="18" charset="0"/>
                          <a:ea typeface="+mn-ea"/>
                          <a:cs typeface="+mn-cs"/>
                        </a:rPr>
                        <a:t>“It's going to be interesting to see how society deals with artificial intelligence, but it will definitely be cool.”</a:t>
                      </a:r>
                    </a:p>
                    <a:p>
                      <a:pPr algn="ctr"/>
                      <a:r>
                        <a:rPr lang="en-US" sz="1800" b="0" i="0" kern="1200" dirty="0">
                          <a:solidFill>
                            <a:schemeClr val="tx1"/>
                          </a:solidFill>
                          <a:effectLst/>
                          <a:latin typeface="+mn-lt"/>
                          <a:ea typeface="+mn-ea"/>
                          <a:cs typeface="+mn-cs"/>
                        </a:rPr>
                        <a:t>—Colin Angle</a:t>
                      </a:r>
                    </a:p>
                  </a:txBody>
                  <a:tcPr/>
                </a:tc>
                <a:extLst>
                  <a:ext uri="{0D108BD9-81ED-4DB2-BD59-A6C34878D82A}">
                    <a16:rowId xmlns:a16="http://schemas.microsoft.com/office/drawing/2014/main" val="240152938"/>
                  </a:ext>
                </a:extLst>
              </a:tr>
            </a:tbl>
          </a:graphicData>
        </a:graphic>
      </p:graphicFrame>
    </p:spTree>
    <p:extLst>
      <p:ext uri="{BB962C8B-B14F-4D97-AF65-F5344CB8AC3E}">
        <p14:creationId xmlns:p14="http://schemas.microsoft.com/office/powerpoint/2010/main" val="18279838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3985-9B6F-4AD6-A982-B95F8D4FAD37}"/>
              </a:ext>
            </a:extLst>
          </p:cNvPr>
          <p:cNvSpPr>
            <a:spLocks noGrp="1"/>
          </p:cNvSpPr>
          <p:nvPr>
            <p:ph type="title"/>
          </p:nvPr>
        </p:nvSpPr>
        <p:spPr>
          <a:xfrm>
            <a:off x="1484310" y="4398962"/>
            <a:ext cx="10018711" cy="566738"/>
          </a:xfrm>
        </p:spPr>
        <p:txBody>
          <a:bodyPr/>
          <a:lstStyle/>
          <a:p>
            <a:r>
              <a:rPr lang="en-US" b="1" dirty="0">
                <a:solidFill>
                  <a:schemeClr val="tx2">
                    <a:lumMod val="75000"/>
                    <a:lumOff val="25000"/>
                  </a:schemeClr>
                </a:solidFill>
              </a:rPr>
              <a:t>Hough Transformation</a:t>
            </a:r>
          </a:p>
        </p:txBody>
      </p:sp>
      <p:sp>
        <p:nvSpPr>
          <p:cNvPr id="4" name="Text Placeholder 3">
            <a:extLst>
              <a:ext uri="{FF2B5EF4-FFF2-40B4-BE49-F238E27FC236}">
                <a16:creationId xmlns:a16="http://schemas.microsoft.com/office/drawing/2014/main" id="{D15E6A41-53E0-4CEC-9D5A-7DF5A2D7C1E7}"/>
              </a:ext>
            </a:extLst>
          </p:cNvPr>
          <p:cNvSpPr>
            <a:spLocks noGrp="1"/>
          </p:cNvSpPr>
          <p:nvPr>
            <p:ph type="body" sz="half" idx="2"/>
          </p:nvPr>
        </p:nvSpPr>
        <p:spPr>
          <a:xfrm>
            <a:off x="1484311" y="4978400"/>
            <a:ext cx="10018711" cy="868079"/>
          </a:xfrm>
        </p:spPr>
        <p:txBody>
          <a:bodyPr>
            <a:normAutofit/>
          </a:bodyPr>
          <a:lstStyle/>
          <a:p>
            <a:r>
              <a:rPr lang="en-US" sz="1600" b="0" i="0" dirty="0">
                <a:effectLst/>
                <a:latin typeface="Times New Roman" panose="02020603050405020304" pitchFamily="18" charset="0"/>
                <a:cs typeface="Times New Roman" panose="02020603050405020304" pitchFamily="18" charset="0"/>
              </a:rPr>
              <a:t>The Hough transform is a feature extraction technique used in image analysis, computer vision, and digital image processing. The purpose of the technique is to find imperfect instances of objects within a certain class of shapes by a voting procedure</a:t>
            </a:r>
            <a:endParaRPr lang="en-US" sz="1600" dirty="0">
              <a:latin typeface="Times New Roman" panose="02020603050405020304" pitchFamily="18" charset="0"/>
              <a:cs typeface="Times New Roman" panose="02020603050405020304" pitchFamily="18" charset="0"/>
            </a:endParaRPr>
          </a:p>
        </p:txBody>
      </p:sp>
      <p:pic>
        <p:nvPicPr>
          <p:cNvPr id="16" name="Picture Placeholder 15">
            <a:extLst>
              <a:ext uri="{FF2B5EF4-FFF2-40B4-BE49-F238E27FC236}">
                <a16:creationId xmlns:a16="http://schemas.microsoft.com/office/drawing/2014/main" id="{60ABD8BA-5209-4FEE-AC40-C5409CCE75F6}"/>
              </a:ext>
            </a:extLst>
          </p:cNvPr>
          <p:cNvPicPr>
            <a:picLocks noGrp="1" noChangeAspect="1"/>
          </p:cNvPicPr>
          <p:nvPr>
            <p:ph type="pic" idx="1"/>
          </p:nvPr>
        </p:nvPicPr>
        <p:blipFill>
          <a:blip r:embed="rId2"/>
          <a:srcRect l="3995" r="3995"/>
          <a:stretch>
            <a:fillRect/>
          </a:stretch>
        </p:blipFill>
        <p:spPr>
          <a:xfrm>
            <a:off x="2380452" y="293688"/>
            <a:ext cx="8226425" cy="4011612"/>
          </a:xfrm>
        </p:spPr>
      </p:pic>
    </p:spTree>
    <p:extLst>
      <p:ext uri="{BB962C8B-B14F-4D97-AF65-F5344CB8AC3E}">
        <p14:creationId xmlns:p14="http://schemas.microsoft.com/office/powerpoint/2010/main" val="367755930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DCBF57A-CD77-4481-B6FF-19405753AA04}"/>
              </a:ext>
            </a:extLst>
          </p:cNvPr>
          <p:cNvGraphicFramePr>
            <a:graphicFrameLocks noGrp="1"/>
          </p:cNvGraphicFramePr>
          <p:nvPr>
            <p:extLst>
              <p:ext uri="{D42A27DB-BD31-4B8C-83A1-F6EECF244321}">
                <p14:modId xmlns:p14="http://schemas.microsoft.com/office/powerpoint/2010/main" val="2440089289"/>
              </p:ext>
            </p:extLst>
          </p:nvPr>
        </p:nvGraphicFramePr>
        <p:xfrm>
          <a:off x="2032000" y="719666"/>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413267508"/>
                    </a:ext>
                  </a:extLst>
                </a:gridCol>
              </a:tblGrid>
              <a:tr h="370840">
                <a:tc>
                  <a:txBody>
                    <a:bodyPr/>
                    <a:lstStyle/>
                    <a:p>
                      <a:pPr algn="ctr"/>
                      <a:r>
                        <a:rPr lang="en-US" sz="3200" b="1" dirty="0">
                          <a:solidFill>
                            <a:schemeClr val="tx2">
                              <a:lumMod val="75000"/>
                              <a:lumOff val="25000"/>
                            </a:schemeClr>
                          </a:solidFill>
                        </a:rPr>
                        <a:t>How It Works</a:t>
                      </a:r>
                    </a:p>
                  </a:txBody>
                  <a:tcPr/>
                </a:tc>
                <a:extLst>
                  <a:ext uri="{0D108BD9-81ED-4DB2-BD59-A6C34878D82A}">
                    <a16:rowId xmlns:a16="http://schemas.microsoft.com/office/drawing/2014/main" val="480939361"/>
                  </a:ext>
                </a:extLst>
              </a:tr>
            </a:tbl>
          </a:graphicData>
        </a:graphic>
      </p:graphicFrame>
      <p:graphicFrame>
        <p:nvGraphicFramePr>
          <p:cNvPr id="3" name="Table 3">
            <a:extLst>
              <a:ext uri="{FF2B5EF4-FFF2-40B4-BE49-F238E27FC236}">
                <a16:creationId xmlns:a16="http://schemas.microsoft.com/office/drawing/2014/main" id="{556300B0-5295-4DFD-9A6E-A9E96DF65579}"/>
              </a:ext>
            </a:extLst>
          </p:cNvPr>
          <p:cNvGraphicFramePr>
            <a:graphicFrameLocks noGrp="1"/>
          </p:cNvGraphicFramePr>
          <p:nvPr>
            <p:extLst>
              <p:ext uri="{D42A27DB-BD31-4B8C-83A1-F6EECF244321}">
                <p14:modId xmlns:p14="http://schemas.microsoft.com/office/powerpoint/2010/main" val="472769181"/>
              </p:ext>
            </p:extLst>
          </p:nvPr>
        </p:nvGraphicFramePr>
        <p:xfrm>
          <a:off x="2032000" y="1646766"/>
          <a:ext cx="8128000" cy="1426634"/>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076001539"/>
                    </a:ext>
                  </a:extLst>
                </a:gridCol>
              </a:tblGrid>
              <a:tr h="1426634">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Hough technique is particularly useful for computing a global description of a features. The motivating idea behind the Hough technique for line detection is that each input measurement (</a:t>
                      </a:r>
                      <a:r>
                        <a:rPr lang="en-US" sz="1800" b="0" i="1" kern="1200" dirty="0">
                          <a:solidFill>
                            <a:schemeClr val="tx1"/>
                          </a:solidFill>
                          <a:effectLst/>
                          <a:latin typeface="Times New Roman" panose="02020603050405020304" pitchFamily="18" charset="0"/>
                          <a:ea typeface="+mn-ea"/>
                          <a:cs typeface="Times New Roman" panose="02020603050405020304" pitchFamily="18" charset="0"/>
                        </a:rPr>
                        <a:t>e.g.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coordinate point) indicates its contribution to a globally consistent solution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6299388"/>
                  </a:ext>
                </a:extLst>
              </a:tr>
            </a:tbl>
          </a:graphicData>
        </a:graphic>
      </p:graphicFrame>
      <p:pic>
        <p:nvPicPr>
          <p:cNvPr id="5" name="Picture 4">
            <a:extLst>
              <a:ext uri="{FF2B5EF4-FFF2-40B4-BE49-F238E27FC236}">
                <a16:creationId xmlns:a16="http://schemas.microsoft.com/office/drawing/2014/main" id="{48A79724-6A9B-43D9-93AC-ACD9B5C7E232}"/>
              </a:ext>
            </a:extLst>
          </p:cNvPr>
          <p:cNvPicPr>
            <a:picLocks noChangeAspect="1"/>
          </p:cNvPicPr>
          <p:nvPr/>
        </p:nvPicPr>
        <p:blipFill>
          <a:blip r:embed="rId2"/>
          <a:stretch>
            <a:fillRect/>
          </a:stretch>
        </p:blipFill>
        <p:spPr>
          <a:xfrm>
            <a:off x="3108129" y="3204966"/>
            <a:ext cx="5975741" cy="28102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162612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9517-3A42-40B2-A91F-C56D2AFE6FB2}"/>
              </a:ext>
            </a:extLst>
          </p:cNvPr>
          <p:cNvSpPr>
            <a:spLocks noGrp="1"/>
          </p:cNvSpPr>
          <p:nvPr>
            <p:ph type="title"/>
          </p:nvPr>
        </p:nvSpPr>
        <p:spPr>
          <a:xfrm>
            <a:off x="1484312" y="685800"/>
            <a:ext cx="10018711" cy="1003300"/>
          </a:xfrm>
        </p:spPr>
        <p:txBody>
          <a:bodyPr>
            <a:normAutofit fontScale="90000"/>
          </a:bodyPr>
          <a:lstStyle/>
          <a:p>
            <a:r>
              <a:rPr lang="en-US" sz="3600" b="1" dirty="0">
                <a:solidFill>
                  <a:schemeClr val="tx2">
                    <a:lumMod val="75000"/>
                    <a:lumOff val="25000"/>
                  </a:schemeClr>
                </a:solidFill>
              </a:rPr>
              <a:t>The Algorithm</a:t>
            </a:r>
            <a:br>
              <a:rPr lang="en-US" b="1" dirty="0">
                <a:solidFill>
                  <a:schemeClr val="tx2">
                    <a:lumMod val="75000"/>
                    <a:lumOff val="25000"/>
                  </a:schemeClr>
                </a:solidFill>
              </a:rPr>
            </a:br>
            <a:endParaRPr lang="en-US" b="1" dirty="0">
              <a:solidFill>
                <a:schemeClr val="tx2">
                  <a:lumMod val="75000"/>
                  <a:lumOff val="25000"/>
                </a:schemeClr>
              </a:solidFill>
            </a:endParaRPr>
          </a:p>
        </p:txBody>
      </p:sp>
      <p:sp>
        <p:nvSpPr>
          <p:cNvPr id="3" name="Text Placeholder 2">
            <a:extLst>
              <a:ext uri="{FF2B5EF4-FFF2-40B4-BE49-F238E27FC236}">
                <a16:creationId xmlns:a16="http://schemas.microsoft.com/office/drawing/2014/main" id="{7CC9DC79-5930-4942-BAAD-8701F1219FC6}"/>
              </a:ext>
            </a:extLst>
          </p:cNvPr>
          <p:cNvSpPr>
            <a:spLocks noGrp="1"/>
          </p:cNvSpPr>
          <p:nvPr>
            <p:ph type="body" idx="1"/>
          </p:nvPr>
        </p:nvSpPr>
        <p:spPr>
          <a:xfrm>
            <a:off x="1484312" y="1320800"/>
            <a:ext cx="10018713" cy="5029200"/>
          </a:xfrm>
        </p:spPr>
        <p:txBody>
          <a:bodyPr>
            <a:normAutofit/>
          </a:bodyPr>
          <a:lstStyle/>
          <a:p>
            <a:pPr marL="457200" indent="-457200" algn="l">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Decide on the range of ρ and θ. Often, the range of θ is [ 0, 180 ] degrees and </a:t>
            </a:r>
            <a:r>
              <a:rPr lang="en-US" b="0" i="1" dirty="0">
                <a:solidFill>
                  <a:srgbClr val="292929"/>
                </a:solidFill>
                <a:effectLst/>
                <a:latin typeface="Times New Roman" panose="02020603050405020304" pitchFamily="18" charset="0"/>
                <a:cs typeface="Times New Roman" panose="02020603050405020304" pitchFamily="18" charset="0"/>
              </a:rPr>
              <a:t>ρ</a:t>
            </a:r>
            <a:r>
              <a:rPr lang="en-US" b="0" i="0" dirty="0">
                <a:solidFill>
                  <a:srgbClr val="292929"/>
                </a:solidFill>
                <a:effectLst/>
                <a:latin typeface="Times New Roman" panose="02020603050405020304" pitchFamily="18" charset="0"/>
                <a:cs typeface="Times New Roman" panose="02020603050405020304" pitchFamily="18" charset="0"/>
              </a:rPr>
              <a:t> is [ -</a:t>
            </a:r>
            <a:r>
              <a:rPr lang="en-US" b="0" i="1" dirty="0">
                <a:solidFill>
                  <a:srgbClr val="292929"/>
                </a:solidFill>
                <a:effectLst/>
                <a:latin typeface="Times New Roman" panose="02020603050405020304" pitchFamily="18" charset="0"/>
                <a:cs typeface="Times New Roman" panose="02020603050405020304" pitchFamily="18" charset="0"/>
              </a:rPr>
              <a:t>d</a:t>
            </a:r>
            <a:r>
              <a:rPr lang="en-US" b="0" i="0" dirty="0">
                <a:solidFill>
                  <a:srgbClr val="292929"/>
                </a:solidFill>
                <a:effectLst/>
                <a:latin typeface="Times New Roman" panose="02020603050405020304" pitchFamily="18" charset="0"/>
                <a:cs typeface="Times New Roman" panose="02020603050405020304" pitchFamily="18" charset="0"/>
              </a:rPr>
              <a:t>, </a:t>
            </a:r>
            <a:r>
              <a:rPr lang="en-US" b="0" i="1" dirty="0">
                <a:solidFill>
                  <a:srgbClr val="292929"/>
                </a:solidFill>
                <a:effectLst/>
                <a:latin typeface="Times New Roman" panose="02020603050405020304" pitchFamily="18" charset="0"/>
                <a:cs typeface="Times New Roman" panose="02020603050405020304" pitchFamily="18" charset="0"/>
              </a:rPr>
              <a:t>d </a:t>
            </a:r>
            <a:r>
              <a:rPr lang="en-US" b="0" i="0" dirty="0">
                <a:solidFill>
                  <a:srgbClr val="292929"/>
                </a:solidFill>
                <a:effectLst/>
                <a:latin typeface="Times New Roman" panose="02020603050405020304" pitchFamily="18" charset="0"/>
                <a:cs typeface="Times New Roman" panose="02020603050405020304" pitchFamily="18" charset="0"/>
              </a:rPr>
              <a:t>] where </a:t>
            </a:r>
            <a:r>
              <a:rPr lang="en-US" b="0" i="1" dirty="0">
                <a:solidFill>
                  <a:srgbClr val="292929"/>
                </a:solidFill>
                <a:effectLst/>
                <a:latin typeface="Times New Roman" panose="02020603050405020304" pitchFamily="18" charset="0"/>
                <a:cs typeface="Times New Roman" panose="02020603050405020304" pitchFamily="18" charset="0"/>
              </a:rPr>
              <a:t>d</a:t>
            </a:r>
            <a:r>
              <a:rPr lang="en-US" b="0" i="0" dirty="0">
                <a:solidFill>
                  <a:srgbClr val="292929"/>
                </a:solidFill>
                <a:effectLst/>
                <a:latin typeface="Times New Roman" panose="02020603050405020304" pitchFamily="18" charset="0"/>
                <a:cs typeface="Times New Roman" panose="02020603050405020304" pitchFamily="18" charset="0"/>
              </a:rPr>
              <a:t> is the length of the edge image’s diagonal. It is important to quantize the range of ρ and θ meaning there should be a finite number of possible values.</a:t>
            </a:r>
          </a:p>
          <a:p>
            <a:pPr marL="457200" indent="-457200" algn="l">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Create a 2D array called the accumulator representing the Hough Space with dimension (</a:t>
            </a:r>
            <a:r>
              <a:rPr lang="en-US" b="0" i="1" dirty="0">
                <a:solidFill>
                  <a:srgbClr val="292929"/>
                </a:solidFill>
                <a:effectLst/>
                <a:latin typeface="Times New Roman" panose="02020603050405020304" pitchFamily="18" charset="0"/>
                <a:cs typeface="Times New Roman" panose="02020603050405020304" pitchFamily="18" charset="0"/>
              </a:rPr>
              <a:t>num_rhos</a:t>
            </a:r>
            <a:r>
              <a:rPr lang="en-US" b="0" i="0" dirty="0">
                <a:solidFill>
                  <a:srgbClr val="292929"/>
                </a:solidFill>
                <a:effectLst/>
                <a:latin typeface="Times New Roman" panose="02020603050405020304" pitchFamily="18" charset="0"/>
                <a:cs typeface="Times New Roman" panose="02020603050405020304" pitchFamily="18" charset="0"/>
              </a:rPr>
              <a:t>, </a:t>
            </a:r>
            <a:r>
              <a:rPr lang="en-US" b="0" i="1" dirty="0">
                <a:solidFill>
                  <a:srgbClr val="292929"/>
                </a:solidFill>
                <a:effectLst/>
                <a:latin typeface="Times New Roman" panose="02020603050405020304" pitchFamily="18" charset="0"/>
                <a:cs typeface="Times New Roman" panose="02020603050405020304" pitchFamily="18" charset="0"/>
              </a:rPr>
              <a:t>num_thetas</a:t>
            </a:r>
            <a:r>
              <a:rPr lang="en-US" b="0" i="0" dirty="0">
                <a:solidFill>
                  <a:srgbClr val="292929"/>
                </a:solidFill>
                <a:effectLst/>
                <a:latin typeface="Times New Roman" panose="02020603050405020304" pitchFamily="18" charset="0"/>
                <a:cs typeface="Times New Roman" panose="02020603050405020304" pitchFamily="18" charset="0"/>
              </a:rPr>
              <a:t>) and initialize all its values to zero.</a:t>
            </a:r>
          </a:p>
          <a:p>
            <a:pPr marL="457200" indent="-457200" algn="l">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Perform edge detection on the original image. This can be done with any edge detection algorithm of your choice.</a:t>
            </a:r>
          </a:p>
          <a:p>
            <a:pPr marL="457200" indent="-457200" algn="l">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For every pixel on the edge image, check whether the pixel is an edge pixel. If it is an edge pixel, loop through all possible values of θ, calculate the corresponding ρ, find the θ and ρ index in the accumulator, and increment the accumulator base on those index pairs.</a:t>
            </a:r>
          </a:p>
          <a:p>
            <a:pPr marL="457200" indent="-457200" algn="l">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Loop through all the values in the accumulator. If the value is larger than a certain threshold, get the ρ and θ index, get the value of ρ and θ from the index pair which can then be converted back to the form of </a:t>
            </a:r>
            <a:r>
              <a:rPr lang="en-US" b="0" i="1" dirty="0">
                <a:solidFill>
                  <a:srgbClr val="292929"/>
                </a:solidFill>
                <a:effectLst/>
                <a:latin typeface="Times New Roman" panose="02020603050405020304" pitchFamily="18" charset="0"/>
                <a:cs typeface="Times New Roman" panose="02020603050405020304" pitchFamily="18" charset="0"/>
              </a:rPr>
              <a:t>y = ax + b</a:t>
            </a:r>
            <a:r>
              <a:rPr lang="en-US" b="0" i="0" dirty="0">
                <a:solidFill>
                  <a:srgbClr val="29292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9413014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29684DA-C2D0-4610-AE08-A8C0B053BB75}"/>
              </a:ext>
            </a:extLst>
          </p:cNvPr>
          <p:cNvPicPr>
            <a:picLocks noChangeAspect="1"/>
          </p:cNvPicPr>
          <p:nvPr/>
        </p:nvPicPr>
        <p:blipFill>
          <a:blip r:embed="rId2"/>
          <a:stretch>
            <a:fillRect/>
          </a:stretch>
        </p:blipFill>
        <p:spPr>
          <a:xfrm>
            <a:off x="2032000" y="1615988"/>
            <a:ext cx="4353533" cy="1238423"/>
          </a:xfrm>
          <a:prstGeom prst="rect">
            <a:avLst/>
          </a:prstGeom>
        </p:spPr>
      </p:pic>
      <p:graphicFrame>
        <p:nvGraphicFramePr>
          <p:cNvPr id="18" name="Table 18">
            <a:extLst>
              <a:ext uri="{FF2B5EF4-FFF2-40B4-BE49-F238E27FC236}">
                <a16:creationId xmlns:a16="http://schemas.microsoft.com/office/drawing/2014/main" id="{F2E85F17-8826-4FCF-978B-7286C266961E}"/>
              </a:ext>
            </a:extLst>
          </p:cNvPr>
          <p:cNvGraphicFramePr>
            <a:graphicFrameLocks noGrp="1"/>
          </p:cNvGraphicFramePr>
          <p:nvPr>
            <p:extLst>
              <p:ext uri="{D42A27DB-BD31-4B8C-83A1-F6EECF244321}">
                <p14:modId xmlns:p14="http://schemas.microsoft.com/office/powerpoint/2010/main" val="1442977856"/>
              </p:ext>
            </p:extLst>
          </p:nvPr>
        </p:nvGraphicFramePr>
        <p:xfrm>
          <a:off x="2032000" y="719666"/>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51984893"/>
                    </a:ext>
                  </a:extLst>
                </a:gridCol>
              </a:tblGrid>
              <a:tr h="370840">
                <a:tc>
                  <a:txBody>
                    <a:bodyPr/>
                    <a:lstStyle/>
                    <a:p>
                      <a:pPr algn="ctr"/>
                      <a:r>
                        <a:rPr lang="en-US" sz="3200" b="1" dirty="0">
                          <a:solidFill>
                            <a:schemeClr val="tx2">
                              <a:lumMod val="75000"/>
                              <a:lumOff val="25000"/>
                            </a:schemeClr>
                          </a:solidFill>
                        </a:rPr>
                        <a:t>The Code</a:t>
                      </a:r>
                    </a:p>
                  </a:txBody>
                  <a:tcPr/>
                </a:tc>
                <a:extLst>
                  <a:ext uri="{0D108BD9-81ED-4DB2-BD59-A6C34878D82A}">
                    <a16:rowId xmlns:a16="http://schemas.microsoft.com/office/drawing/2014/main" val="2300054341"/>
                  </a:ext>
                </a:extLst>
              </a:tr>
            </a:tbl>
          </a:graphicData>
        </a:graphic>
      </p:graphicFrame>
      <p:cxnSp>
        <p:nvCxnSpPr>
          <p:cNvPr id="22" name="Straight Arrow Connector 21">
            <a:extLst>
              <a:ext uri="{FF2B5EF4-FFF2-40B4-BE49-F238E27FC236}">
                <a16:creationId xmlns:a16="http://schemas.microsoft.com/office/drawing/2014/main" id="{23664592-1270-4361-9993-A99E23987DCF}"/>
              </a:ext>
            </a:extLst>
          </p:cNvPr>
          <p:cNvCxnSpPr>
            <a:cxnSpLocks/>
            <a:stCxn id="17" idx="3"/>
            <a:endCxn id="38" idx="2"/>
          </p:cNvCxnSpPr>
          <p:nvPr/>
        </p:nvCxnSpPr>
        <p:spPr>
          <a:xfrm flipV="1">
            <a:off x="6385533" y="1981200"/>
            <a:ext cx="1386867" cy="25400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2972E0A5-8D56-448D-A588-29D88A8E7C0D}"/>
              </a:ext>
            </a:extLst>
          </p:cNvPr>
          <p:cNvSpPr/>
          <p:nvPr/>
        </p:nvSpPr>
        <p:spPr>
          <a:xfrm>
            <a:off x="8559800" y="5479919"/>
            <a:ext cx="2641600" cy="11557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Generating an accumulator matrix to store the values</a:t>
            </a:r>
          </a:p>
        </p:txBody>
      </p:sp>
      <p:pic>
        <p:nvPicPr>
          <p:cNvPr id="26" name="Picture 25">
            <a:extLst>
              <a:ext uri="{FF2B5EF4-FFF2-40B4-BE49-F238E27FC236}">
                <a16:creationId xmlns:a16="http://schemas.microsoft.com/office/drawing/2014/main" id="{775367C7-C97B-4525-ABA7-FA5FA54B8A7B}"/>
              </a:ext>
            </a:extLst>
          </p:cNvPr>
          <p:cNvPicPr>
            <a:picLocks noChangeAspect="1"/>
          </p:cNvPicPr>
          <p:nvPr/>
        </p:nvPicPr>
        <p:blipFill>
          <a:blip r:embed="rId3"/>
          <a:stretch>
            <a:fillRect/>
          </a:stretch>
        </p:blipFill>
        <p:spPr>
          <a:xfrm>
            <a:off x="6362700" y="3557504"/>
            <a:ext cx="4176313" cy="1190791"/>
          </a:xfrm>
          <a:prstGeom prst="rect">
            <a:avLst/>
          </a:prstGeom>
        </p:spPr>
      </p:pic>
      <p:cxnSp>
        <p:nvCxnSpPr>
          <p:cNvPr id="27" name="Straight Arrow Connector 26">
            <a:extLst>
              <a:ext uri="{FF2B5EF4-FFF2-40B4-BE49-F238E27FC236}">
                <a16:creationId xmlns:a16="http://schemas.microsoft.com/office/drawing/2014/main" id="{6196A255-177A-481C-B361-835FBC768796}"/>
              </a:ext>
            </a:extLst>
          </p:cNvPr>
          <p:cNvCxnSpPr>
            <a:cxnSpLocks/>
            <a:endCxn id="31" idx="6"/>
          </p:cNvCxnSpPr>
          <p:nvPr/>
        </p:nvCxnSpPr>
        <p:spPr>
          <a:xfrm flipH="1">
            <a:off x="5016500" y="4100515"/>
            <a:ext cx="1369034" cy="28098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B19EA1A6-ACE2-4FAE-ABD3-DE81C561B68F}"/>
              </a:ext>
            </a:extLst>
          </p:cNvPr>
          <p:cNvSpPr/>
          <p:nvPr/>
        </p:nvSpPr>
        <p:spPr>
          <a:xfrm>
            <a:off x="2641600" y="3762288"/>
            <a:ext cx="2374900" cy="12384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Calculating ‘cos’ </a:t>
            </a:r>
          </a:p>
          <a:p>
            <a:pPr algn="ctr"/>
            <a:r>
              <a:rPr lang="en-US" sz="1400" dirty="0">
                <a:ln w="0"/>
                <a:solidFill>
                  <a:schemeClr val="tx1"/>
                </a:solidFill>
                <a:effectLst>
                  <a:outerShdw blurRad="38100" dist="19050" dir="2700000" algn="tl" rotWithShape="0">
                    <a:schemeClr val="dk1">
                      <a:alpha val="40000"/>
                    </a:schemeClr>
                  </a:outerShdw>
                </a:effectLst>
              </a:rPr>
              <a:t>&amp; ‘sin’ values to improve code efficiency</a:t>
            </a:r>
          </a:p>
        </p:txBody>
      </p:sp>
      <p:pic>
        <p:nvPicPr>
          <p:cNvPr id="35" name="Picture 34">
            <a:extLst>
              <a:ext uri="{FF2B5EF4-FFF2-40B4-BE49-F238E27FC236}">
                <a16:creationId xmlns:a16="http://schemas.microsoft.com/office/drawing/2014/main" id="{60236448-DE26-4755-AFAB-B9319596ABBD}"/>
              </a:ext>
            </a:extLst>
          </p:cNvPr>
          <p:cNvPicPr>
            <a:picLocks noChangeAspect="1"/>
          </p:cNvPicPr>
          <p:nvPr/>
        </p:nvPicPr>
        <p:blipFill>
          <a:blip r:embed="rId4"/>
          <a:stretch>
            <a:fillRect/>
          </a:stretch>
        </p:blipFill>
        <p:spPr>
          <a:xfrm>
            <a:off x="2032000" y="5518019"/>
            <a:ext cx="5382376" cy="628738"/>
          </a:xfrm>
          <a:prstGeom prst="rect">
            <a:avLst/>
          </a:prstGeom>
        </p:spPr>
      </p:pic>
      <p:cxnSp>
        <p:nvCxnSpPr>
          <p:cNvPr id="36" name="Straight Arrow Connector 35">
            <a:extLst>
              <a:ext uri="{FF2B5EF4-FFF2-40B4-BE49-F238E27FC236}">
                <a16:creationId xmlns:a16="http://schemas.microsoft.com/office/drawing/2014/main" id="{94CA8FD1-5B90-455E-BAF2-CEA6BD073566}"/>
              </a:ext>
            </a:extLst>
          </p:cNvPr>
          <p:cNvCxnSpPr>
            <a:cxnSpLocks/>
            <a:endCxn id="24" idx="2"/>
          </p:cNvCxnSpPr>
          <p:nvPr/>
        </p:nvCxnSpPr>
        <p:spPr>
          <a:xfrm>
            <a:off x="7414376" y="5772150"/>
            <a:ext cx="1145424" cy="28566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9A59746C-B4E1-42E8-9A6C-319F18B98673}"/>
              </a:ext>
            </a:extLst>
          </p:cNvPr>
          <p:cNvSpPr/>
          <p:nvPr/>
        </p:nvSpPr>
        <p:spPr>
          <a:xfrm>
            <a:off x="7772400" y="1454150"/>
            <a:ext cx="2374900" cy="10541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All the necessary imports</a:t>
            </a:r>
          </a:p>
        </p:txBody>
      </p:sp>
    </p:spTree>
    <p:extLst>
      <p:ext uri="{BB962C8B-B14F-4D97-AF65-F5344CB8AC3E}">
        <p14:creationId xmlns:p14="http://schemas.microsoft.com/office/powerpoint/2010/main" val="141687766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8">
            <a:extLst>
              <a:ext uri="{FF2B5EF4-FFF2-40B4-BE49-F238E27FC236}">
                <a16:creationId xmlns:a16="http://schemas.microsoft.com/office/drawing/2014/main" id="{F2E85F17-8826-4FCF-978B-7286C266961E}"/>
              </a:ext>
            </a:extLst>
          </p:cNvPr>
          <p:cNvGraphicFramePr>
            <a:graphicFrameLocks noGrp="1"/>
          </p:cNvGraphicFramePr>
          <p:nvPr>
            <p:extLst>
              <p:ext uri="{D42A27DB-BD31-4B8C-83A1-F6EECF244321}">
                <p14:modId xmlns:p14="http://schemas.microsoft.com/office/powerpoint/2010/main" val="3553338086"/>
              </p:ext>
            </p:extLst>
          </p:nvPr>
        </p:nvGraphicFramePr>
        <p:xfrm>
          <a:off x="2032000" y="719666"/>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51984893"/>
                    </a:ext>
                  </a:extLst>
                </a:gridCol>
              </a:tblGrid>
              <a:tr h="370840">
                <a:tc>
                  <a:txBody>
                    <a:bodyPr/>
                    <a:lstStyle/>
                    <a:p>
                      <a:pPr algn="ctr"/>
                      <a:r>
                        <a:rPr lang="en-US" sz="3200" b="1" dirty="0">
                          <a:solidFill>
                            <a:schemeClr val="tx2">
                              <a:lumMod val="75000"/>
                              <a:lumOff val="25000"/>
                            </a:schemeClr>
                          </a:solidFill>
                        </a:rPr>
                        <a:t>The Code</a:t>
                      </a:r>
                    </a:p>
                  </a:txBody>
                  <a:tcPr/>
                </a:tc>
                <a:extLst>
                  <a:ext uri="{0D108BD9-81ED-4DB2-BD59-A6C34878D82A}">
                    <a16:rowId xmlns:a16="http://schemas.microsoft.com/office/drawing/2014/main" val="2300054341"/>
                  </a:ext>
                </a:extLst>
              </a:tr>
            </a:tbl>
          </a:graphicData>
        </a:graphic>
      </p:graphicFrame>
      <p:cxnSp>
        <p:nvCxnSpPr>
          <p:cNvPr id="22" name="Straight Arrow Connector 21">
            <a:extLst>
              <a:ext uri="{FF2B5EF4-FFF2-40B4-BE49-F238E27FC236}">
                <a16:creationId xmlns:a16="http://schemas.microsoft.com/office/drawing/2014/main" id="{23664592-1270-4361-9993-A99E23987DCF}"/>
              </a:ext>
            </a:extLst>
          </p:cNvPr>
          <p:cNvCxnSpPr>
            <a:cxnSpLocks/>
            <a:stCxn id="5" idx="3"/>
            <a:endCxn id="19" idx="2"/>
          </p:cNvCxnSpPr>
          <p:nvPr/>
        </p:nvCxnSpPr>
        <p:spPr>
          <a:xfrm>
            <a:off x="6604000" y="2179507"/>
            <a:ext cx="1168400" cy="20339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E846BBEB-D4FF-4F5E-93FB-BC35AD82E2A2}"/>
              </a:ext>
            </a:extLst>
          </p:cNvPr>
          <p:cNvSpPr/>
          <p:nvPr/>
        </p:nvSpPr>
        <p:spPr>
          <a:xfrm>
            <a:off x="7772400" y="1465302"/>
            <a:ext cx="3009900" cy="1835194"/>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Reading image and converting to greyscale and detecting edges using “</a:t>
            </a:r>
            <a:r>
              <a:rPr lang="en-US" sz="1600" b="1" dirty="0">
                <a:ln w="0"/>
                <a:solidFill>
                  <a:schemeClr val="tx1"/>
                </a:solidFill>
                <a:effectLst>
                  <a:outerShdw blurRad="38100" dist="19050" dir="2700000" algn="tl" rotWithShape="0">
                    <a:schemeClr val="dk1">
                      <a:alpha val="40000"/>
                    </a:schemeClr>
                  </a:outerShdw>
                </a:effectLst>
              </a:rPr>
              <a:t>Canny Edge Detection</a:t>
            </a:r>
            <a:r>
              <a:rPr lang="en-US" sz="1600" dirty="0">
                <a:ln w="0"/>
                <a:solidFill>
                  <a:schemeClr val="tx1"/>
                </a:solidFill>
                <a:effectLst>
                  <a:outerShdw blurRad="38100" dist="19050" dir="2700000" algn="tl" rotWithShape="0">
                    <a:schemeClr val="dk1">
                      <a:alpha val="40000"/>
                    </a:schemeClr>
                  </a:outerShdw>
                </a:effectLst>
              </a:rPr>
              <a:t>”</a:t>
            </a:r>
          </a:p>
        </p:txBody>
      </p:sp>
      <p:pic>
        <p:nvPicPr>
          <p:cNvPr id="5" name="Picture 4">
            <a:extLst>
              <a:ext uri="{FF2B5EF4-FFF2-40B4-BE49-F238E27FC236}">
                <a16:creationId xmlns:a16="http://schemas.microsoft.com/office/drawing/2014/main" id="{3EE6F4EE-9B18-4FB2-BD19-40FB9BCC31F8}"/>
              </a:ext>
            </a:extLst>
          </p:cNvPr>
          <p:cNvPicPr>
            <a:picLocks noChangeAspect="1"/>
          </p:cNvPicPr>
          <p:nvPr/>
        </p:nvPicPr>
        <p:blipFill>
          <a:blip r:embed="rId2"/>
          <a:stretch>
            <a:fillRect/>
          </a:stretch>
        </p:blipFill>
        <p:spPr>
          <a:xfrm>
            <a:off x="2161589" y="1774638"/>
            <a:ext cx="4442411" cy="809738"/>
          </a:xfrm>
          <a:prstGeom prst="rect">
            <a:avLst/>
          </a:prstGeom>
        </p:spPr>
      </p:pic>
      <p:graphicFrame>
        <p:nvGraphicFramePr>
          <p:cNvPr id="9" name="Table 9">
            <a:extLst>
              <a:ext uri="{FF2B5EF4-FFF2-40B4-BE49-F238E27FC236}">
                <a16:creationId xmlns:a16="http://schemas.microsoft.com/office/drawing/2014/main" id="{61A014DD-6BB4-488D-B504-AA9152D5048D}"/>
              </a:ext>
            </a:extLst>
          </p:cNvPr>
          <p:cNvGraphicFramePr>
            <a:graphicFrameLocks noGrp="1"/>
          </p:cNvGraphicFramePr>
          <p:nvPr>
            <p:extLst>
              <p:ext uri="{D42A27DB-BD31-4B8C-83A1-F6EECF244321}">
                <p14:modId xmlns:p14="http://schemas.microsoft.com/office/powerpoint/2010/main" val="2432163035"/>
              </p:ext>
            </p:extLst>
          </p:nvPr>
        </p:nvGraphicFramePr>
        <p:xfrm>
          <a:off x="2362200" y="3573874"/>
          <a:ext cx="8001000" cy="607344"/>
        </p:xfrm>
        <a:graphic>
          <a:graphicData uri="http://schemas.openxmlformats.org/drawingml/2006/table">
            <a:tbl>
              <a:tblPr firstRow="1" bandRow="1">
                <a:tableStyleId>{2D5ABB26-0587-4C30-8999-92F81FD0307C}</a:tableStyleId>
              </a:tblPr>
              <a:tblGrid>
                <a:gridCol w="8001000">
                  <a:extLst>
                    <a:ext uri="{9D8B030D-6E8A-4147-A177-3AD203B41FA5}">
                      <a16:colId xmlns:a16="http://schemas.microsoft.com/office/drawing/2014/main" val="1714153597"/>
                    </a:ext>
                  </a:extLst>
                </a:gridCol>
              </a:tblGrid>
              <a:tr h="607344">
                <a:tc>
                  <a:txBody>
                    <a:bodyPr/>
                    <a:lstStyle/>
                    <a:p>
                      <a:pPr algn="ctr"/>
                      <a:r>
                        <a:rPr lang="en-US" sz="2400" b="1" i="0" kern="1200" dirty="0">
                          <a:solidFill>
                            <a:schemeClr val="tx1"/>
                          </a:solidFill>
                          <a:effectLst/>
                          <a:latin typeface="+mn-lt"/>
                          <a:ea typeface="+mn-ea"/>
                          <a:cs typeface="+mn-cs"/>
                        </a:rPr>
                        <a:t>Canny Edge detection</a:t>
                      </a:r>
                      <a:endParaRPr lang="en-US" sz="2400" b="1" dirty="0"/>
                    </a:p>
                  </a:txBody>
                  <a:tcPr/>
                </a:tc>
                <a:extLst>
                  <a:ext uri="{0D108BD9-81ED-4DB2-BD59-A6C34878D82A}">
                    <a16:rowId xmlns:a16="http://schemas.microsoft.com/office/drawing/2014/main" val="1273192145"/>
                  </a:ext>
                </a:extLst>
              </a:tr>
            </a:tbl>
          </a:graphicData>
        </a:graphic>
      </p:graphicFrame>
      <p:graphicFrame>
        <p:nvGraphicFramePr>
          <p:cNvPr id="10" name="Table 10">
            <a:extLst>
              <a:ext uri="{FF2B5EF4-FFF2-40B4-BE49-F238E27FC236}">
                <a16:creationId xmlns:a16="http://schemas.microsoft.com/office/drawing/2014/main" id="{7A5152CE-B79C-4D0C-B3D7-053E2F86DF3F}"/>
              </a:ext>
            </a:extLst>
          </p:cNvPr>
          <p:cNvGraphicFramePr>
            <a:graphicFrameLocks noGrp="1"/>
          </p:cNvGraphicFramePr>
          <p:nvPr>
            <p:extLst>
              <p:ext uri="{D42A27DB-BD31-4B8C-83A1-F6EECF244321}">
                <p14:modId xmlns:p14="http://schemas.microsoft.com/office/powerpoint/2010/main" val="1075988185"/>
              </p:ext>
            </p:extLst>
          </p:nvPr>
        </p:nvGraphicFramePr>
        <p:xfrm>
          <a:off x="2235200" y="4454596"/>
          <a:ext cx="8128000" cy="11277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902760396"/>
                    </a:ext>
                  </a:extLst>
                </a:gridCol>
              </a:tblGrid>
              <a:tr h="370840">
                <a:tc>
                  <a:txBody>
                    <a:bodyPr/>
                    <a:lstStyle/>
                    <a:p>
                      <a:r>
                        <a:rPr lang="en-US" sz="1800" b="0" i="0" kern="1200" dirty="0">
                          <a:solidFill>
                            <a:schemeClr val="tx1"/>
                          </a:solidFill>
                          <a:effectLst/>
                          <a:latin typeface="+mn-lt"/>
                          <a:ea typeface="+mn-ea"/>
                          <a:cs typeface="+mn-cs"/>
                        </a:rPr>
                        <a:t>The Canny edge detector is an edge detection operator that uses a multi-stage algorithm to detect a wide range of edges in images.</a:t>
                      </a:r>
                    </a:p>
                    <a:p>
                      <a:endParaRPr lang="en-US" sz="1800" b="0" i="0" kern="1200" dirty="0">
                        <a:solidFill>
                          <a:schemeClr val="tx1"/>
                        </a:solidFill>
                        <a:effectLst/>
                        <a:latin typeface="+mn-lt"/>
                        <a:ea typeface="+mn-ea"/>
                        <a:cs typeface="+mn-cs"/>
                      </a:endParaRPr>
                    </a:p>
                    <a:p>
                      <a:pPr marL="285750" indent="-285750" algn="l">
                        <a:buFont typeface="Wingdings" panose="05000000000000000000" pitchFamily="2" charset="2"/>
                        <a:buChar char="§"/>
                      </a:pPr>
                      <a:r>
                        <a:rPr lang="en-US" sz="1400" b="0" i="0" kern="1200" dirty="0">
                          <a:solidFill>
                            <a:schemeClr val="tx1"/>
                          </a:solidFill>
                          <a:effectLst/>
                          <a:latin typeface="+mn-lt"/>
                          <a:ea typeface="+mn-ea"/>
                          <a:cs typeface="+mn-cs"/>
                        </a:rPr>
                        <a:t>It was developed by John F. Canny in 1986.</a:t>
                      </a:r>
                    </a:p>
                  </a:txBody>
                  <a:tcPr/>
                </a:tc>
                <a:extLst>
                  <a:ext uri="{0D108BD9-81ED-4DB2-BD59-A6C34878D82A}">
                    <a16:rowId xmlns:a16="http://schemas.microsoft.com/office/drawing/2014/main" val="12575960"/>
                  </a:ext>
                </a:extLst>
              </a:tr>
            </a:tbl>
          </a:graphicData>
        </a:graphic>
      </p:graphicFrame>
    </p:spTree>
    <p:extLst>
      <p:ext uri="{BB962C8B-B14F-4D97-AF65-F5344CB8AC3E}">
        <p14:creationId xmlns:p14="http://schemas.microsoft.com/office/powerpoint/2010/main" val="229864194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8">
            <a:extLst>
              <a:ext uri="{FF2B5EF4-FFF2-40B4-BE49-F238E27FC236}">
                <a16:creationId xmlns:a16="http://schemas.microsoft.com/office/drawing/2014/main" id="{F2E85F17-8826-4FCF-978B-7286C266961E}"/>
              </a:ext>
            </a:extLst>
          </p:cNvPr>
          <p:cNvGraphicFramePr>
            <a:graphicFrameLocks noGrp="1"/>
          </p:cNvGraphicFramePr>
          <p:nvPr>
            <p:extLst>
              <p:ext uri="{D42A27DB-BD31-4B8C-83A1-F6EECF244321}">
                <p14:modId xmlns:p14="http://schemas.microsoft.com/office/powerpoint/2010/main" val="470994003"/>
              </p:ext>
            </p:extLst>
          </p:nvPr>
        </p:nvGraphicFramePr>
        <p:xfrm>
          <a:off x="2032000" y="719666"/>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51984893"/>
                    </a:ext>
                  </a:extLst>
                </a:gridCol>
              </a:tblGrid>
              <a:tr h="370840">
                <a:tc>
                  <a:txBody>
                    <a:bodyPr/>
                    <a:lstStyle/>
                    <a:p>
                      <a:pPr algn="ctr"/>
                      <a:r>
                        <a:rPr lang="en-US" sz="3200" b="1" dirty="0">
                          <a:solidFill>
                            <a:schemeClr val="tx2">
                              <a:lumMod val="75000"/>
                              <a:lumOff val="25000"/>
                            </a:schemeClr>
                          </a:solidFill>
                        </a:rPr>
                        <a:t>The Code</a:t>
                      </a:r>
                    </a:p>
                  </a:txBody>
                  <a:tcPr/>
                </a:tc>
                <a:extLst>
                  <a:ext uri="{0D108BD9-81ED-4DB2-BD59-A6C34878D82A}">
                    <a16:rowId xmlns:a16="http://schemas.microsoft.com/office/drawing/2014/main" val="2300054341"/>
                  </a:ext>
                </a:extLst>
              </a:tr>
            </a:tbl>
          </a:graphicData>
        </a:graphic>
      </p:graphicFrame>
      <p:cxnSp>
        <p:nvCxnSpPr>
          <p:cNvPr id="22" name="Straight Arrow Connector 21">
            <a:extLst>
              <a:ext uri="{FF2B5EF4-FFF2-40B4-BE49-F238E27FC236}">
                <a16:creationId xmlns:a16="http://schemas.microsoft.com/office/drawing/2014/main" id="{23664592-1270-4361-9993-A99E23987DCF}"/>
              </a:ext>
            </a:extLst>
          </p:cNvPr>
          <p:cNvCxnSpPr>
            <a:cxnSpLocks/>
            <a:stCxn id="4" idx="3"/>
            <a:endCxn id="38" idx="2"/>
          </p:cNvCxnSpPr>
          <p:nvPr/>
        </p:nvCxnSpPr>
        <p:spPr>
          <a:xfrm flipV="1">
            <a:off x="6096000" y="2092526"/>
            <a:ext cx="1761458" cy="52705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196A255-177A-481C-B361-835FBC768796}"/>
              </a:ext>
            </a:extLst>
          </p:cNvPr>
          <p:cNvCxnSpPr>
            <a:cxnSpLocks/>
            <a:endCxn id="31" idx="6"/>
          </p:cNvCxnSpPr>
          <p:nvPr/>
        </p:nvCxnSpPr>
        <p:spPr>
          <a:xfrm flipH="1">
            <a:off x="5016500" y="4173165"/>
            <a:ext cx="1960230" cy="7186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B19EA1A6-ACE2-4FAE-ABD3-DE81C561B68F}"/>
              </a:ext>
            </a:extLst>
          </p:cNvPr>
          <p:cNvSpPr/>
          <p:nvPr/>
        </p:nvSpPr>
        <p:spPr>
          <a:xfrm>
            <a:off x="2641600" y="4272603"/>
            <a:ext cx="2374900" cy="12384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Thresholding some high values and then drawing lines</a:t>
            </a:r>
          </a:p>
        </p:txBody>
      </p:sp>
      <p:sp>
        <p:nvSpPr>
          <p:cNvPr id="38" name="Oval 37">
            <a:extLst>
              <a:ext uri="{FF2B5EF4-FFF2-40B4-BE49-F238E27FC236}">
                <a16:creationId xmlns:a16="http://schemas.microsoft.com/office/drawing/2014/main" id="{9A59746C-B4E1-42E8-9A6C-319F18B98673}"/>
              </a:ext>
            </a:extLst>
          </p:cNvPr>
          <p:cNvSpPr/>
          <p:nvPr/>
        </p:nvSpPr>
        <p:spPr>
          <a:xfrm>
            <a:off x="7857458" y="1565476"/>
            <a:ext cx="2374900" cy="10541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Line Equation to draw the lines</a:t>
            </a:r>
          </a:p>
        </p:txBody>
      </p:sp>
      <p:pic>
        <p:nvPicPr>
          <p:cNvPr id="4" name="Picture 3">
            <a:extLst>
              <a:ext uri="{FF2B5EF4-FFF2-40B4-BE49-F238E27FC236}">
                <a16:creationId xmlns:a16="http://schemas.microsoft.com/office/drawing/2014/main" id="{06F5AA20-AFA4-4035-853A-1F24355802AD}"/>
              </a:ext>
            </a:extLst>
          </p:cNvPr>
          <p:cNvPicPr>
            <a:picLocks noChangeAspect="1"/>
          </p:cNvPicPr>
          <p:nvPr/>
        </p:nvPicPr>
        <p:blipFill>
          <a:blip r:embed="rId2"/>
          <a:stretch>
            <a:fillRect/>
          </a:stretch>
        </p:blipFill>
        <p:spPr>
          <a:xfrm>
            <a:off x="2342626" y="1447838"/>
            <a:ext cx="3753374" cy="2343477"/>
          </a:xfrm>
          <a:prstGeom prst="rect">
            <a:avLst/>
          </a:prstGeom>
        </p:spPr>
      </p:pic>
      <p:pic>
        <p:nvPicPr>
          <p:cNvPr id="7" name="Picture 6">
            <a:extLst>
              <a:ext uri="{FF2B5EF4-FFF2-40B4-BE49-F238E27FC236}">
                <a16:creationId xmlns:a16="http://schemas.microsoft.com/office/drawing/2014/main" id="{AC7448FE-C952-4DC1-82FC-ABAB89A4252B}"/>
              </a:ext>
            </a:extLst>
          </p:cNvPr>
          <p:cNvPicPr>
            <a:picLocks noChangeAspect="1"/>
          </p:cNvPicPr>
          <p:nvPr/>
        </p:nvPicPr>
        <p:blipFill>
          <a:blip r:embed="rId3"/>
          <a:stretch>
            <a:fillRect/>
          </a:stretch>
        </p:blipFill>
        <p:spPr>
          <a:xfrm>
            <a:off x="6810983" y="3791315"/>
            <a:ext cx="4467849" cy="763700"/>
          </a:xfrm>
          <a:prstGeom prst="rect">
            <a:avLst/>
          </a:prstGeom>
        </p:spPr>
      </p:pic>
      <p:cxnSp>
        <p:nvCxnSpPr>
          <p:cNvPr id="23" name="Straight Arrow Connector 22">
            <a:extLst>
              <a:ext uri="{FF2B5EF4-FFF2-40B4-BE49-F238E27FC236}">
                <a16:creationId xmlns:a16="http://schemas.microsoft.com/office/drawing/2014/main" id="{1B84A836-C4DE-4730-9455-241928EEB693}"/>
              </a:ext>
            </a:extLst>
          </p:cNvPr>
          <p:cNvCxnSpPr>
            <a:cxnSpLocks/>
            <a:endCxn id="28" idx="2"/>
          </p:cNvCxnSpPr>
          <p:nvPr/>
        </p:nvCxnSpPr>
        <p:spPr>
          <a:xfrm flipV="1">
            <a:off x="6705685" y="5572185"/>
            <a:ext cx="1386867" cy="53641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C25594DB-857C-462A-BDF5-8C41DBE7A287}"/>
              </a:ext>
            </a:extLst>
          </p:cNvPr>
          <p:cNvPicPr>
            <a:picLocks noChangeAspect="1"/>
          </p:cNvPicPr>
          <p:nvPr/>
        </p:nvPicPr>
        <p:blipFill>
          <a:blip r:embed="rId4"/>
          <a:stretch>
            <a:fillRect/>
          </a:stretch>
        </p:blipFill>
        <p:spPr>
          <a:xfrm>
            <a:off x="2342626" y="5866833"/>
            <a:ext cx="4363059" cy="543001"/>
          </a:xfrm>
          <a:prstGeom prst="rect">
            <a:avLst/>
          </a:prstGeom>
        </p:spPr>
      </p:pic>
      <p:sp>
        <p:nvSpPr>
          <p:cNvPr id="28" name="Oval 27">
            <a:extLst>
              <a:ext uri="{FF2B5EF4-FFF2-40B4-BE49-F238E27FC236}">
                <a16:creationId xmlns:a16="http://schemas.microsoft.com/office/drawing/2014/main" id="{22D9FB6C-BB6E-4005-8F10-4D35C1D5C8BA}"/>
              </a:ext>
            </a:extLst>
          </p:cNvPr>
          <p:cNvSpPr/>
          <p:nvPr/>
        </p:nvSpPr>
        <p:spPr>
          <a:xfrm>
            <a:off x="8092552" y="4994291"/>
            <a:ext cx="2641600" cy="115578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Threshold to get edges pixel location (</a:t>
            </a:r>
            <a:r>
              <a:rPr lang="en-US" sz="1600" dirty="0" err="1">
                <a:ln w="0"/>
                <a:solidFill>
                  <a:schemeClr val="tx1"/>
                </a:solidFill>
                <a:effectLst>
                  <a:outerShdw blurRad="38100" dist="19050" dir="2700000" algn="tl" rotWithShape="0">
                    <a:schemeClr val="dk1">
                      <a:alpha val="40000"/>
                    </a:schemeClr>
                  </a:outerShdw>
                </a:effectLst>
              </a:rPr>
              <a:t>x,y</a:t>
            </a:r>
            <a:r>
              <a:rPr lang="en-US" sz="160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95174147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06E7-6A2F-4636-9857-9BD4DFEABD98}"/>
              </a:ext>
            </a:extLst>
          </p:cNvPr>
          <p:cNvSpPr>
            <a:spLocks noGrp="1"/>
          </p:cNvSpPr>
          <p:nvPr>
            <p:ph type="title"/>
          </p:nvPr>
        </p:nvSpPr>
        <p:spPr>
          <a:xfrm>
            <a:off x="1484311" y="685801"/>
            <a:ext cx="10018713" cy="622300"/>
          </a:xfrm>
        </p:spPr>
        <p:txBody>
          <a:bodyPr>
            <a:normAutofit fontScale="90000"/>
          </a:bodyPr>
          <a:lstStyle/>
          <a:p>
            <a:r>
              <a:rPr lang="en-US" b="1" dirty="0">
                <a:solidFill>
                  <a:schemeClr val="tx2">
                    <a:lumMod val="75000"/>
                    <a:lumOff val="25000"/>
                  </a:schemeClr>
                </a:solidFill>
              </a:rPr>
              <a:t>Line Detection</a:t>
            </a:r>
          </a:p>
        </p:txBody>
      </p:sp>
      <p:pic>
        <p:nvPicPr>
          <p:cNvPr id="6" name="Content Placeholder 5">
            <a:extLst>
              <a:ext uri="{FF2B5EF4-FFF2-40B4-BE49-F238E27FC236}">
                <a16:creationId xmlns:a16="http://schemas.microsoft.com/office/drawing/2014/main" id="{175E8803-26F3-40CB-BFC5-D5CD87BB3C30}"/>
              </a:ext>
            </a:extLst>
          </p:cNvPr>
          <p:cNvPicPr>
            <a:picLocks noGrp="1" noChangeAspect="1"/>
          </p:cNvPicPr>
          <p:nvPr>
            <p:ph sz="half" idx="1"/>
          </p:nvPr>
        </p:nvPicPr>
        <p:blipFill>
          <a:blip r:embed="rId2"/>
          <a:stretch>
            <a:fillRect/>
          </a:stretch>
        </p:blipFill>
        <p:spPr>
          <a:xfrm>
            <a:off x="7263988" y="2720312"/>
            <a:ext cx="3238500" cy="2489863"/>
          </a:xfrm>
          <a:prstGeom prst="rect">
            <a:avLst/>
          </a:prstGeom>
          <a:ln>
            <a:noFill/>
          </a:ln>
          <a:effectLst>
            <a:outerShdw blurRad="292100" dist="139700" dir="2700000" algn="tl" rotWithShape="0">
              <a:srgbClr val="333333">
                <a:alpha val="65000"/>
              </a:srgbClr>
            </a:outerShdw>
          </a:effectLst>
        </p:spPr>
      </p:pic>
      <p:pic>
        <p:nvPicPr>
          <p:cNvPr id="8" name="Content Placeholder 7">
            <a:extLst>
              <a:ext uri="{FF2B5EF4-FFF2-40B4-BE49-F238E27FC236}">
                <a16:creationId xmlns:a16="http://schemas.microsoft.com/office/drawing/2014/main" id="{F12CDF89-DC04-4EBD-8259-9D37D6F83CFB}"/>
              </a:ext>
            </a:extLst>
          </p:cNvPr>
          <p:cNvPicPr>
            <a:picLocks noGrp="1" noChangeAspect="1"/>
          </p:cNvPicPr>
          <p:nvPr>
            <p:ph sz="half" idx="2"/>
          </p:nvPr>
        </p:nvPicPr>
        <p:blipFill>
          <a:blip r:embed="rId3"/>
          <a:stretch>
            <a:fillRect/>
          </a:stretch>
        </p:blipFill>
        <p:spPr>
          <a:xfrm>
            <a:off x="2667000" y="2716932"/>
            <a:ext cx="2953162" cy="2493243"/>
          </a:xfrm>
          <a:prstGeom prst="rect">
            <a:avLst/>
          </a:prstGeom>
          <a:ln>
            <a:noFill/>
          </a:ln>
          <a:effectLst>
            <a:outerShdw blurRad="292100" dist="139700" dir="2700000" algn="tl" rotWithShape="0">
              <a:srgbClr val="333333">
                <a:alpha val="65000"/>
              </a:srgbClr>
            </a:outerShdw>
          </a:effectLst>
        </p:spPr>
      </p:pic>
      <p:graphicFrame>
        <p:nvGraphicFramePr>
          <p:cNvPr id="9" name="Table 9">
            <a:extLst>
              <a:ext uri="{FF2B5EF4-FFF2-40B4-BE49-F238E27FC236}">
                <a16:creationId xmlns:a16="http://schemas.microsoft.com/office/drawing/2014/main" id="{F63812F2-DF9C-4B5F-989E-0BA86ADFDC16}"/>
              </a:ext>
            </a:extLst>
          </p:cNvPr>
          <p:cNvGraphicFramePr>
            <a:graphicFrameLocks noGrp="1"/>
          </p:cNvGraphicFramePr>
          <p:nvPr>
            <p:extLst>
              <p:ext uri="{D42A27DB-BD31-4B8C-83A1-F6EECF244321}">
                <p14:modId xmlns:p14="http://schemas.microsoft.com/office/powerpoint/2010/main" val="2545315217"/>
              </p:ext>
            </p:extLst>
          </p:nvPr>
        </p:nvGraphicFramePr>
        <p:xfrm>
          <a:off x="7263988" y="1927859"/>
          <a:ext cx="3238500" cy="457200"/>
        </p:xfrm>
        <a:graphic>
          <a:graphicData uri="http://schemas.openxmlformats.org/drawingml/2006/table">
            <a:tbl>
              <a:tblPr firstRow="1" bandRow="1">
                <a:tableStyleId>{2D5ABB26-0587-4C30-8999-92F81FD0307C}</a:tableStyleId>
              </a:tblPr>
              <a:tblGrid>
                <a:gridCol w="3238500">
                  <a:extLst>
                    <a:ext uri="{9D8B030D-6E8A-4147-A177-3AD203B41FA5}">
                      <a16:colId xmlns:a16="http://schemas.microsoft.com/office/drawing/2014/main" val="39498288"/>
                    </a:ext>
                  </a:extLst>
                </a:gridCol>
              </a:tblGrid>
              <a:tr h="370840">
                <a:tc>
                  <a:txBody>
                    <a:bodyPr/>
                    <a:lstStyle/>
                    <a:p>
                      <a:pPr algn="ctr"/>
                      <a:r>
                        <a:rPr lang="en-US" sz="2400" b="1" dirty="0">
                          <a:solidFill>
                            <a:srgbClr val="92D050"/>
                          </a:solidFill>
                        </a:rPr>
                        <a:t>Result</a:t>
                      </a:r>
                    </a:p>
                  </a:txBody>
                  <a:tcPr/>
                </a:tc>
                <a:extLst>
                  <a:ext uri="{0D108BD9-81ED-4DB2-BD59-A6C34878D82A}">
                    <a16:rowId xmlns:a16="http://schemas.microsoft.com/office/drawing/2014/main" val="702122506"/>
                  </a:ext>
                </a:extLst>
              </a:tr>
            </a:tbl>
          </a:graphicData>
        </a:graphic>
      </p:graphicFrame>
      <p:graphicFrame>
        <p:nvGraphicFramePr>
          <p:cNvPr id="12" name="Table 12">
            <a:extLst>
              <a:ext uri="{FF2B5EF4-FFF2-40B4-BE49-F238E27FC236}">
                <a16:creationId xmlns:a16="http://schemas.microsoft.com/office/drawing/2014/main" id="{6B29AA6A-8404-43AF-BFFE-634ED14D9ABE}"/>
              </a:ext>
            </a:extLst>
          </p:cNvPr>
          <p:cNvGraphicFramePr>
            <a:graphicFrameLocks noGrp="1"/>
          </p:cNvGraphicFramePr>
          <p:nvPr>
            <p:extLst>
              <p:ext uri="{D42A27DB-BD31-4B8C-83A1-F6EECF244321}">
                <p14:modId xmlns:p14="http://schemas.microsoft.com/office/powerpoint/2010/main" val="3920103438"/>
              </p:ext>
            </p:extLst>
          </p:nvPr>
        </p:nvGraphicFramePr>
        <p:xfrm>
          <a:off x="2667000" y="1927859"/>
          <a:ext cx="2953162" cy="457200"/>
        </p:xfrm>
        <a:graphic>
          <a:graphicData uri="http://schemas.openxmlformats.org/drawingml/2006/table">
            <a:tbl>
              <a:tblPr firstRow="1" bandRow="1">
                <a:tableStyleId>{2D5ABB26-0587-4C30-8999-92F81FD0307C}</a:tableStyleId>
              </a:tblPr>
              <a:tblGrid>
                <a:gridCol w="2953162">
                  <a:extLst>
                    <a:ext uri="{9D8B030D-6E8A-4147-A177-3AD203B41FA5}">
                      <a16:colId xmlns:a16="http://schemas.microsoft.com/office/drawing/2014/main" val="2871394116"/>
                    </a:ext>
                  </a:extLst>
                </a:gridCol>
              </a:tblGrid>
              <a:tr h="370840">
                <a:tc>
                  <a:txBody>
                    <a:bodyPr/>
                    <a:lstStyle/>
                    <a:p>
                      <a:pPr algn="ctr"/>
                      <a:r>
                        <a:rPr lang="en-US" sz="2400" b="1" dirty="0">
                          <a:solidFill>
                            <a:schemeClr val="accent2"/>
                          </a:solidFill>
                        </a:rPr>
                        <a:t>Original</a:t>
                      </a:r>
                    </a:p>
                  </a:txBody>
                  <a:tcPr/>
                </a:tc>
                <a:extLst>
                  <a:ext uri="{0D108BD9-81ED-4DB2-BD59-A6C34878D82A}">
                    <a16:rowId xmlns:a16="http://schemas.microsoft.com/office/drawing/2014/main" val="3531094760"/>
                  </a:ext>
                </a:extLst>
              </a:tr>
            </a:tbl>
          </a:graphicData>
        </a:graphic>
      </p:graphicFrame>
    </p:spTree>
    <p:extLst>
      <p:ext uri="{BB962C8B-B14F-4D97-AF65-F5344CB8AC3E}">
        <p14:creationId xmlns:p14="http://schemas.microsoft.com/office/powerpoint/2010/main" val="337175714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06E7-6A2F-4636-9857-9BD4DFEABD98}"/>
              </a:ext>
            </a:extLst>
          </p:cNvPr>
          <p:cNvSpPr>
            <a:spLocks noGrp="1"/>
          </p:cNvSpPr>
          <p:nvPr>
            <p:ph type="title"/>
          </p:nvPr>
        </p:nvSpPr>
        <p:spPr>
          <a:xfrm>
            <a:off x="1484311" y="685801"/>
            <a:ext cx="10018713" cy="622300"/>
          </a:xfrm>
        </p:spPr>
        <p:txBody>
          <a:bodyPr>
            <a:normAutofit fontScale="90000"/>
          </a:bodyPr>
          <a:lstStyle/>
          <a:p>
            <a:r>
              <a:rPr lang="en-US" b="1" dirty="0"/>
              <a:t>Line Detection</a:t>
            </a:r>
          </a:p>
        </p:txBody>
      </p:sp>
      <p:graphicFrame>
        <p:nvGraphicFramePr>
          <p:cNvPr id="9" name="Table 9">
            <a:extLst>
              <a:ext uri="{FF2B5EF4-FFF2-40B4-BE49-F238E27FC236}">
                <a16:creationId xmlns:a16="http://schemas.microsoft.com/office/drawing/2014/main" id="{F63812F2-DF9C-4B5F-989E-0BA86ADFDC16}"/>
              </a:ext>
            </a:extLst>
          </p:cNvPr>
          <p:cNvGraphicFramePr>
            <a:graphicFrameLocks noGrp="1"/>
          </p:cNvGraphicFramePr>
          <p:nvPr/>
        </p:nvGraphicFramePr>
        <p:xfrm>
          <a:off x="7263988" y="1927859"/>
          <a:ext cx="3238500" cy="457200"/>
        </p:xfrm>
        <a:graphic>
          <a:graphicData uri="http://schemas.openxmlformats.org/drawingml/2006/table">
            <a:tbl>
              <a:tblPr firstRow="1" bandRow="1">
                <a:tableStyleId>{2D5ABB26-0587-4C30-8999-92F81FD0307C}</a:tableStyleId>
              </a:tblPr>
              <a:tblGrid>
                <a:gridCol w="3238500">
                  <a:extLst>
                    <a:ext uri="{9D8B030D-6E8A-4147-A177-3AD203B41FA5}">
                      <a16:colId xmlns:a16="http://schemas.microsoft.com/office/drawing/2014/main" val="39498288"/>
                    </a:ext>
                  </a:extLst>
                </a:gridCol>
              </a:tblGrid>
              <a:tr h="370840">
                <a:tc>
                  <a:txBody>
                    <a:bodyPr/>
                    <a:lstStyle/>
                    <a:p>
                      <a:pPr algn="ctr"/>
                      <a:r>
                        <a:rPr lang="en-US" sz="2400" b="1" dirty="0">
                          <a:solidFill>
                            <a:srgbClr val="92D050"/>
                          </a:solidFill>
                        </a:rPr>
                        <a:t>Result</a:t>
                      </a:r>
                    </a:p>
                  </a:txBody>
                  <a:tcPr/>
                </a:tc>
                <a:extLst>
                  <a:ext uri="{0D108BD9-81ED-4DB2-BD59-A6C34878D82A}">
                    <a16:rowId xmlns:a16="http://schemas.microsoft.com/office/drawing/2014/main" val="702122506"/>
                  </a:ext>
                </a:extLst>
              </a:tr>
            </a:tbl>
          </a:graphicData>
        </a:graphic>
      </p:graphicFrame>
      <p:graphicFrame>
        <p:nvGraphicFramePr>
          <p:cNvPr id="12" name="Table 12">
            <a:extLst>
              <a:ext uri="{FF2B5EF4-FFF2-40B4-BE49-F238E27FC236}">
                <a16:creationId xmlns:a16="http://schemas.microsoft.com/office/drawing/2014/main" id="{6B29AA6A-8404-43AF-BFFE-634ED14D9ABE}"/>
              </a:ext>
            </a:extLst>
          </p:cNvPr>
          <p:cNvGraphicFramePr>
            <a:graphicFrameLocks noGrp="1"/>
          </p:cNvGraphicFramePr>
          <p:nvPr/>
        </p:nvGraphicFramePr>
        <p:xfrm>
          <a:off x="2667000" y="1927859"/>
          <a:ext cx="2953162" cy="457200"/>
        </p:xfrm>
        <a:graphic>
          <a:graphicData uri="http://schemas.openxmlformats.org/drawingml/2006/table">
            <a:tbl>
              <a:tblPr firstRow="1" bandRow="1">
                <a:tableStyleId>{2D5ABB26-0587-4C30-8999-92F81FD0307C}</a:tableStyleId>
              </a:tblPr>
              <a:tblGrid>
                <a:gridCol w="2953162">
                  <a:extLst>
                    <a:ext uri="{9D8B030D-6E8A-4147-A177-3AD203B41FA5}">
                      <a16:colId xmlns:a16="http://schemas.microsoft.com/office/drawing/2014/main" val="2871394116"/>
                    </a:ext>
                  </a:extLst>
                </a:gridCol>
              </a:tblGrid>
              <a:tr h="370840">
                <a:tc>
                  <a:txBody>
                    <a:bodyPr/>
                    <a:lstStyle/>
                    <a:p>
                      <a:pPr algn="ctr"/>
                      <a:r>
                        <a:rPr lang="en-US" sz="2400" b="1" dirty="0">
                          <a:solidFill>
                            <a:schemeClr val="accent2"/>
                          </a:solidFill>
                        </a:rPr>
                        <a:t>Original</a:t>
                      </a:r>
                    </a:p>
                  </a:txBody>
                  <a:tcPr/>
                </a:tc>
                <a:extLst>
                  <a:ext uri="{0D108BD9-81ED-4DB2-BD59-A6C34878D82A}">
                    <a16:rowId xmlns:a16="http://schemas.microsoft.com/office/drawing/2014/main" val="3531094760"/>
                  </a:ext>
                </a:extLst>
              </a:tr>
            </a:tbl>
          </a:graphicData>
        </a:graphic>
      </p:graphicFrame>
      <p:pic>
        <p:nvPicPr>
          <p:cNvPr id="14" name="Picture 13">
            <a:extLst>
              <a:ext uri="{FF2B5EF4-FFF2-40B4-BE49-F238E27FC236}">
                <a16:creationId xmlns:a16="http://schemas.microsoft.com/office/drawing/2014/main" id="{B69E0E88-8042-4954-8C69-8E7518FB6C96}"/>
              </a:ext>
            </a:extLst>
          </p:cNvPr>
          <p:cNvPicPr>
            <a:picLocks noChangeAspect="1"/>
          </p:cNvPicPr>
          <p:nvPr/>
        </p:nvPicPr>
        <p:blipFill>
          <a:blip r:embed="rId2"/>
          <a:stretch>
            <a:fillRect/>
          </a:stretch>
        </p:blipFill>
        <p:spPr>
          <a:xfrm>
            <a:off x="7430472" y="2716932"/>
            <a:ext cx="3072015" cy="2657846"/>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9ABE1BBB-C5C8-4E9B-A149-14BF36B807E9}"/>
              </a:ext>
            </a:extLst>
          </p:cNvPr>
          <p:cNvPicPr>
            <a:picLocks noChangeAspect="1"/>
          </p:cNvPicPr>
          <p:nvPr/>
        </p:nvPicPr>
        <p:blipFill>
          <a:blip r:embed="rId3"/>
          <a:stretch>
            <a:fillRect/>
          </a:stretch>
        </p:blipFill>
        <p:spPr>
          <a:xfrm>
            <a:off x="2667000" y="2716932"/>
            <a:ext cx="2953162" cy="2657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9104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184</TotalTime>
  <Words>603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Bodoni MT</vt:lpstr>
      <vt:lpstr>Corbel</vt:lpstr>
      <vt:lpstr>Times New Roman</vt:lpstr>
      <vt:lpstr>Wingdings</vt:lpstr>
      <vt:lpstr>Parallax</vt:lpstr>
      <vt:lpstr>Lines Detection with Hough Transform</vt:lpstr>
      <vt:lpstr>Hough Transformation</vt:lpstr>
      <vt:lpstr>PowerPoint Presentation</vt:lpstr>
      <vt:lpstr>The Algorithm </vt:lpstr>
      <vt:lpstr>PowerPoint Presentation</vt:lpstr>
      <vt:lpstr>PowerPoint Presentation</vt:lpstr>
      <vt:lpstr>PowerPoint Presentation</vt:lpstr>
      <vt:lpstr>Line Detection</vt:lpstr>
      <vt:lpstr>Line Detection</vt:lpstr>
      <vt:lpstr>Line Detection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Detection Using Hough Transformation</dc:title>
  <dc:creator>Muhammad Jahanzaib</dc:creator>
  <cp:lastModifiedBy>Muhammad Jahanzaib</cp:lastModifiedBy>
  <cp:revision>35</cp:revision>
  <dcterms:created xsi:type="dcterms:W3CDTF">2021-01-18T15:12:48Z</dcterms:created>
  <dcterms:modified xsi:type="dcterms:W3CDTF">2021-01-18T18:17:10Z</dcterms:modified>
</cp:coreProperties>
</file>