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76537"/>
              </p:ext>
            </p:extLst>
          </p:nvPr>
        </p:nvGraphicFramePr>
        <p:xfrm>
          <a:off x="1078412" y="928673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7554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Mental</a:t>
                      </a:r>
                      <a:r>
                        <a:rPr lang="en-US" sz="3600" b="1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Health Issues in Children's</a:t>
                      </a:r>
                      <a:endParaRPr lang="en-US" sz="36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9462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12" y="1946367"/>
            <a:ext cx="7451634" cy="3461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2668"/>
              </p:ext>
            </p:extLst>
          </p:nvPr>
        </p:nvGraphicFramePr>
        <p:xfrm>
          <a:off x="8699862" y="3892733"/>
          <a:ext cx="270110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1108">
                  <a:extLst>
                    <a:ext uri="{9D8B030D-6E8A-4147-A177-3AD203B41FA5}">
                      <a16:colId xmlns:a16="http://schemas.microsoft.com/office/drawing/2014/main" val="925709921"/>
                    </a:ext>
                  </a:extLst>
                </a:gridCol>
              </a:tblGrid>
              <a:tr h="2272937">
                <a:tc>
                  <a:txBody>
                    <a:bodyPr/>
                    <a:lstStyle/>
                    <a:p>
                      <a:r>
                        <a:rPr lang="en-US" sz="2400" b="1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Presentation By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M.JAHANZAIIB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RABIA NOMAN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HAMZA YOUSAF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IRAM MUNIR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AHMAD FAHAD</a:t>
                      </a:r>
                      <a:endParaRPr lang="en-US" sz="2400" dirty="0">
                        <a:solidFill>
                          <a:schemeClr val="tx1">
                            <a:lumMod val="8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068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44" y="1248713"/>
            <a:ext cx="2451145" cy="2436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53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470264"/>
            <a:ext cx="4212796" cy="3056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03" y="4289411"/>
            <a:ext cx="3158953" cy="2082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75880"/>
              </p:ext>
            </p:extLst>
          </p:nvPr>
        </p:nvGraphicFramePr>
        <p:xfrm>
          <a:off x="4859383" y="820695"/>
          <a:ext cx="535286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2869">
                  <a:extLst>
                    <a:ext uri="{9D8B030D-6E8A-4147-A177-3AD203B41FA5}">
                      <a16:colId xmlns:a16="http://schemas.microsoft.com/office/drawing/2014/main" val="4124423538"/>
                    </a:ext>
                  </a:extLst>
                </a:gridCol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NEVER GIVE UP</a:t>
                      </a:r>
                      <a:r>
                        <a:rPr lang="en-US" sz="3200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SOMEONE WITH </a:t>
                      </a:r>
                      <a:r>
                        <a:rPr lang="en-US" sz="3200" u="sng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MENTAL ILLNESS</a:t>
                      </a:r>
                      <a:endParaRPr lang="en-US" sz="3200" u="sng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8225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73146"/>
              </p:ext>
            </p:extLst>
          </p:nvPr>
        </p:nvGraphicFramePr>
        <p:xfrm>
          <a:off x="624114" y="3899634"/>
          <a:ext cx="3957345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345">
                  <a:extLst>
                    <a:ext uri="{9D8B030D-6E8A-4147-A177-3AD203B41FA5}">
                      <a16:colId xmlns:a16="http://schemas.microsoft.com/office/drawing/2014/main" val="2792608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WHEN “I” IS REPLACED</a:t>
                      </a:r>
                      <a:r>
                        <a:rPr lang="en-US" sz="3200" baseline="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 BY “WE” ILLNESS  BECOMES </a:t>
                      </a:r>
                      <a:r>
                        <a:rPr lang="en-US" sz="3200" b="1" baseline="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WELLNESS.</a:t>
                      </a:r>
                      <a:endParaRPr lang="en-US" sz="3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72428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85" y="2194560"/>
            <a:ext cx="3823117" cy="2867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80" y="1354095"/>
            <a:ext cx="2534145" cy="27215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44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79497"/>
              </p:ext>
            </p:extLst>
          </p:nvPr>
        </p:nvGraphicFramePr>
        <p:xfrm>
          <a:off x="496389" y="2901164"/>
          <a:ext cx="1118180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1805">
                  <a:extLst>
                    <a:ext uri="{9D8B030D-6E8A-4147-A177-3AD203B41FA5}">
                      <a16:colId xmlns:a16="http://schemas.microsoft.com/office/drawing/2014/main" val="427977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7200" b="1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dobe Kaiti Std R" panose="02020400000000000000" pitchFamily="18" charset="-128"/>
                          <a:ea typeface="Adobe Kaiti Std R" panose="02020400000000000000" pitchFamily="18" charset="-128"/>
                        </a:rPr>
                        <a:t>Thank You...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8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9221"/>
              </p:ext>
            </p:extLst>
          </p:nvPr>
        </p:nvGraphicFramePr>
        <p:xfrm>
          <a:off x="1326606" y="915609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9573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+mj-lt"/>
                        </a:rPr>
                        <a:t>What is Mental Illness?</a:t>
                      </a:r>
                      <a:endParaRPr lang="en-US" sz="36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249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07902"/>
              </p:ext>
            </p:extLst>
          </p:nvPr>
        </p:nvGraphicFramePr>
        <p:xfrm>
          <a:off x="1326606" y="2298487"/>
          <a:ext cx="563589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5897">
                  <a:extLst>
                    <a:ext uri="{9D8B030D-6E8A-4147-A177-3AD203B41FA5}">
                      <a16:colId xmlns:a16="http://schemas.microsoft.com/office/drawing/2014/main" val="255686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Mental illness can occur when brai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(or a part of the brain)  is not working well or working in the wrong way.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4853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5121"/>
              </p:ext>
            </p:extLst>
          </p:nvPr>
        </p:nvGraphicFramePr>
        <p:xfrm>
          <a:off x="1326606" y="3955685"/>
          <a:ext cx="521788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7885">
                  <a:extLst>
                    <a:ext uri="{9D8B030D-6E8A-4147-A177-3AD203B41FA5}">
                      <a16:colId xmlns:a16="http://schemas.microsoft.com/office/drawing/2014/main" val="205958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Menta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l illness is due to two aspects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Physical damage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Emotional destruction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98995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1" y="1365671"/>
            <a:ext cx="4528463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52973"/>
              </p:ext>
            </p:extLst>
          </p:nvPr>
        </p:nvGraphicFramePr>
        <p:xfrm>
          <a:off x="1026160" y="902546"/>
          <a:ext cx="81280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32007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8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Mental health</a:t>
                      </a:r>
                      <a:r>
                        <a:rPr lang="en-US" sz="3800" b="1" baseline="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 issues in children's</a:t>
                      </a:r>
                      <a:endParaRPr lang="en-US" sz="38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93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84706"/>
              </p:ext>
            </p:extLst>
          </p:nvPr>
        </p:nvGraphicFramePr>
        <p:xfrm>
          <a:off x="1195977" y="2602758"/>
          <a:ext cx="5178697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8697">
                  <a:extLst>
                    <a:ext uri="{9D8B030D-6E8A-4147-A177-3AD203B41FA5}">
                      <a16:colId xmlns:a16="http://schemas.microsoft.com/office/drawing/2014/main" val="277767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Mental disorders among children are described as serious changes in the way children typically learn, behave, or handle their emotions, which cause distress and problems getting through the day.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141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4" y="2602758"/>
            <a:ext cx="4350475" cy="34967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88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402"/>
              </p:ext>
            </p:extLst>
          </p:nvPr>
        </p:nvGraphicFramePr>
        <p:xfrm>
          <a:off x="663303" y="889483"/>
          <a:ext cx="9114971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4971">
                  <a:extLst>
                    <a:ext uri="{9D8B030D-6E8A-4147-A177-3AD203B41FA5}">
                      <a16:colId xmlns:a16="http://schemas.microsoft.com/office/drawing/2014/main" val="166280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What are the Symptoms of Mental Illness in Children’s ?</a:t>
                      </a:r>
                      <a:endParaRPr lang="en-US" sz="26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460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67178"/>
              </p:ext>
            </p:extLst>
          </p:nvPr>
        </p:nvGraphicFramePr>
        <p:xfrm>
          <a:off x="882469" y="1697294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8055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Symptoms of mental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illness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2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04591"/>
              </p:ext>
            </p:extLst>
          </p:nvPr>
        </p:nvGraphicFramePr>
        <p:xfrm>
          <a:off x="1052289" y="2358132"/>
          <a:ext cx="5439952" cy="356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9952">
                  <a:extLst>
                    <a:ext uri="{9D8B030D-6E8A-4147-A177-3AD203B41FA5}">
                      <a16:colId xmlns:a16="http://schemas.microsoft.com/office/drawing/2014/main" val="949761085"/>
                    </a:ext>
                  </a:extLst>
                </a:gridCol>
              </a:tblGrid>
              <a:tr h="3562955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Mood Swings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Hallucinations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Substance</a:t>
                      </a:r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Abuse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Changes</a:t>
                      </a:r>
                      <a:endParaRPr lang="en-US" sz="2000" b="0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Difficulty Concentrating</a:t>
                      </a:r>
                      <a:endParaRPr lang="en-US" sz="2000" b="0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 Outbursts of Anger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Persistent Nightmares or Night</a:t>
                      </a:r>
                      <a:r>
                        <a:rPr lang="en-US" sz="20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01848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4" y="1697294"/>
            <a:ext cx="4418875" cy="4271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84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4950"/>
              </p:ext>
            </p:extLst>
          </p:nvPr>
        </p:nvGraphicFramePr>
        <p:xfrm>
          <a:off x="613956" y="821960"/>
          <a:ext cx="9797142" cy="74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7142">
                  <a:extLst>
                    <a:ext uri="{9D8B030D-6E8A-4147-A177-3AD203B41FA5}">
                      <a16:colId xmlns:a16="http://schemas.microsoft.com/office/drawing/2014/main" val="1662805856"/>
                    </a:ext>
                  </a:extLst>
                </a:gridCol>
              </a:tblGrid>
              <a:tr h="743442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What are the Cause of Mental Illness in Children’s ?</a:t>
                      </a:r>
                      <a:endParaRPr lang="en-US" sz="30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460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07797"/>
              </p:ext>
            </p:extLst>
          </p:nvPr>
        </p:nvGraphicFramePr>
        <p:xfrm>
          <a:off x="1326606" y="1884718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8055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Causes of mental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illness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27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30579"/>
              </p:ext>
            </p:extLst>
          </p:nvPr>
        </p:nvGraphicFramePr>
        <p:xfrm>
          <a:off x="1629953" y="3404676"/>
          <a:ext cx="8128000" cy="61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7881218"/>
                    </a:ext>
                  </a:extLst>
                </a:gridCol>
              </a:tblGrid>
              <a:tr h="61691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Heredity (genetics)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165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17940"/>
              </p:ext>
            </p:extLst>
          </p:nvPr>
        </p:nvGraphicFramePr>
        <p:xfrm>
          <a:off x="1629953" y="2550483"/>
          <a:ext cx="8128000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6622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Biological Factors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821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22933"/>
              </p:ext>
            </p:extLst>
          </p:nvPr>
        </p:nvGraphicFramePr>
        <p:xfrm>
          <a:off x="1629953" y="4981818"/>
          <a:ext cx="8242663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663">
                  <a:extLst>
                    <a:ext uri="{9D8B030D-6E8A-4147-A177-3AD203B41FA5}">
                      <a16:colId xmlns:a16="http://schemas.microsoft.com/office/drawing/2014/main" val="64918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Psychological Trauma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15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40960"/>
              </p:ext>
            </p:extLst>
          </p:nvPr>
        </p:nvGraphicFramePr>
        <p:xfrm>
          <a:off x="1629953" y="4185222"/>
          <a:ext cx="8151223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1223">
                  <a:extLst>
                    <a:ext uri="{9D8B030D-6E8A-4147-A177-3AD203B41FA5}">
                      <a16:colId xmlns:a16="http://schemas.microsoft.com/office/drawing/2014/main" val="44264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Environmental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</a:rPr>
                        <a:t> Stress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804794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8" y="2003942"/>
            <a:ext cx="6087291" cy="3931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11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3176"/>
              </p:ext>
            </p:extLst>
          </p:nvPr>
        </p:nvGraphicFramePr>
        <p:xfrm>
          <a:off x="927463" y="850294"/>
          <a:ext cx="9350103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0103">
                  <a:extLst>
                    <a:ext uri="{9D8B030D-6E8A-4147-A177-3AD203B41FA5}">
                      <a16:colId xmlns:a16="http://schemas.microsoft.com/office/drawing/2014/main" val="20110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mental health conditions affect children?</a:t>
                      </a:r>
                      <a:endParaRPr lang="en-US" sz="3000" kern="1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682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23505"/>
              </p:ext>
            </p:extLst>
          </p:nvPr>
        </p:nvGraphicFramePr>
        <p:xfrm>
          <a:off x="1195976" y="1895322"/>
          <a:ext cx="81280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47752542"/>
                    </a:ext>
                  </a:extLst>
                </a:gridCol>
              </a:tblGrid>
              <a:tr h="123976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Mental Disorders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in Children's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 can experience a range of mental health conditions, including: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6688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4629"/>
              </p:ext>
            </p:extLst>
          </p:nvPr>
        </p:nvGraphicFramePr>
        <p:xfrm>
          <a:off x="2410822" y="2842686"/>
          <a:ext cx="5698309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8309">
                  <a:extLst>
                    <a:ext uri="{9D8B030D-6E8A-4147-A177-3AD203B41FA5}">
                      <a16:colId xmlns:a16="http://schemas.microsoft.com/office/drawing/2014/main" val="2262472833"/>
                    </a:ext>
                  </a:extLst>
                </a:gridCol>
              </a:tblGrid>
              <a:tr h="333102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Schizophrenia.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Mood Disorders.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Eating Disorders.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Anxiety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Disorders.</a:t>
                      </a:r>
                      <a:endParaRPr lang="en-US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Autism Spectrum Disorder (ASD).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Attention-Deficit/Hyperactivity Disorder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92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37" y="2842686"/>
            <a:ext cx="4101737" cy="31662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9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37042"/>
              </p:ext>
            </p:extLst>
          </p:nvPr>
        </p:nvGraphicFramePr>
        <p:xfrm>
          <a:off x="1091475" y="902546"/>
          <a:ext cx="9149806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9806">
                  <a:extLst>
                    <a:ext uri="{9D8B030D-6E8A-4147-A177-3AD203B41FA5}">
                      <a16:colId xmlns:a16="http://schemas.microsoft.com/office/drawing/2014/main" val="499423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mental illness in children treated?</a:t>
                      </a:r>
                      <a:endParaRPr lang="en-US" sz="3200" kern="1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8572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83888"/>
              </p:ext>
            </p:extLst>
          </p:nvPr>
        </p:nvGraphicFramePr>
        <p:xfrm>
          <a:off x="1222103" y="2178352"/>
          <a:ext cx="4094480" cy="3490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3966166381"/>
                    </a:ext>
                  </a:extLst>
                </a:gridCol>
              </a:tblGrid>
              <a:tr h="349092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Treatment Approaches: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Psychotherapy (“talk therapy”).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Medications.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counseling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parents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6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41" y="1761551"/>
            <a:ext cx="5786845" cy="4324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99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37275"/>
              </p:ext>
            </p:extLst>
          </p:nvPr>
        </p:nvGraphicFramePr>
        <p:xfrm>
          <a:off x="653143" y="898689"/>
          <a:ext cx="9588137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137">
                  <a:extLst>
                    <a:ext uri="{9D8B030D-6E8A-4147-A177-3AD203B41FA5}">
                      <a16:colId xmlns:a16="http://schemas.microsoft.com/office/drawing/2014/main" val="428672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Myths about mental health issues in children’s</a:t>
                      </a:r>
                      <a:endParaRPr lang="en-US" sz="32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48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28576"/>
              </p:ext>
            </p:extLst>
          </p:nvPr>
        </p:nvGraphicFramePr>
        <p:xfrm>
          <a:off x="1509485" y="1934512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0675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859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1656" y="175135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ea typeface="Times New Roman" panose="02020603050405020304" pitchFamily="18" charset="0"/>
              </a:rPr>
              <a:t>Debunking-myths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about child mental health is critical to getting more children the help and understanding they deserve.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67126"/>
              </p:ext>
            </p:extLst>
          </p:nvPr>
        </p:nvGraphicFramePr>
        <p:xfrm>
          <a:off x="921656" y="2817171"/>
          <a:ext cx="81280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31435065"/>
                    </a:ext>
                  </a:extLst>
                </a:gridCol>
              </a:tblGrid>
              <a:tr h="3073401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1:</a:t>
                      </a: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child with a psychiatric disorder Is damaged for life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2:</a:t>
                      </a: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Psychiatric problems result from personal weakness.</a:t>
                      </a:r>
                      <a:b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3: </a:t>
                      </a: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Psychiatric disorders result from </a:t>
                      </a:r>
                      <a:r>
                        <a:rPr lang="en-US" sz="1800" b="1" u="sng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parenting</a:t>
                      </a:r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300000"/>
                        </a:lnSpc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94323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7" y="1646851"/>
            <a:ext cx="3626398" cy="4074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64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1945"/>
              </p:ext>
            </p:extLst>
          </p:nvPr>
        </p:nvGraphicFramePr>
        <p:xfrm>
          <a:off x="666206" y="889483"/>
          <a:ext cx="9914708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4708">
                  <a:extLst>
                    <a:ext uri="{9D8B030D-6E8A-4147-A177-3AD203B41FA5}">
                      <a16:colId xmlns:a16="http://schemas.microsoft.com/office/drawing/2014/main" val="428672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Myths about mental health issues in children’s</a:t>
                      </a:r>
                      <a:endParaRPr lang="en-US" sz="3200" b="1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48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4069"/>
              </p:ext>
            </p:extLst>
          </p:nvPr>
        </p:nvGraphicFramePr>
        <p:xfrm>
          <a:off x="809899" y="1568755"/>
          <a:ext cx="10607038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7038">
                  <a:extLst>
                    <a:ext uri="{9D8B030D-6E8A-4147-A177-3AD203B41FA5}">
                      <a16:colId xmlns:a16="http://schemas.microsoft.com/office/drawing/2014/main" val="1247243957"/>
                    </a:ext>
                  </a:extLst>
                </a:gridCol>
              </a:tblGrid>
              <a:tr h="4440159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4: </a:t>
                      </a:r>
                      <a: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 grow out of mental health problems.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5: </a:t>
                      </a:r>
                      <a: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 are overmedicated.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6: </a:t>
                      </a:r>
                      <a: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Therapy for kids is a waste of time.</a:t>
                      </a:r>
                      <a:b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 7: </a:t>
                      </a:r>
                      <a:r>
                        <a:rPr lang="en-US" sz="22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child can manage a psychiatric disorder through willpower.</a:t>
                      </a:r>
                    </a:p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2709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23" y="2586446"/>
            <a:ext cx="4741817" cy="24296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784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11503</TotalTime>
  <Words>323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Kaiti Std R</vt:lpstr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Jahanzaib</dc:creator>
  <cp:lastModifiedBy>Muhammad Jahanzaib</cp:lastModifiedBy>
  <cp:revision>41</cp:revision>
  <dcterms:created xsi:type="dcterms:W3CDTF">2019-06-10T15:40:24Z</dcterms:created>
  <dcterms:modified xsi:type="dcterms:W3CDTF">2019-06-18T15:23:45Z</dcterms:modified>
</cp:coreProperties>
</file>