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3127"/>
              </p:ext>
            </p:extLst>
          </p:nvPr>
        </p:nvGraphicFramePr>
        <p:xfrm>
          <a:off x="0" y="494684"/>
          <a:ext cx="1048365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650">
                  <a:extLst>
                    <a:ext uri="{9D8B030D-6E8A-4147-A177-3AD203B41FA5}">
                      <a16:colId xmlns:a16="http://schemas.microsoft.com/office/drawing/2014/main" val="2674337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Foundation</a:t>
                      </a:r>
                      <a:r>
                        <a:rPr lang="en-US" sz="40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of  Organizational Structure</a:t>
                      </a:r>
                      <a:endParaRPr lang="en-US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8381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97" y="1383087"/>
            <a:ext cx="7587708" cy="4194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28730"/>
              </p:ext>
            </p:extLst>
          </p:nvPr>
        </p:nvGraphicFramePr>
        <p:xfrm>
          <a:off x="8791305" y="4402183"/>
          <a:ext cx="3030582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582">
                  <a:extLst>
                    <a:ext uri="{9D8B030D-6E8A-4147-A177-3AD203B41FA5}">
                      <a16:colId xmlns:a16="http://schemas.microsoft.com/office/drawing/2014/main" val="775768911"/>
                    </a:ext>
                  </a:extLst>
                </a:gridCol>
              </a:tblGrid>
              <a:tr h="2325189">
                <a:tc>
                  <a:txBody>
                    <a:bodyPr/>
                    <a:lstStyle/>
                    <a:p>
                      <a:r>
                        <a:rPr lang="en-US" sz="2800" b="1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Presentation By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M.JAHANZAIIB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GUL ARIZ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HAMZA YOUSAF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USMAN GHANI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RAZA ALI</a:t>
                      </a:r>
                      <a:endParaRPr lang="en-US" sz="2400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5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3428"/>
              </p:ext>
            </p:extLst>
          </p:nvPr>
        </p:nvGraphicFramePr>
        <p:xfrm>
          <a:off x="1535610" y="1634065"/>
          <a:ext cx="5818779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779">
                  <a:extLst>
                    <a:ext uri="{9D8B030D-6E8A-4147-A177-3AD203B41FA5}">
                      <a16:colId xmlns:a16="http://schemas.microsoft.com/office/drawing/2014/main" val="1726618519"/>
                    </a:ext>
                  </a:extLst>
                </a:gridCol>
              </a:tblGrid>
              <a:tr h="1396517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Organizational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Structure: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smtClean="0"/>
                        <a:t>How jobs are formally divided, grouped and coordinated.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14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43012"/>
              </p:ext>
            </p:extLst>
          </p:nvPr>
        </p:nvGraphicFramePr>
        <p:xfrm>
          <a:off x="1535611" y="719665"/>
          <a:ext cx="8624389" cy="70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4389">
                  <a:extLst>
                    <a:ext uri="{9D8B030D-6E8A-4147-A177-3AD203B41FA5}">
                      <a16:colId xmlns:a16="http://schemas.microsoft.com/office/drawing/2014/main" val="480237826"/>
                    </a:ext>
                  </a:extLst>
                </a:gridCol>
              </a:tblGrid>
              <a:tr h="70418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What is Organizational Structure?</a:t>
                      </a:r>
                      <a:endParaRPr lang="en-US" sz="32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397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84738"/>
              </p:ext>
            </p:extLst>
          </p:nvPr>
        </p:nvGraphicFramePr>
        <p:xfrm>
          <a:off x="1888311" y="3344091"/>
          <a:ext cx="5035005" cy="33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005">
                  <a:extLst>
                    <a:ext uri="{9D8B030D-6E8A-4147-A177-3AD203B41FA5}">
                      <a16:colId xmlns:a16="http://schemas.microsoft.com/office/drawing/2014/main" val="1492258324"/>
                    </a:ext>
                  </a:extLst>
                </a:gridCol>
              </a:tblGrid>
              <a:tr h="33049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Key Elements: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220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2200" dirty="0" smtClean="0"/>
                        <a:t>Work</a:t>
                      </a:r>
                      <a:r>
                        <a:rPr lang="en-US" sz="2200" baseline="0" dirty="0" smtClean="0"/>
                        <a:t> Specialization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Departmentalization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Chain of Command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Span of control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Formalization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2200" baseline="0" dirty="0" smtClean="0"/>
                        <a:t>Centralization and decentralization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2724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273782"/>
            <a:ext cx="4223657" cy="3369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6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94618"/>
              </p:ext>
            </p:extLst>
          </p:nvPr>
        </p:nvGraphicFramePr>
        <p:xfrm>
          <a:off x="1535611" y="2278499"/>
          <a:ext cx="6929120" cy="312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9120">
                  <a:extLst>
                    <a:ext uri="{9D8B030D-6E8A-4147-A177-3AD203B41FA5}">
                      <a16:colId xmlns:a16="http://schemas.microsoft.com/office/drawing/2014/main" val="3497303594"/>
                    </a:ext>
                  </a:extLst>
                </a:gridCol>
              </a:tblGrid>
              <a:tr h="3129235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of Organizational Structure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Adobe Garamond Pro" panose="02020502060506020403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Adobe Garamond Pro" panose="02020502060506020403" pitchFamily="18" charset="0"/>
                        </a:rPr>
                        <a:t> Administrative</a:t>
                      </a:r>
                      <a:r>
                        <a:rPr lang="en-US" sz="3200" baseline="0" dirty="0" smtClean="0">
                          <a:latin typeface="Adobe Garamond Pro" panose="02020502060506020403" pitchFamily="18" charset="0"/>
                        </a:rPr>
                        <a:t> Structure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baseline="0" dirty="0" smtClean="0">
                          <a:latin typeface="Adobe Garamond Pro" panose="02020502060506020403" pitchFamily="18" charset="0"/>
                        </a:rPr>
                        <a:t>Functional Structure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baseline="0" dirty="0" smtClean="0">
                          <a:latin typeface="Adobe Garamond Pro" panose="02020502060506020403" pitchFamily="18" charset="0"/>
                        </a:rPr>
                        <a:t>Divisional Structure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baseline="0" dirty="0" smtClean="0">
                          <a:latin typeface="Adobe Garamond Pro" panose="02020502060506020403" pitchFamily="18" charset="0"/>
                        </a:rPr>
                        <a:t>Matrix Structure</a:t>
                      </a:r>
                      <a:endParaRPr lang="en-US" sz="3200" dirty="0">
                        <a:solidFill>
                          <a:schemeClr val="tx1"/>
                        </a:solidFill>
                        <a:latin typeface="Adobe Garamond Pro" panose="020205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165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13781"/>
              </p:ext>
            </p:extLst>
          </p:nvPr>
        </p:nvGraphicFramePr>
        <p:xfrm>
          <a:off x="1535611" y="680477"/>
          <a:ext cx="800027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0275">
                  <a:extLst>
                    <a:ext uri="{9D8B030D-6E8A-4147-A177-3AD203B41FA5}">
                      <a16:colId xmlns:a16="http://schemas.microsoft.com/office/drawing/2014/main" val="203670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What are different designs</a:t>
                      </a:r>
                      <a:r>
                        <a:rPr lang="en-US" sz="32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for Organizational Structure?</a:t>
                      </a:r>
                      <a:endParaRPr lang="en-US" sz="32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0517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7" y="3327883"/>
            <a:ext cx="4114800" cy="2079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01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57233"/>
              </p:ext>
            </p:extLst>
          </p:nvPr>
        </p:nvGraphicFramePr>
        <p:xfrm>
          <a:off x="1222103" y="602100"/>
          <a:ext cx="8128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5806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What is Organizational Communication?</a:t>
                      </a:r>
                      <a:endParaRPr lang="en-US" sz="32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49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18847"/>
              </p:ext>
            </p:extLst>
          </p:nvPr>
        </p:nvGraphicFramePr>
        <p:xfrm>
          <a:off x="1586411" y="1645920"/>
          <a:ext cx="8733245" cy="2145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3245">
                  <a:extLst>
                    <a:ext uri="{9D8B030D-6E8A-4147-A177-3AD203B41FA5}">
                      <a16:colId xmlns:a16="http://schemas.microsoft.com/office/drawing/2014/main" val="2340167398"/>
                    </a:ext>
                  </a:extLst>
                </a:gridCol>
              </a:tblGrid>
              <a:tr h="21457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Organizational Communication:</a:t>
                      </a:r>
                    </a:p>
                    <a:p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dobe Kaiti Std R" panose="02020400000000000000" pitchFamily="18" charset="-128"/>
                        <a:ea typeface="Adobe Kaiti Std R" panose="02020400000000000000" pitchFamily="18" charset="-128"/>
                        <a:cs typeface="+mn-cs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dobe Kaiti Std R" panose="02020400000000000000" pitchFamily="18" charset="-128"/>
                          <a:ea typeface="Adobe Kaiti Std R" panose="02020400000000000000" pitchFamily="18" charset="-128"/>
                          <a:cs typeface="+mn-cs"/>
                        </a:rPr>
                        <a:t>Organizational communication is the process by which activities of an organization are collected and coordinated to reach the goals of both individual and organization.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Adobe Kaiti Std R" panose="02020400000000000000" pitchFamily="18" charset="-128"/>
                        <a:ea typeface="Adobe Kaiti Std R" panose="02020400000000000000" pitchFamily="18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79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65542"/>
              </p:ext>
            </p:extLst>
          </p:nvPr>
        </p:nvGraphicFramePr>
        <p:xfrm>
          <a:off x="1339667" y="4174426"/>
          <a:ext cx="6380481" cy="195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0481">
                  <a:extLst>
                    <a:ext uri="{9D8B030D-6E8A-4147-A177-3AD203B41FA5}">
                      <a16:colId xmlns:a16="http://schemas.microsoft.com/office/drawing/2014/main" val="380818429"/>
                    </a:ext>
                  </a:extLst>
                </a:gridCol>
              </a:tblGrid>
              <a:tr h="1860614">
                <a:tc>
                  <a:txBody>
                    <a:bodyPr/>
                    <a:lstStyle/>
                    <a:p>
                      <a:pPr marL="285750" marR="0" lvl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smtClean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 of business Communication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800" dirty="0" smtClean="0"/>
                        <a:t>Internal  Communication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800" dirty="0" smtClean="0"/>
                        <a:t>External Communication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0284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4" y="4062549"/>
            <a:ext cx="4362995" cy="1800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79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68157"/>
              </p:ext>
            </p:extLst>
          </p:nvPr>
        </p:nvGraphicFramePr>
        <p:xfrm>
          <a:off x="699589" y="771917"/>
          <a:ext cx="1070428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4286">
                  <a:extLst>
                    <a:ext uri="{9D8B030D-6E8A-4147-A177-3AD203B41FA5}">
                      <a16:colId xmlns:a16="http://schemas.microsoft.com/office/drawing/2014/main" val="208590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How</a:t>
                      </a:r>
                      <a:r>
                        <a:rPr lang="en-US" sz="32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does </a:t>
                      </a:r>
                      <a:r>
                        <a:rPr lang="en-US" sz="36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Communication</a:t>
                      </a:r>
                      <a:r>
                        <a:rPr lang="en-US" sz="32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flows in an Organization?</a:t>
                      </a:r>
                      <a:endParaRPr lang="en-US" sz="32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868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84913"/>
              </p:ext>
            </p:extLst>
          </p:nvPr>
        </p:nvGraphicFramePr>
        <p:xfrm>
          <a:off x="1000034" y="1611931"/>
          <a:ext cx="8128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5948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3200" dirty="0" smtClean="0"/>
                        <a:t>Communication</a:t>
                      </a:r>
                      <a:r>
                        <a:rPr lang="en-US" sz="3200" baseline="0" dirty="0" smtClean="0"/>
                        <a:t> structure in an Organization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6666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82163"/>
              </p:ext>
            </p:extLst>
          </p:nvPr>
        </p:nvGraphicFramePr>
        <p:xfrm>
          <a:off x="1534159" y="2780573"/>
          <a:ext cx="7059749" cy="1181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9749">
                  <a:extLst>
                    <a:ext uri="{9D8B030D-6E8A-4147-A177-3AD203B41FA5}">
                      <a16:colId xmlns:a16="http://schemas.microsoft.com/office/drawing/2014/main" val="357237561"/>
                    </a:ext>
                  </a:extLst>
                </a:gridCol>
              </a:tblGrid>
              <a:tr h="118134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The different levels</a:t>
                      </a:r>
                      <a:r>
                        <a:rPr lang="en-US" sz="2000" baseline="0" dirty="0" smtClean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in the organizational structure have to communicate with each other in a systematic manner to avoid confusion, misunderstanding and chaos.</a:t>
                      </a:r>
                      <a:endParaRPr lang="en-US" sz="20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627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2453"/>
              </p:ext>
            </p:extLst>
          </p:nvPr>
        </p:nvGraphicFramePr>
        <p:xfrm>
          <a:off x="1222103" y="3843683"/>
          <a:ext cx="8157028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7028">
                  <a:extLst>
                    <a:ext uri="{9D8B030D-6E8A-4147-A177-3AD203B41FA5}">
                      <a16:colId xmlns:a16="http://schemas.microsoft.com/office/drawing/2014/main" val="3411411018"/>
                    </a:ext>
                  </a:extLst>
                </a:gridCol>
              </a:tblGrid>
              <a:tr h="28183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</a:rPr>
                        <a:t>In an organization, communication flows in 5 main directions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+mn-cs"/>
                        </a:rPr>
                        <a:t>Downward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+mn-cs"/>
                        </a:rPr>
                        <a:t>Upward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+mn-cs"/>
                        </a:rPr>
                        <a:t>Lateral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+mn-cs"/>
                        </a:rPr>
                        <a:t>Diagonal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+mn-cs"/>
                        </a:rPr>
                        <a:t>External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4688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4525614"/>
            <a:ext cx="5107213" cy="1867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86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90359"/>
              </p:ext>
            </p:extLst>
          </p:nvPr>
        </p:nvGraphicFramePr>
        <p:xfrm>
          <a:off x="0" y="680478"/>
          <a:ext cx="1232262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2629">
                  <a:extLst>
                    <a:ext uri="{9D8B030D-6E8A-4147-A177-3AD203B41FA5}">
                      <a16:colId xmlns:a16="http://schemas.microsoft.com/office/drawing/2014/main" val="147036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What</a:t>
                      </a:r>
                      <a:r>
                        <a:rPr lang="en-US" sz="36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is importance of a proper Organizational structure?</a:t>
                      </a:r>
                      <a:endParaRPr lang="en-US" sz="3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270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26411"/>
              </p:ext>
            </p:extLst>
          </p:nvPr>
        </p:nvGraphicFramePr>
        <p:xfrm>
          <a:off x="804091" y="1600258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4326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smtClean="0"/>
                        <a:t>It enables</a:t>
                      </a:r>
                      <a:r>
                        <a:rPr lang="en-US" sz="2400" baseline="0" dirty="0" smtClean="0"/>
                        <a:t> members to know their responsibilities.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15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37905"/>
              </p:ext>
            </p:extLst>
          </p:nvPr>
        </p:nvGraphicFramePr>
        <p:xfrm>
          <a:off x="804091" y="2337158"/>
          <a:ext cx="8128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827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smtClean="0"/>
                        <a:t>It</a:t>
                      </a:r>
                      <a:r>
                        <a:rPr lang="en-US" sz="2400" baseline="0" dirty="0" smtClean="0"/>
                        <a:t> frees the manager and the individual worker to concentrate on their respective rules and responsibilities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68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10944"/>
              </p:ext>
            </p:extLst>
          </p:nvPr>
        </p:nvGraphicFramePr>
        <p:xfrm>
          <a:off x="804091" y="3749396"/>
          <a:ext cx="81280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1608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smtClean="0"/>
                        <a:t>It coordinates all organizational activities so there is minimal duplication of efforts and conflict.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6676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31841"/>
              </p:ext>
            </p:extLst>
          </p:nvPr>
        </p:nvGraphicFramePr>
        <p:xfrm>
          <a:off x="804091" y="4657436"/>
          <a:ext cx="81280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1258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smtClean="0"/>
                        <a:t>Avoids overlapping of functions</a:t>
                      </a:r>
                      <a:r>
                        <a:rPr lang="en-US" sz="2400" baseline="0" dirty="0" smtClean="0"/>
                        <a:t> because it pinpoints responsibilities.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5941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05550"/>
              </p:ext>
            </p:extLst>
          </p:nvPr>
        </p:nvGraphicFramePr>
        <p:xfrm>
          <a:off x="804091" y="5565476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7646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dirty="0" smtClean="0"/>
                        <a:t>Show to whom and for</a:t>
                      </a:r>
                      <a:r>
                        <a:rPr lang="en-US" sz="2400" baseline="0" dirty="0" smtClean="0"/>
                        <a:t> whom they are responsible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2891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51" y="2593696"/>
            <a:ext cx="2848942" cy="27811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8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56" y="2908663"/>
            <a:ext cx="10353761" cy="132632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You…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136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522</TotalTime>
  <Words>233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Adobe Fan Heiti Std B</vt:lpstr>
      <vt:lpstr>Adobe Kaiti Std R</vt:lpstr>
      <vt:lpstr>Adobe Garamond Pro</vt:lpstr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Jahanzaib</dc:creator>
  <cp:lastModifiedBy>Muhammad Jahanzaib</cp:lastModifiedBy>
  <cp:revision>27</cp:revision>
  <dcterms:created xsi:type="dcterms:W3CDTF">2019-05-01T10:33:11Z</dcterms:created>
  <dcterms:modified xsi:type="dcterms:W3CDTF">2019-05-01T19:15:13Z</dcterms:modified>
</cp:coreProperties>
</file>