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0" r:id="rId10"/>
    <p:sldId id="271" r:id="rId11"/>
    <p:sldId id="272" r:id="rId12"/>
    <p:sldId id="273" r:id="rId13"/>
    <p:sldId id="274" r:id="rId14"/>
    <p:sldId id="275" r:id="rId15"/>
    <p:sldId id="265" r:id="rId16"/>
    <p:sldId id="276" r:id="rId17"/>
    <p:sldId id="277" r:id="rId18"/>
    <p:sldId id="279" r:id="rId19"/>
    <p:sldId id="280" r:id="rId20"/>
    <p:sldId id="281" r:id="rId21"/>
    <p:sldId id="28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F4D1CB-C175-461A-986A-0EE65AB84356}">
          <p14:sldIdLst/>
        </p14:section>
        <p14:section name="Untitled Section" id="{7E456CCC-6BF4-44DD-839D-84DDAE9CD528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70"/>
            <p14:sldId id="271"/>
            <p14:sldId id="272"/>
            <p14:sldId id="273"/>
            <p14:sldId id="274"/>
            <p14:sldId id="275"/>
            <p14:sldId id="265"/>
            <p14:sldId id="276"/>
            <p14:sldId id="277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7.jpg"/><Relationship Id="rId7" Type="http://schemas.openxmlformats.org/officeDocument/2006/relationships/image" Target="../media/image20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1.gif"/><Relationship Id="rId9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Social evils</a:t>
            </a:r>
            <a:endParaRPr lang="en-US" dirty="0"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4834" y="4624250"/>
            <a:ext cx="4402183" cy="1267097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Presented by</a:t>
            </a:r>
          </a:p>
          <a:p>
            <a:r>
              <a:rPr lang="en-US" b="1" dirty="0" smtClean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Muhammad Jahanzaib</a:t>
            </a:r>
          </a:p>
          <a:p>
            <a:r>
              <a:rPr lang="en-US" b="1" dirty="0" smtClean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Muhammad Hamza </a:t>
            </a:r>
            <a:r>
              <a:rPr lang="en-US" b="1" dirty="0" err="1" smtClean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Yousaf</a:t>
            </a:r>
            <a:endParaRPr lang="en-US" b="1" dirty="0"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531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776207"/>
              </p:ext>
            </p:extLst>
          </p:nvPr>
        </p:nvGraphicFramePr>
        <p:xfrm>
          <a:off x="5069540" y="903145"/>
          <a:ext cx="6898342" cy="76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98342">
                  <a:extLst>
                    <a:ext uri="{9D8B030D-6E8A-4147-A177-3AD203B41FA5}">
                      <a16:colId xmlns:a16="http://schemas.microsoft.com/office/drawing/2014/main" val="1398879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Causes</a:t>
                      </a:r>
                      <a:r>
                        <a:rPr lang="en-US" sz="4400" baseline="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 of child </a:t>
                      </a:r>
                      <a:r>
                        <a:rPr lang="en-US" sz="4400" baseline="0" dirty="0" err="1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labour</a:t>
                      </a:r>
                      <a:r>
                        <a:rPr lang="en-US" sz="4400" baseline="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....</a:t>
                      </a:r>
                      <a:endParaRPr lang="en-US" sz="4400" dirty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2379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505871"/>
              </p:ext>
            </p:extLst>
          </p:nvPr>
        </p:nvGraphicFramePr>
        <p:xfrm>
          <a:off x="5069540" y="2077819"/>
          <a:ext cx="6562164" cy="457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562164">
                  <a:extLst>
                    <a:ext uri="{9D8B030D-6E8A-4147-A177-3AD203B41FA5}">
                      <a16:colId xmlns:a16="http://schemas.microsoft.com/office/drawing/2014/main" val="2205088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Poverty</a:t>
                      </a:r>
                      <a:endParaRPr lang="en-US" sz="2400" dirty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847631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52" y="228600"/>
            <a:ext cx="4639235" cy="63201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57451"/>
              </p:ext>
            </p:extLst>
          </p:nvPr>
        </p:nvGraphicFramePr>
        <p:xfrm>
          <a:off x="5069540" y="2598368"/>
          <a:ext cx="6562164" cy="457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562164">
                  <a:extLst>
                    <a:ext uri="{9D8B030D-6E8A-4147-A177-3AD203B41FA5}">
                      <a16:colId xmlns:a16="http://schemas.microsoft.com/office/drawing/2014/main" val="3578879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Potential illiteracy</a:t>
                      </a:r>
                      <a:endParaRPr lang="en-US" sz="2400" dirty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3985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21138"/>
              </p:ext>
            </p:extLst>
          </p:nvPr>
        </p:nvGraphicFramePr>
        <p:xfrm>
          <a:off x="5069540" y="3131172"/>
          <a:ext cx="6562165" cy="53280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562165">
                  <a:extLst>
                    <a:ext uri="{9D8B030D-6E8A-4147-A177-3AD203B41FA5}">
                      <a16:colId xmlns:a16="http://schemas.microsoft.com/office/drawing/2014/main" val="1428037392"/>
                    </a:ext>
                  </a:extLst>
                </a:gridCol>
              </a:tblGrid>
              <a:tr h="532804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Absence of compulsory primary education</a:t>
                      </a:r>
                      <a:endParaRPr lang="en-US" sz="2400" dirty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11247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030327"/>
              </p:ext>
            </p:extLst>
          </p:nvPr>
        </p:nvGraphicFramePr>
        <p:xfrm>
          <a:off x="5069540" y="4486936"/>
          <a:ext cx="5861424" cy="822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861424">
                  <a:extLst>
                    <a:ext uri="{9D8B030D-6E8A-4147-A177-3AD203B41FA5}">
                      <a16:colId xmlns:a16="http://schemas.microsoft.com/office/drawing/2014/main" val="1753630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Tradition</a:t>
                      </a:r>
                      <a:r>
                        <a:rPr lang="en-US" sz="2400" baseline="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 of making children learn the family skills</a:t>
                      </a:r>
                      <a:endParaRPr lang="en-US" sz="2400" dirty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0453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188101"/>
              </p:ext>
            </p:extLst>
          </p:nvPr>
        </p:nvGraphicFramePr>
        <p:xfrm>
          <a:off x="5069540" y="3663976"/>
          <a:ext cx="6481482" cy="822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81482">
                  <a:extLst>
                    <a:ext uri="{9D8B030D-6E8A-4147-A177-3AD203B41FA5}">
                      <a16:colId xmlns:a16="http://schemas.microsoft.com/office/drawing/2014/main" val="780544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Social empathy and tolerance of child </a:t>
                      </a:r>
                      <a:r>
                        <a:rPr lang="en-US" sz="2400" dirty="0" err="1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labour</a:t>
                      </a:r>
                      <a:endParaRPr lang="en-US" sz="2400" dirty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47708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133762"/>
              </p:ext>
            </p:extLst>
          </p:nvPr>
        </p:nvGraphicFramePr>
        <p:xfrm>
          <a:off x="5069541" y="5414399"/>
          <a:ext cx="6481481" cy="822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81481">
                  <a:extLst>
                    <a:ext uri="{9D8B030D-6E8A-4147-A177-3AD203B41FA5}">
                      <a16:colId xmlns:a16="http://schemas.microsoft.com/office/drawing/2014/main" val="2400605093"/>
                    </a:ext>
                  </a:extLst>
                </a:gridCol>
              </a:tblGrid>
              <a:tr h="790887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Ignorance of the parents about the adverse consequences of child</a:t>
                      </a:r>
                      <a:r>
                        <a:rPr lang="en-US" sz="2400" baseline="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 </a:t>
                      </a:r>
                      <a:r>
                        <a:rPr lang="en-US" sz="2400" baseline="0" dirty="0" err="1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labour</a:t>
                      </a:r>
                      <a:endParaRPr lang="en-US" sz="2400" dirty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34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16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636026"/>
              </p:ext>
            </p:extLst>
          </p:nvPr>
        </p:nvGraphicFramePr>
        <p:xfrm>
          <a:off x="7476564" y="719666"/>
          <a:ext cx="3993775" cy="914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3775">
                  <a:extLst>
                    <a:ext uri="{9D8B030D-6E8A-4147-A177-3AD203B41FA5}">
                      <a16:colId xmlns:a16="http://schemas.microsoft.com/office/drawing/2014/main" val="1374936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>
                          <a:latin typeface="Adobe Hebrew" panose="02040503050201020203" pitchFamily="18" charset="-79"/>
                          <a:ea typeface="Adobe Kaiti Std R" panose="02020400000000000000" pitchFamily="18" charset="-128"/>
                          <a:cs typeface="Adobe Hebrew" panose="02040503050201020203" pitchFamily="18" charset="-79"/>
                        </a:rPr>
                        <a:t>Terrorism</a:t>
                      </a:r>
                      <a:endParaRPr lang="en-US" sz="5400" dirty="0">
                        <a:latin typeface="Adobe Hebrew" panose="02040503050201020203" pitchFamily="18" charset="-79"/>
                        <a:ea typeface="Adobe Kaiti Std R" panose="02020400000000000000" pitchFamily="18" charset="-128"/>
                        <a:cs typeface="Adobe Hebrew" panose="02040503050201020203" pitchFamily="18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26879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7234518" cy="685800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148124"/>
              </p:ext>
            </p:extLst>
          </p:nvPr>
        </p:nvGraphicFramePr>
        <p:xfrm>
          <a:off x="7476565" y="1830493"/>
          <a:ext cx="4235822" cy="48463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235822">
                  <a:extLst>
                    <a:ext uri="{9D8B030D-6E8A-4147-A177-3AD203B41FA5}">
                      <a16:colId xmlns:a16="http://schemas.microsoft.com/office/drawing/2014/main" val="24567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dobe Hebrew" panose="02040503050201020203" pitchFamily="18" charset="-79"/>
                          <a:ea typeface="Adobe Kaiti Std R" panose="02020400000000000000" pitchFamily="18" charset="-128"/>
                          <a:cs typeface="Adobe Hebrew" panose="02040503050201020203" pitchFamily="18" charset="-79"/>
                        </a:rPr>
                        <a:t>Terrorism</a:t>
                      </a:r>
                      <a:r>
                        <a:rPr lang="en-US" sz="2400" baseline="0" dirty="0" smtClean="0">
                          <a:latin typeface="Adobe Hebrew" panose="02040503050201020203" pitchFamily="18" charset="-79"/>
                          <a:ea typeface="Adobe Kaiti Std R" panose="02020400000000000000" pitchFamily="18" charset="-128"/>
                          <a:cs typeface="Adobe Hebrew" panose="02040503050201020203" pitchFamily="18" charset="-79"/>
                        </a:rPr>
                        <a:t> comes from a </a:t>
                      </a:r>
                      <a:r>
                        <a:rPr lang="en-US" sz="2400" i="0" u="sng" baseline="0" dirty="0" smtClean="0">
                          <a:latin typeface="Adobe Hebrew" panose="02040503050201020203" pitchFamily="18" charset="-79"/>
                          <a:ea typeface="Adobe Kaiti Std R" panose="02020400000000000000" pitchFamily="18" charset="-128"/>
                          <a:cs typeface="Adobe Hebrew" panose="02040503050201020203" pitchFamily="18" charset="-79"/>
                        </a:rPr>
                        <a:t>Latin</a:t>
                      </a:r>
                      <a:r>
                        <a:rPr lang="en-US" sz="2400" baseline="0" dirty="0" smtClean="0">
                          <a:latin typeface="Adobe Hebrew" panose="02040503050201020203" pitchFamily="18" charset="-79"/>
                          <a:ea typeface="Adobe Kaiti Std R" panose="02020400000000000000" pitchFamily="18" charset="-128"/>
                          <a:cs typeface="Adobe Hebrew" panose="02040503050201020203" pitchFamily="18" charset="-79"/>
                        </a:rPr>
                        <a:t> word “Fear”.</a:t>
                      </a:r>
                    </a:p>
                    <a:p>
                      <a:endParaRPr lang="en-US" sz="2400" baseline="0" dirty="0" smtClean="0">
                        <a:latin typeface="Adobe Hebrew" panose="02040503050201020203" pitchFamily="18" charset="-79"/>
                        <a:ea typeface="Adobe Kaiti Std R" panose="02020400000000000000" pitchFamily="18" charset="-128"/>
                        <a:cs typeface="Adobe Hebrew" panose="02040503050201020203" pitchFamily="18" charset="-79"/>
                      </a:endParaRPr>
                    </a:p>
                    <a:p>
                      <a:r>
                        <a:rPr lang="en-US" sz="2400" baseline="0" dirty="0" smtClean="0">
                          <a:latin typeface="Adobe Hebrew" panose="02040503050201020203" pitchFamily="18" charset="-79"/>
                          <a:ea typeface="Adobe Kaiti Std R" panose="02020400000000000000" pitchFamily="18" charset="-128"/>
                          <a:cs typeface="Adobe Hebrew" panose="02040503050201020203" pitchFamily="18" charset="-79"/>
                        </a:rPr>
                        <a:t>The unlawful and criminal use of force against Persons or Property to intimidate or coerce the Government, Civilian Population, or its segments. </a:t>
                      </a:r>
                    </a:p>
                    <a:p>
                      <a:endParaRPr lang="en-US" sz="2400" baseline="0" dirty="0" smtClean="0">
                        <a:latin typeface="Adobe Hebrew" panose="02040503050201020203" pitchFamily="18" charset="-79"/>
                        <a:ea typeface="Adobe Kaiti Std R" panose="02020400000000000000" pitchFamily="18" charset="-128"/>
                        <a:cs typeface="Adobe Hebrew" panose="02040503050201020203" pitchFamily="18" charset="-79"/>
                      </a:endParaRPr>
                    </a:p>
                    <a:p>
                      <a:r>
                        <a:rPr lang="en-US" sz="2400" baseline="0" dirty="0" smtClean="0">
                          <a:latin typeface="Adobe Hebrew" panose="02040503050201020203" pitchFamily="18" charset="-79"/>
                          <a:ea typeface="Adobe Kaiti Std R" panose="02020400000000000000" pitchFamily="18" charset="-128"/>
                          <a:cs typeface="Adobe Hebrew" panose="02040503050201020203" pitchFamily="18" charset="-79"/>
                        </a:rPr>
                        <a:t>It may </a:t>
                      </a:r>
                      <a:r>
                        <a:rPr lang="en-US" sz="2400" baseline="0" smtClean="0">
                          <a:latin typeface="Adobe Hebrew" panose="02040503050201020203" pitchFamily="18" charset="-79"/>
                          <a:ea typeface="Adobe Kaiti Std R" panose="02020400000000000000" pitchFamily="18" charset="-128"/>
                          <a:cs typeface="Adobe Hebrew" panose="02040503050201020203" pitchFamily="18" charset="-79"/>
                        </a:rPr>
                        <a:t>be with </a:t>
                      </a:r>
                      <a:r>
                        <a:rPr lang="en-US" sz="2400" baseline="0" dirty="0" smtClean="0">
                          <a:latin typeface="Adobe Hebrew" panose="02040503050201020203" pitchFamily="18" charset="-79"/>
                          <a:ea typeface="Adobe Kaiti Std R" panose="02020400000000000000" pitchFamily="18" charset="-128"/>
                          <a:cs typeface="Adobe Hebrew" panose="02040503050201020203" pitchFamily="18" charset="-79"/>
                        </a:rPr>
                        <a:t>criminal, political or social objectives.</a:t>
                      </a:r>
                    </a:p>
                    <a:p>
                      <a:endParaRPr lang="en-US" sz="2400" baseline="0" dirty="0" smtClean="0">
                        <a:latin typeface="Adobe Hebrew" panose="02040503050201020203" pitchFamily="18" charset="-79"/>
                        <a:ea typeface="Adobe Kaiti Std R" panose="02020400000000000000" pitchFamily="18" charset="-128"/>
                        <a:cs typeface="Adobe Hebrew" panose="02040503050201020203" pitchFamily="18" charset="-79"/>
                      </a:endParaRPr>
                    </a:p>
                    <a:p>
                      <a:endParaRPr lang="en-US" sz="2400" baseline="0" dirty="0" smtClean="0">
                        <a:latin typeface="Adobe Hebrew" panose="02040503050201020203" pitchFamily="18" charset="-79"/>
                        <a:ea typeface="Adobe Kaiti Std R" panose="02020400000000000000" pitchFamily="18" charset="-128"/>
                        <a:cs typeface="Adobe Hebrew" panose="02040503050201020203" pitchFamily="18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28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38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934966"/>
              </p:ext>
            </p:extLst>
          </p:nvPr>
        </p:nvGraphicFramePr>
        <p:xfrm>
          <a:off x="2032000" y="719666"/>
          <a:ext cx="8128000" cy="76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87165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CAUSES</a:t>
                      </a:r>
                      <a:r>
                        <a:rPr lang="en-US" sz="4400" baseline="0" dirty="0" smtClean="0"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 OF TERRORISM</a:t>
                      </a:r>
                      <a:endParaRPr lang="en-US" sz="4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97019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229253"/>
              </p:ext>
            </p:extLst>
          </p:nvPr>
        </p:nvGraphicFramePr>
        <p:xfrm>
          <a:off x="835212" y="1835772"/>
          <a:ext cx="4234329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234329">
                  <a:extLst>
                    <a:ext uri="{9D8B030D-6E8A-4147-A177-3AD203B41FA5}">
                      <a16:colId xmlns:a16="http://schemas.microsoft.com/office/drawing/2014/main" val="4210650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indent="-457200">
                        <a:buFont typeface="Wingdings" panose="05000000000000000000" pitchFamily="2" charset="2"/>
                        <a:buChar char="v"/>
                      </a:pPr>
                      <a:r>
                        <a:rPr lang="en-US" sz="2800" b="1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Political Causes</a:t>
                      </a:r>
                      <a:endParaRPr lang="en-US" sz="2800" b="1" dirty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5288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057780"/>
              </p:ext>
            </p:extLst>
          </p:nvPr>
        </p:nvGraphicFramePr>
        <p:xfrm>
          <a:off x="1265518" y="2541295"/>
          <a:ext cx="4234329" cy="11484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234329">
                  <a:extLst>
                    <a:ext uri="{9D8B030D-6E8A-4147-A177-3AD203B41FA5}">
                      <a16:colId xmlns:a16="http://schemas.microsoft.com/office/drawing/2014/main" val="257517975"/>
                    </a:ext>
                  </a:extLst>
                </a:gridCol>
              </a:tblGrid>
              <a:tr h="1148429">
                <a:tc>
                  <a:txBody>
                    <a:bodyPr/>
                    <a:lstStyle/>
                    <a:p>
                      <a:pPr marL="400050" indent="-400050">
                        <a:buFont typeface="+mj-lt"/>
                        <a:buAutoNum type="romanLcPeriod"/>
                      </a:pPr>
                      <a:r>
                        <a:rPr lang="en-US" sz="20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Non</a:t>
                      </a:r>
                      <a:r>
                        <a:rPr lang="en-US" sz="2000" baseline="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 </a:t>
                      </a:r>
                      <a:r>
                        <a:rPr lang="en-US" sz="20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Democratic setup</a:t>
                      </a:r>
                      <a:r>
                        <a:rPr lang="en-US" sz="2000" baseline="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  </a:t>
                      </a:r>
                      <a:endParaRPr lang="en-US" sz="2000" dirty="0" smtClean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  <a:p>
                      <a:pPr marL="400050" indent="-400050">
                        <a:buFont typeface="+mj-lt"/>
                        <a:buAutoNum type="romanLcPeriod"/>
                      </a:pPr>
                      <a:r>
                        <a:rPr lang="en-US" sz="20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Improper Government</a:t>
                      </a:r>
                      <a:r>
                        <a:rPr lang="en-US" sz="2000" baseline="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 setup</a:t>
                      </a:r>
                    </a:p>
                    <a:p>
                      <a:pPr marL="400050" indent="-400050">
                        <a:buFont typeface="+mj-lt"/>
                        <a:buAutoNum type="romanLcPeriod"/>
                      </a:pPr>
                      <a:r>
                        <a:rPr lang="en-US" sz="2000" baseline="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Absence of Law</a:t>
                      </a:r>
                      <a:endParaRPr lang="en-US" sz="2000" dirty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84261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262130"/>
              </p:ext>
            </p:extLst>
          </p:nvPr>
        </p:nvGraphicFramePr>
        <p:xfrm>
          <a:off x="835212" y="3853031"/>
          <a:ext cx="4785659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785659">
                  <a:extLst>
                    <a:ext uri="{9D8B030D-6E8A-4147-A177-3AD203B41FA5}">
                      <a16:colId xmlns:a16="http://schemas.microsoft.com/office/drawing/2014/main" val="2905745463"/>
                    </a:ext>
                  </a:extLst>
                </a:gridCol>
              </a:tblGrid>
              <a:tr h="276910">
                <a:tc>
                  <a:txBody>
                    <a:bodyPr/>
                    <a:lstStyle/>
                    <a:p>
                      <a:pPr marL="457200" indent="-457200">
                        <a:buFont typeface="Wingdings" panose="05000000000000000000" pitchFamily="2" charset="2"/>
                        <a:buChar char="v"/>
                      </a:pPr>
                      <a:r>
                        <a:rPr lang="en-US" sz="28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External Causes</a:t>
                      </a:r>
                      <a:endParaRPr lang="en-US" sz="2800" dirty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37737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695244"/>
              </p:ext>
            </p:extLst>
          </p:nvPr>
        </p:nvGraphicFramePr>
        <p:xfrm>
          <a:off x="1265518" y="4596284"/>
          <a:ext cx="4328459" cy="87405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328459">
                  <a:extLst>
                    <a:ext uri="{9D8B030D-6E8A-4147-A177-3AD203B41FA5}">
                      <a16:colId xmlns:a16="http://schemas.microsoft.com/office/drawing/2014/main" val="1661053186"/>
                    </a:ext>
                  </a:extLst>
                </a:gridCol>
              </a:tblGrid>
              <a:tr h="874058">
                <a:tc>
                  <a:txBody>
                    <a:bodyPr/>
                    <a:lstStyle/>
                    <a:p>
                      <a:pPr marL="400050" indent="-400050">
                        <a:buFont typeface="+mj-lt"/>
                        <a:buAutoNum type="romanLcPeriod"/>
                      </a:pPr>
                      <a:r>
                        <a:rPr lang="en-US" dirty="0" smtClean="0"/>
                        <a:t>Afghan</a:t>
                      </a:r>
                      <a:r>
                        <a:rPr lang="en-US" baseline="0" dirty="0" smtClean="0"/>
                        <a:t> war 1979</a:t>
                      </a:r>
                    </a:p>
                    <a:p>
                      <a:pPr marL="400050" indent="-400050">
                        <a:buFont typeface="+mj-lt"/>
                        <a:buAutoNum type="romanLcPeriod"/>
                      </a:pPr>
                      <a:r>
                        <a:rPr lang="en-US" baseline="0" dirty="0" smtClean="0"/>
                        <a:t>Iranian revolution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63847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095434"/>
              </p:ext>
            </p:extLst>
          </p:nvPr>
        </p:nvGraphicFramePr>
        <p:xfrm>
          <a:off x="6096000" y="1914936"/>
          <a:ext cx="4839447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39447">
                  <a:extLst>
                    <a:ext uri="{9D8B030D-6E8A-4147-A177-3AD203B41FA5}">
                      <a16:colId xmlns:a16="http://schemas.microsoft.com/office/drawing/2014/main" val="2807641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indent="-457200">
                        <a:buFont typeface="Wingdings" panose="05000000000000000000" pitchFamily="2" charset="2"/>
                        <a:buChar char="v"/>
                      </a:pPr>
                      <a:r>
                        <a:rPr lang="en-US" sz="2800" b="1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Socio-Economic</a:t>
                      </a:r>
                      <a:r>
                        <a:rPr lang="en-US" sz="2800" b="1" baseline="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 causes</a:t>
                      </a:r>
                      <a:endParaRPr lang="en-US" sz="2800" b="1" dirty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80452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718911"/>
              </p:ext>
            </p:extLst>
          </p:nvPr>
        </p:nvGraphicFramePr>
        <p:xfrm>
          <a:off x="6593541" y="2541295"/>
          <a:ext cx="4996329" cy="16154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996329">
                  <a:extLst>
                    <a:ext uri="{9D8B030D-6E8A-4147-A177-3AD203B41FA5}">
                      <a16:colId xmlns:a16="http://schemas.microsoft.com/office/drawing/2014/main" val="741782824"/>
                    </a:ext>
                  </a:extLst>
                </a:gridCol>
              </a:tblGrid>
              <a:tr h="1001109"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romanLcPeriod"/>
                      </a:pPr>
                      <a:r>
                        <a:rPr lang="en-US" sz="20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Injustice</a:t>
                      </a:r>
                    </a:p>
                    <a:p>
                      <a:pPr marL="514350" indent="-514350">
                        <a:buFont typeface="+mj-lt"/>
                        <a:buAutoNum type="romanLcPeriod"/>
                      </a:pPr>
                      <a:r>
                        <a:rPr lang="en-US" sz="20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Illiteracy</a:t>
                      </a:r>
                    </a:p>
                    <a:p>
                      <a:pPr marL="514350" indent="-514350">
                        <a:buFont typeface="+mj-lt"/>
                        <a:buAutoNum type="romanLcPeriod"/>
                      </a:pPr>
                      <a:r>
                        <a:rPr lang="en-US" sz="20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Poverty and unemployment</a:t>
                      </a:r>
                    </a:p>
                    <a:p>
                      <a:pPr marL="514350" indent="-514350">
                        <a:buFont typeface="+mj-lt"/>
                        <a:buAutoNum type="romanLcPeriod"/>
                      </a:pPr>
                      <a:r>
                        <a:rPr lang="en-US" sz="20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Food insecurity</a:t>
                      </a:r>
                    </a:p>
                    <a:p>
                      <a:pPr marL="514350" indent="-514350">
                        <a:buFont typeface="+mj-lt"/>
                        <a:buAutoNum type="romanLcPeriod"/>
                      </a:pPr>
                      <a:r>
                        <a:rPr lang="en-US" sz="20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Dissatisfaction</a:t>
                      </a:r>
                      <a:endParaRPr lang="en-US" sz="2000" dirty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68864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042097"/>
              </p:ext>
            </p:extLst>
          </p:nvPr>
        </p:nvGraphicFramePr>
        <p:xfrm>
          <a:off x="5939118" y="4373134"/>
          <a:ext cx="4996329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996329">
                  <a:extLst>
                    <a:ext uri="{9D8B030D-6E8A-4147-A177-3AD203B41FA5}">
                      <a16:colId xmlns:a16="http://schemas.microsoft.com/office/drawing/2014/main" val="2248494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indent="-457200">
                        <a:buFont typeface="Wingdings" panose="05000000000000000000" pitchFamily="2" charset="2"/>
                        <a:buChar char="v"/>
                      </a:pPr>
                      <a:r>
                        <a:rPr lang="en-US" sz="2800" b="1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Religious Causes</a:t>
                      </a:r>
                      <a:endParaRPr lang="en-US" sz="2800" b="1" dirty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632407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088504"/>
              </p:ext>
            </p:extLst>
          </p:nvPr>
        </p:nvGraphicFramePr>
        <p:xfrm>
          <a:off x="6593541" y="5107693"/>
          <a:ext cx="4996329" cy="75577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996329">
                  <a:extLst>
                    <a:ext uri="{9D8B030D-6E8A-4147-A177-3AD203B41FA5}">
                      <a16:colId xmlns:a16="http://schemas.microsoft.com/office/drawing/2014/main" val="2614860296"/>
                    </a:ext>
                  </a:extLst>
                </a:gridCol>
              </a:tblGrid>
              <a:tr h="755774">
                <a:tc>
                  <a:txBody>
                    <a:bodyPr/>
                    <a:lstStyle/>
                    <a:p>
                      <a:pPr marL="400050" indent="-400050">
                        <a:buFont typeface="+mj-lt"/>
                        <a:buAutoNum type="romanLcPeriod"/>
                      </a:pPr>
                      <a:r>
                        <a:rPr lang="en-US" sz="20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Role of Madrasahs</a:t>
                      </a:r>
                    </a:p>
                    <a:p>
                      <a:pPr marL="400050" indent="-400050">
                        <a:buFont typeface="+mj-lt"/>
                        <a:buAutoNum type="romanLcPeriod"/>
                      </a:pPr>
                      <a:r>
                        <a:rPr lang="en-US" sz="20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Religious</a:t>
                      </a:r>
                      <a:r>
                        <a:rPr lang="en-US" sz="2000" baseline="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 intolerance</a:t>
                      </a:r>
                      <a:endParaRPr lang="en-US" sz="2000" dirty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633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3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102800"/>
              </p:ext>
            </p:extLst>
          </p:nvPr>
        </p:nvGraphicFramePr>
        <p:xfrm>
          <a:off x="1" y="531407"/>
          <a:ext cx="12191999" cy="76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208158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Road Accidents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78623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807663"/>
              </p:ext>
            </p:extLst>
          </p:nvPr>
        </p:nvGraphicFramePr>
        <p:xfrm>
          <a:off x="1" y="1172383"/>
          <a:ext cx="12191999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2475262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Due</a:t>
                      </a:r>
                      <a:r>
                        <a:rPr lang="en-US" sz="2000" baseline="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 to traffic rules </a:t>
                      </a:r>
                      <a:r>
                        <a:rPr lang="en-US" sz="2800" baseline="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violation</a:t>
                      </a:r>
                      <a:endParaRPr lang="en-US" sz="2800" dirty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66949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10" y="4370293"/>
            <a:ext cx="5201920" cy="22725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430" y="1934383"/>
            <a:ext cx="3728123" cy="24359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10" y="1934381"/>
            <a:ext cx="5201918" cy="24359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430" y="4370292"/>
            <a:ext cx="3728123" cy="22725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553" y="1934382"/>
            <a:ext cx="2810435" cy="24359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552" y="4370290"/>
            <a:ext cx="2810435" cy="227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6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209931"/>
              </p:ext>
            </p:extLst>
          </p:nvPr>
        </p:nvGraphicFramePr>
        <p:xfrm>
          <a:off x="-1" y="304196"/>
          <a:ext cx="12192000" cy="701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1174996973"/>
                    </a:ext>
                  </a:extLst>
                </a:gridCol>
              </a:tblGrid>
              <a:tr h="421938">
                <a:tc>
                  <a:txBody>
                    <a:bodyPr/>
                    <a:lstStyle/>
                    <a:p>
                      <a:pPr marL="571500" indent="-571500" algn="ctr">
                        <a:buFont typeface="Wingdings" panose="05000000000000000000" pitchFamily="2" charset="2"/>
                        <a:buChar char="v"/>
                      </a:pPr>
                      <a:r>
                        <a:rPr lang="en-US" sz="4000" b="1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Major Causes</a:t>
                      </a:r>
                      <a:r>
                        <a:rPr lang="en-US" sz="4000" b="1" baseline="0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 of Road Accidents</a:t>
                      </a:r>
                      <a:endParaRPr lang="en-US" sz="4000" b="1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000668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239" y="994286"/>
            <a:ext cx="6093759" cy="13966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998" y="2442980"/>
            <a:ext cx="5879167" cy="14912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442980"/>
            <a:ext cx="2970120" cy="21290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0"/>
            <a:ext cx="2962275" cy="19901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979" y="2413641"/>
            <a:ext cx="3392021" cy="15784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998" y="3934246"/>
            <a:ext cx="4909295" cy="26279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293" y="3963585"/>
            <a:ext cx="4354048" cy="25985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3818"/>
            <a:ext cx="6158753" cy="139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9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97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264907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541955"/>
              </p:ext>
            </p:extLst>
          </p:nvPr>
        </p:nvGraphicFramePr>
        <p:xfrm>
          <a:off x="457200" y="2808321"/>
          <a:ext cx="55626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562600">
                  <a:extLst>
                    <a:ext uri="{9D8B030D-6E8A-4147-A177-3AD203B41FA5}">
                      <a16:colId xmlns:a16="http://schemas.microsoft.com/office/drawing/2014/main" val="3654646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indent="-45720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28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Steps To Get</a:t>
                      </a:r>
                      <a:r>
                        <a:rPr lang="en-US" sz="2800" baseline="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 Rid of Corruption</a:t>
                      </a:r>
                      <a:endParaRPr lang="en-US" sz="2800" dirty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24668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93971"/>
              </p:ext>
            </p:extLst>
          </p:nvPr>
        </p:nvGraphicFramePr>
        <p:xfrm>
          <a:off x="970430" y="3485731"/>
          <a:ext cx="4713940" cy="396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713940">
                  <a:extLst>
                    <a:ext uri="{9D8B030D-6E8A-4147-A177-3AD203B41FA5}">
                      <a16:colId xmlns:a16="http://schemas.microsoft.com/office/drawing/2014/main" val="1456759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Anti Corruption, Police &amp; Courts</a:t>
                      </a:r>
                      <a:endParaRPr lang="en-US" sz="2000" dirty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00781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417077"/>
              </p:ext>
            </p:extLst>
          </p:nvPr>
        </p:nvGraphicFramePr>
        <p:xfrm>
          <a:off x="970427" y="5330359"/>
          <a:ext cx="4713941" cy="701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713941">
                  <a:extLst>
                    <a:ext uri="{9D8B030D-6E8A-4147-A177-3AD203B41FA5}">
                      <a16:colId xmlns:a16="http://schemas.microsoft.com/office/drawing/2014/main" val="3213183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sz="2000" baseline="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Awareness about corruption to people of society</a:t>
                      </a:r>
                      <a:endParaRPr lang="en-US" sz="2000" dirty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22673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907495"/>
              </p:ext>
            </p:extLst>
          </p:nvPr>
        </p:nvGraphicFramePr>
        <p:xfrm>
          <a:off x="970428" y="4032175"/>
          <a:ext cx="4713941" cy="431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713941">
                  <a:extLst>
                    <a:ext uri="{9D8B030D-6E8A-4147-A177-3AD203B41FA5}">
                      <a16:colId xmlns:a16="http://schemas.microsoft.com/office/drawing/2014/main" val="739659456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Proper Salary</a:t>
                      </a:r>
                      <a:r>
                        <a:rPr lang="en-US" sz="2000" baseline="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 &amp; Benefits </a:t>
                      </a:r>
                      <a:endParaRPr lang="en-US" sz="2000" dirty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38711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634306"/>
              </p:ext>
            </p:extLst>
          </p:nvPr>
        </p:nvGraphicFramePr>
        <p:xfrm>
          <a:off x="970428" y="4705619"/>
          <a:ext cx="4821518" cy="396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21518">
                  <a:extLst>
                    <a:ext uri="{9D8B030D-6E8A-4147-A177-3AD203B41FA5}">
                      <a16:colId xmlns:a16="http://schemas.microsoft.com/office/drawing/2014/main" val="2624809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Media &amp; Religious Scholars</a:t>
                      </a:r>
                      <a:endParaRPr lang="en-US" sz="2000" dirty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50292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927" y="3393277"/>
            <a:ext cx="4424680" cy="270138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9768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59450" cy="22402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450" y="0"/>
            <a:ext cx="6432550" cy="224028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15505"/>
              </p:ext>
            </p:extLst>
          </p:nvPr>
        </p:nvGraphicFramePr>
        <p:xfrm>
          <a:off x="283882" y="2561913"/>
          <a:ext cx="6399306" cy="457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399306">
                  <a:extLst>
                    <a:ext uri="{9D8B030D-6E8A-4147-A177-3AD203B41FA5}">
                      <a16:colId xmlns:a16="http://schemas.microsoft.com/office/drawing/2014/main" val="3355969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400" b="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Steps to</a:t>
                      </a:r>
                      <a:r>
                        <a:rPr lang="en-US" sz="2400" b="0" baseline="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 recover from drug addiction</a:t>
                      </a:r>
                      <a:endParaRPr lang="en-US" sz="2400" b="0" dirty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01309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309582"/>
              </p:ext>
            </p:extLst>
          </p:nvPr>
        </p:nvGraphicFramePr>
        <p:xfrm>
          <a:off x="726141" y="3155326"/>
          <a:ext cx="5033310" cy="396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033310">
                  <a:extLst>
                    <a:ext uri="{9D8B030D-6E8A-4147-A177-3AD203B41FA5}">
                      <a16:colId xmlns:a16="http://schemas.microsoft.com/office/drawing/2014/main" val="3095621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Eat Healthy</a:t>
                      </a:r>
                      <a:endParaRPr lang="en-US" sz="2000" dirty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38639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35105"/>
              </p:ext>
            </p:extLst>
          </p:nvPr>
        </p:nvGraphicFramePr>
        <p:xfrm>
          <a:off x="726141" y="3581745"/>
          <a:ext cx="4821517" cy="396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21517">
                  <a:extLst>
                    <a:ext uri="{9D8B030D-6E8A-4147-A177-3AD203B41FA5}">
                      <a16:colId xmlns:a16="http://schemas.microsoft.com/office/drawing/2014/main" val="3644123539"/>
                    </a:ext>
                  </a:extLst>
                </a:gridCol>
              </a:tblGrid>
              <a:tr h="315758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Take Exercises</a:t>
                      </a:r>
                      <a:endParaRPr lang="en-US" sz="2000" dirty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48373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464115"/>
              </p:ext>
            </p:extLst>
          </p:nvPr>
        </p:nvGraphicFramePr>
        <p:xfrm>
          <a:off x="726141" y="5347779"/>
          <a:ext cx="4834965" cy="396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34965">
                  <a:extLst>
                    <a:ext uri="{9D8B030D-6E8A-4147-A177-3AD203B41FA5}">
                      <a16:colId xmlns:a16="http://schemas.microsoft.com/office/drawing/2014/main" val="3223190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Consult</a:t>
                      </a:r>
                      <a:r>
                        <a:rPr lang="en-US" sz="2000" baseline="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 to Rehab </a:t>
                      </a:r>
                      <a:r>
                        <a:rPr lang="en-US" sz="2000" baseline="0" dirty="0" err="1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Centeres</a:t>
                      </a:r>
                      <a:endParaRPr lang="en-US" sz="2000" dirty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06486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792304"/>
              </p:ext>
            </p:extLst>
          </p:nvPr>
        </p:nvGraphicFramePr>
        <p:xfrm>
          <a:off x="726141" y="4867816"/>
          <a:ext cx="4400550" cy="396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400550">
                  <a:extLst>
                    <a:ext uri="{9D8B030D-6E8A-4147-A177-3AD203B41FA5}">
                      <a16:colId xmlns:a16="http://schemas.microsoft.com/office/drawing/2014/main" val="1718832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Manage Debt if Any</a:t>
                      </a:r>
                      <a:endParaRPr lang="en-US" sz="2000" dirty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11175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412005"/>
              </p:ext>
            </p:extLst>
          </p:nvPr>
        </p:nvGraphicFramePr>
        <p:xfrm>
          <a:off x="726141" y="4429715"/>
          <a:ext cx="4400550" cy="396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400550">
                  <a:extLst>
                    <a:ext uri="{9D8B030D-6E8A-4147-A177-3AD203B41FA5}">
                      <a16:colId xmlns:a16="http://schemas.microsoft.com/office/drawing/2014/main" val="216890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Avoid Bad Company</a:t>
                      </a:r>
                      <a:endParaRPr lang="en-US" sz="2000" dirty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0311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460917"/>
              </p:ext>
            </p:extLst>
          </p:nvPr>
        </p:nvGraphicFramePr>
        <p:xfrm>
          <a:off x="726141" y="3996119"/>
          <a:ext cx="3786094" cy="396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786094">
                  <a:extLst>
                    <a:ext uri="{9D8B030D-6E8A-4147-A177-3AD203B41FA5}">
                      <a16:colId xmlns:a16="http://schemas.microsoft.com/office/drawing/2014/main" val="935623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Take a</a:t>
                      </a:r>
                      <a:r>
                        <a:rPr lang="en-US" sz="2000" baseline="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 Trip</a:t>
                      </a:r>
                      <a:endParaRPr lang="en-US" sz="2000" dirty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072028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347872"/>
              </p:ext>
            </p:extLst>
          </p:nvPr>
        </p:nvGraphicFramePr>
        <p:xfrm>
          <a:off x="726141" y="5774198"/>
          <a:ext cx="4612342" cy="701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12342">
                  <a:extLst>
                    <a:ext uri="{9D8B030D-6E8A-4147-A177-3AD203B41FA5}">
                      <a16:colId xmlns:a16="http://schemas.microsoft.com/office/drawing/2014/main" val="1737079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Consult to religious</a:t>
                      </a:r>
                      <a:r>
                        <a:rPr lang="en-US" sz="2000" baseline="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 scholar for internal peace</a:t>
                      </a:r>
                      <a:endParaRPr lang="en-US" sz="2000" dirty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181950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5558">
            <a:off x="7114972" y="2942568"/>
            <a:ext cx="3721505" cy="331991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548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3357">
            <a:off x="8139508" y="2386926"/>
            <a:ext cx="3634696" cy="276758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454546"/>
              </p:ext>
            </p:extLst>
          </p:nvPr>
        </p:nvGraphicFramePr>
        <p:xfrm>
          <a:off x="3359329" y="192564"/>
          <a:ext cx="4597400" cy="2042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97400">
                  <a:extLst>
                    <a:ext uri="{9D8B030D-6E8A-4147-A177-3AD203B41FA5}">
                      <a16:colId xmlns:a16="http://schemas.microsoft.com/office/drawing/2014/main" val="440339847"/>
                    </a:ext>
                  </a:extLst>
                </a:gridCol>
              </a:tblGrid>
              <a:tr h="1548797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rgbClr val="C00000"/>
                          </a:solidFill>
                          <a:latin typeface="Algerian" panose="04020705040A02060702" pitchFamily="82" charset="0"/>
                          <a:ea typeface="Adobe Heiti Std R" panose="020B0400000000000000" pitchFamily="34" charset="-128"/>
                        </a:rPr>
                        <a:t>Stop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latin typeface="Algerian" panose="04020705040A02060702" pitchFamily="82" charset="0"/>
                        </a:rPr>
                        <a:t>Child</a:t>
                      </a:r>
                      <a:r>
                        <a:rPr lang="en-US" sz="3200" baseline="0" dirty="0" smtClean="0">
                          <a:latin typeface="Algerian" panose="04020705040A02060702" pitchFamily="82" charset="0"/>
                        </a:rPr>
                        <a:t> Labour</a:t>
                      </a:r>
                      <a:endParaRPr lang="en-US" sz="3200" dirty="0" smtClean="0">
                        <a:latin typeface="Algerian" panose="04020705040A02060702" pitchFamily="82" charset="0"/>
                      </a:endParaRPr>
                    </a:p>
                    <a:p>
                      <a:pPr algn="ctr"/>
                      <a:endParaRPr lang="en-US" sz="4800" b="1" dirty="0">
                        <a:solidFill>
                          <a:srgbClr val="C00000"/>
                        </a:solidFill>
                        <a:latin typeface="Algerian" panose="04020705040A02060702" pitchFamily="82" charset="0"/>
                        <a:ea typeface="Adobe Heiti Std R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82372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545435"/>
              </p:ext>
            </p:extLst>
          </p:nvPr>
        </p:nvGraphicFramePr>
        <p:xfrm>
          <a:off x="3359329" y="1752323"/>
          <a:ext cx="4597400" cy="396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97400">
                  <a:extLst>
                    <a:ext uri="{9D8B030D-6E8A-4147-A177-3AD203B41FA5}">
                      <a16:colId xmlns:a16="http://schemas.microsoft.com/office/drawing/2014/main" val="2490263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lgerian" panose="04020705040A02060702" pitchFamily="82" charset="0"/>
                        </a:rPr>
                        <a:t>Educate and Empower Them</a:t>
                      </a:r>
                      <a:endParaRPr lang="en-US" sz="2000" dirty="0">
                        <a:latin typeface="Algerian" panose="04020705040A02060702" pitchFamily="8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5463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3928"/>
              </p:ext>
            </p:extLst>
          </p:nvPr>
        </p:nvGraphicFramePr>
        <p:xfrm>
          <a:off x="580188" y="2424324"/>
          <a:ext cx="5425640" cy="457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425640">
                  <a:extLst>
                    <a:ext uri="{9D8B030D-6E8A-4147-A177-3AD203B41FA5}">
                      <a16:colId xmlns:a16="http://schemas.microsoft.com/office/drawing/2014/main" val="2284666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400" b="1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Steps to</a:t>
                      </a:r>
                      <a:r>
                        <a:rPr lang="en-US" sz="2400" b="1" baseline="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 Stop Child Labour</a:t>
                      </a:r>
                      <a:endParaRPr lang="en-US" sz="2400" b="1" dirty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530358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047587"/>
              </p:ext>
            </p:extLst>
          </p:nvPr>
        </p:nvGraphicFramePr>
        <p:xfrm>
          <a:off x="787007" y="3944839"/>
          <a:ext cx="3938163" cy="9448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38163">
                  <a:extLst>
                    <a:ext uri="{9D8B030D-6E8A-4147-A177-3AD203B41FA5}">
                      <a16:colId xmlns:a16="http://schemas.microsoft.com/office/drawing/2014/main" val="21638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More</a:t>
                      </a:r>
                      <a:r>
                        <a:rPr lang="en-US" baseline="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 employments so parents never send their children's to earn </a:t>
                      </a:r>
                      <a:r>
                        <a:rPr lang="en-US" sz="2000" b="1" u="sng" baseline="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Money</a:t>
                      </a:r>
                      <a:r>
                        <a:rPr lang="en-US" baseline="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.</a:t>
                      </a:r>
                      <a:endParaRPr lang="en-US" dirty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905007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736997"/>
              </p:ext>
            </p:extLst>
          </p:nvPr>
        </p:nvGraphicFramePr>
        <p:xfrm>
          <a:off x="787007" y="5016472"/>
          <a:ext cx="3454400" cy="1463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454400">
                  <a:extLst>
                    <a:ext uri="{9D8B030D-6E8A-4147-A177-3AD203B41FA5}">
                      <a16:colId xmlns:a16="http://schemas.microsoft.com/office/drawing/2014/main" val="18760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Try to help poor people around you</a:t>
                      </a:r>
                      <a:r>
                        <a:rPr lang="en-US" sz="1800" baseline="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 and also establish NGOs for helping poor people on national and international level.</a:t>
                      </a:r>
                      <a:endParaRPr lang="en-US" sz="1800" dirty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17670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845518"/>
              </p:ext>
            </p:extLst>
          </p:nvPr>
        </p:nvGraphicFramePr>
        <p:xfrm>
          <a:off x="787007" y="3125922"/>
          <a:ext cx="3561977" cy="6400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561977">
                  <a:extLst>
                    <a:ext uri="{9D8B030D-6E8A-4147-A177-3AD203B41FA5}">
                      <a16:colId xmlns:a16="http://schemas.microsoft.com/office/drawing/2014/main" val="649430505"/>
                    </a:ext>
                  </a:extLst>
                </a:gridCol>
              </a:tblGrid>
              <a:tr h="29713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Establish Strict</a:t>
                      </a:r>
                      <a:r>
                        <a:rPr lang="en-US" baseline="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 laws to protect children's rights.</a:t>
                      </a:r>
                      <a:endParaRPr lang="en-US" dirty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745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3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981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086192"/>
              </p:ext>
            </p:extLst>
          </p:nvPr>
        </p:nvGraphicFramePr>
        <p:xfrm>
          <a:off x="0" y="2857749"/>
          <a:ext cx="12192000" cy="62503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360979724"/>
                    </a:ext>
                  </a:extLst>
                </a:gridCol>
              </a:tblGrid>
              <a:tr h="62503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How To Stop Terrorism?</a:t>
                      </a:r>
                      <a:endParaRPr lang="en-US" sz="3200" b="1" dirty="0">
                        <a:solidFill>
                          <a:srgbClr val="FF0000"/>
                        </a:solidFill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44243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051616"/>
              </p:ext>
            </p:extLst>
          </p:nvPr>
        </p:nvGraphicFramePr>
        <p:xfrm>
          <a:off x="2239682" y="4156187"/>
          <a:ext cx="7712635" cy="396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712635">
                  <a:extLst>
                    <a:ext uri="{9D8B030D-6E8A-4147-A177-3AD203B41FA5}">
                      <a16:colId xmlns:a16="http://schemas.microsoft.com/office/drawing/2014/main" val="1610080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If the feeling</a:t>
                      </a:r>
                      <a:r>
                        <a:rPr lang="en-US" sz="2000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 of the </a:t>
                      </a:r>
                      <a:r>
                        <a:rPr lang="en-US" sz="2000" u="sng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injustice</a:t>
                      </a:r>
                      <a:r>
                        <a:rPr lang="en-US" sz="2000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 is </a:t>
                      </a:r>
                      <a:r>
                        <a:rPr lang="en-US" sz="2000" u="sng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unjustified </a:t>
                      </a:r>
                      <a:r>
                        <a:rPr lang="en-US" sz="2000" u="none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it can be removed.</a:t>
                      </a:r>
                      <a:endParaRPr lang="en-US" sz="2000" u="sng" dirty="0">
                        <a:solidFill>
                          <a:schemeClr val="tx1">
                            <a:lumMod val="75000"/>
                          </a:schemeClr>
                        </a:solidFill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724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323824"/>
              </p:ext>
            </p:extLst>
          </p:nvPr>
        </p:nvGraphicFramePr>
        <p:xfrm>
          <a:off x="2447365" y="4730962"/>
          <a:ext cx="7712635" cy="396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712635">
                  <a:extLst>
                    <a:ext uri="{9D8B030D-6E8A-4147-A177-3AD203B41FA5}">
                      <a16:colId xmlns:a16="http://schemas.microsoft.com/office/drawing/2014/main" val="4047804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By changing policies against militants.</a:t>
                      </a:r>
                      <a:endParaRPr lang="en-US" sz="2000" dirty="0">
                        <a:solidFill>
                          <a:schemeClr val="tx1">
                            <a:lumMod val="75000"/>
                          </a:schemeClr>
                        </a:solidFill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04253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727158"/>
              </p:ext>
            </p:extLst>
          </p:nvPr>
        </p:nvGraphicFramePr>
        <p:xfrm>
          <a:off x="2447365" y="5323234"/>
          <a:ext cx="8128000" cy="396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29241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Attack terrorist and their capacity to operate.</a:t>
                      </a:r>
                      <a:endParaRPr lang="en-US" sz="2000" dirty="0">
                        <a:solidFill>
                          <a:schemeClr val="tx1">
                            <a:lumMod val="75000"/>
                          </a:schemeClr>
                        </a:solidFill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95067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708968"/>
              </p:ext>
            </p:extLst>
          </p:nvPr>
        </p:nvGraphicFramePr>
        <p:xfrm>
          <a:off x="2447365" y="5915506"/>
          <a:ext cx="9090212" cy="396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090212">
                  <a:extLst>
                    <a:ext uri="{9D8B030D-6E8A-4147-A177-3AD203B41FA5}">
                      <a16:colId xmlns:a16="http://schemas.microsoft.com/office/drawing/2014/main" val="1368798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Tak</a:t>
                      </a:r>
                      <a:r>
                        <a:rPr lang="en-US" sz="2000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e strict actions about </a:t>
                      </a:r>
                      <a:r>
                        <a:rPr lang="en-US" sz="2000" u="sng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Terrorists</a:t>
                      </a:r>
                      <a:r>
                        <a:rPr lang="en-US" sz="2000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 and </a:t>
                      </a:r>
                      <a:r>
                        <a:rPr lang="en-US" sz="2000" u="sng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Extremists</a:t>
                      </a:r>
                      <a:r>
                        <a:rPr lang="en-US" sz="2000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 online activities.</a:t>
                      </a:r>
                      <a:endParaRPr lang="en-US" sz="2000" dirty="0">
                        <a:solidFill>
                          <a:schemeClr val="tx1">
                            <a:lumMod val="75000"/>
                          </a:schemeClr>
                        </a:solidFill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0491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054912"/>
              </p:ext>
            </p:extLst>
          </p:nvPr>
        </p:nvGraphicFramePr>
        <p:xfrm>
          <a:off x="2447365" y="3661323"/>
          <a:ext cx="7712635" cy="396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712635">
                  <a:extLst>
                    <a:ext uri="{9D8B030D-6E8A-4147-A177-3AD203B41FA5}">
                      <a16:colId xmlns:a16="http://schemas.microsoft.com/office/drawing/2014/main" val="117557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Provide</a:t>
                      </a:r>
                      <a:r>
                        <a:rPr lang="en-US" sz="2000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 basic education to every person.</a:t>
                      </a:r>
                      <a:endParaRPr lang="en-US" sz="2000" dirty="0">
                        <a:solidFill>
                          <a:schemeClr val="tx1">
                            <a:lumMod val="75000"/>
                          </a:schemeClr>
                        </a:solidFill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572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11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3933"/>
              </p:ext>
            </p:extLst>
          </p:nvPr>
        </p:nvGraphicFramePr>
        <p:xfrm>
          <a:off x="0" y="719665"/>
          <a:ext cx="12192000" cy="76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1608354346"/>
                    </a:ext>
                  </a:extLst>
                </a:gridCol>
              </a:tblGrid>
              <a:tr h="691123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44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What are social</a:t>
                      </a:r>
                      <a:r>
                        <a:rPr lang="en-US" sz="4400" baseline="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 evils?</a:t>
                      </a:r>
                      <a:endParaRPr lang="en-US" sz="4400" dirty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87435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350563"/>
              </p:ext>
            </p:extLst>
          </p:nvPr>
        </p:nvGraphicFramePr>
        <p:xfrm>
          <a:off x="1493519" y="2357846"/>
          <a:ext cx="9507855" cy="822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507855">
                  <a:extLst>
                    <a:ext uri="{9D8B030D-6E8A-4147-A177-3AD203B41FA5}">
                      <a16:colId xmlns:a16="http://schemas.microsoft.com/office/drawing/2014/main" val="307242691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marL="342900" indent="-342900" algn="ctr">
                        <a:buFont typeface="Wingdings" panose="05000000000000000000" pitchFamily="2" charset="2"/>
                        <a:buChar char="§"/>
                      </a:pPr>
                      <a:r>
                        <a:rPr lang="en-US" sz="2400" baseline="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Social means interaction of people of society and effects of their doings and behavior on the society 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5408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786947"/>
              </p:ext>
            </p:extLst>
          </p:nvPr>
        </p:nvGraphicFramePr>
        <p:xfrm>
          <a:off x="1497148" y="3373483"/>
          <a:ext cx="8128000" cy="15544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73261499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400" baseline="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An evil is usually referred to something troublesome and harmful.</a:t>
                      </a:r>
                    </a:p>
                    <a:p>
                      <a:pPr marL="342900" indent="-342900" algn="ctr">
                        <a:buFont typeface="Wingdings" panose="05000000000000000000" pitchFamily="2" charset="2"/>
                        <a:buChar char="§"/>
                      </a:pPr>
                      <a:endParaRPr lang="en-US" sz="2400" baseline="0" dirty="0" smtClean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  <a:p>
                      <a:pPr marL="342900" indent="-342900" algn="ctr">
                        <a:buFont typeface="Wingdings" panose="05000000000000000000" pitchFamily="2" charset="2"/>
                        <a:buChar char="§"/>
                      </a:pPr>
                      <a:endParaRPr lang="en-US" sz="2400" baseline="0" dirty="0" smtClean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48225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367661"/>
              </p:ext>
            </p:extLst>
          </p:nvPr>
        </p:nvGraphicFramePr>
        <p:xfrm>
          <a:off x="1497148" y="4545874"/>
          <a:ext cx="8128000" cy="822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111625095"/>
                    </a:ext>
                  </a:extLst>
                </a:gridCol>
              </a:tblGrid>
              <a:tr h="821751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24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Social evils are destructive</a:t>
                      </a:r>
                      <a:r>
                        <a:rPr lang="en-US" sz="2400" baseline="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 to the peace and harmony of a country as a whole</a:t>
                      </a:r>
                      <a:endParaRPr lang="en-US" sz="2400" dirty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890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01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639" y="810070"/>
            <a:ext cx="8336723" cy="42452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574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533137"/>
              </p:ext>
            </p:extLst>
          </p:nvPr>
        </p:nvGraphicFramePr>
        <p:xfrm>
          <a:off x="2112682" y="2521572"/>
          <a:ext cx="8128000" cy="15544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385149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600" dirty="0" smtClean="0">
                          <a:latin typeface="Algerian" panose="04020705040A02060702" pitchFamily="82" charset="0"/>
                          <a:ea typeface="Adobe Kaiti Std R" panose="02020400000000000000" pitchFamily="18" charset="-128"/>
                        </a:rPr>
                        <a:t>Thank You…</a:t>
                      </a:r>
                      <a:endParaRPr lang="en-US" sz="9600" dirty="0">
                        <a:latin typeface="Algerian" panose="04020705040A02060702" pitchFamily="82" charset="0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380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48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571539"/>
              </p:ext>
            </p:extLst>
          </p:nvPr>
        </p:nvGraphicFramePr>
        <p:xfrm>
          <a:off x="2032000" y="719666"/>
          <a:ext cx="8128000" cy="76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75825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Types of Social evils in society</a:t>
                      </a:r>
                      <a:endParaRPr lang="en-US" sz="4400" dirty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06369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176176"/>
              </p:ext>
            </p:extLst>
          </p:nvPr>
        </p:nvGraphicFramePr>
        <p:xfrm>
          <a:off x="2032000" y="2148583"/>
          <a:ext cx="2687918" cy="7303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87918">
                  <a:extLst>
                    <a:ext uri="{9D8B030D-6E8A-4147-A177-3AD203B41FA5}">
                      <a16:colId xmlns:a16="http://schemas.microsoft.com/office/drawing/2014/main" val="1063445148"/>
                    </a:ext>
                  </a:extLst>
                </a:gridCol>
              </a:tblGrid>
              <a:tr h="73031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8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Corruption</a:t>
                      </a:r>
                      <a:endParaRPr lang="en-US" sz="2800" dirty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23313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833503"/>
              </p:ext>
            </p:extLst>
          </p:nvPr>
        </p:nvGraphicFramePr>
        <p:xfrm>
          <a:off x="2032000" y="2845854"/>
          <a:ext cx="3553572" cy="57476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553572">
                  <a:extLst>
                    <a:ext uri="{9D8B030D-6E8A-4147-A177-3AD203B41FA5}">
                      <a16:colId xmlns:a16="http://schemas.microsoft.com/office/drawing/2014/main" val="3349658066"/>
                    </a:ext>
                  </a:extLst>
                </a:gridCol>
              </a:tblGrid>
              <a:tr h="57476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8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Drug</a:t>
                      </a:r>
                      <a:r>
                        <a:rPr lang="en-US" sz="2800" baseline="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 Addiction</a:t>
                      </a:r>
                      <a:endParaRPr lang="en-US" sz="2800" dirty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71764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724112"/>
              </p:ext>
            </p:extLst>
          </p:nvPr>
        </p:nvGraphicFramePr>
        <p:xfrm>
          <a:off x="1948543" y="3540012"/>
          <a:ext cx="8128000" cy="7924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383388640"/>
                    </a:ext>
                  </a:extLst>
                </a:gridCol>
              </a:tblGrid>
              <a:tr h="596299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8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Child Labour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481418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511848"/>
              </p:ext>
            </p:extLst>
          </p:nvPr>
        </p:nvGraphicFramePr>
        <p:xfrm>
          <a:off x="1948543" y="4381982"/>
          <a:ext cx="7961086" cy="533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961086">
                  <a:extLst>
                    <a:ext uri="{9D8B030D-6E8A-4147-A177-3AD203B41FA5}">
                      <a16:colId xmlns:a16="http://schemas.microsoft.com/office/drawing/2014/main" val="317176796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457200" indent="-457200">
                        <a:buFont typeface="Wingdings" panose="05000000000000000000" pitchFamily="2" charset="2"/>
                        <a:buChar char="§"/>
                      </a:pPr>
                      <a:r>
                        <a:rPr lang="en-US" sz="28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Terrorism</a:t>
                      </a:r>
                      <a:endParaRPr lang="en-US" sz="2800" dirty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23037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313894"/>
              </p:ext>
            </p:extLst>
          </p:nvPr>
        </p:nvGraphicFramePr>
        <p:xfrm>
          <a:off x="1948543" y="5154163"/>
          <a:ext cx="81280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0729777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8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Road Accidents</a:t>
                      </a:r>
                      <a:endParaRPr lang="en-US" sz="2800" dirty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48314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572" y="2148583"/>
            <a:ext cx="6076950" cy="368517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12478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100562"/>
              </p:ext>
            </p:extLst>
          </p:nvPr>
        </p:nvGraphicFramePr>
        <p:xfrm>
          <a:off x="822959" y="719666"/>
          <a:ext cx="10411097" cy="8609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411097">
                  <a:extLst>
                    <a:ext uri="{9D8B030D-6E8A-4147-A177-3AD203B41FA5}">
                      <a16:colId xmlns:a16="http://schemas.microsoft.com/office/drawing/2014/main" val="2457637620"/>
                    </a:ext>
                  </a:extLst>
                </a:gridCol>
              </a:tblGrid>
              <a:tr h="8609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Corruption in Pakistan</a:t>
                      </a:r>
                      <a:endParaRPr lang="en-US" sz="4400" dirty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67955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46" y="1854926"/>
            <a:ext cx="9614264" cy="434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1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911588"/>
              </p:ext>
            </p:extLst>
          </p:nvPr>
        </p:nvGraphicFramePr>
        <p:xfrm>
          <a:off x="470647" y="1440373"/>
          <a:ext cx="6037730" cy="76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37730">
                  <a:extLst>
                    <a:ext uri="{9D8B030D-6E8A-4147-A177-3AD203B41FA5}">
                      <a16:colId xmlns:a16="http://schemas.microsoft.com/office/drawing/2014/main" val="3559529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What is corruption?</a:t>
                      </a:r>
                      <a:endParaRPr lang="en-US" sz="4400" dirty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863208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490684"/>
              </p:ext>
            </p:extLst>
          </p:nvPr>
        </p:nvGraphicFramePr>
        <p:xfrm>
          <a:off x="470646" y="2532275"/>
          <a:ext cx="6185647" cy="315583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185647">
                  <a:extLst>
                    <a:ext uri="{9D8B030D-6E8A-4147-A177-3AD203B41FA5}">
                      <a16:colId xmlns:a16="http://schemas.microsoft.com/office/drawing/2014/main" val="2376839305"/>
                    </a:ext>
                  </a:extLst>
                </a:gridCol>
              </a:tblGrid>
              <a:tr h="3155831">
                <a:tc>
                  <a:txBody>
                    <a:bodyPr/>
                    <a:lstStyle/>
                    <a:p>
                      <a:r>
                        <a:rPr lang="en-US" sz="3200" u="sng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Corruption</a:t>
                      </a:r>
                      <a:r>
                        <a:rPr lang="en-US" sz="32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 is a term with many meanings,</a:t>
                      </a:r>
                      <a:r>
                        <a:rPr lang="en-US" sz="3200" baseline="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 but generally it entails misusing ones office for a private gain unofficial end . It involves both </a:t>
                      </a:r>
                      <a:r>
                        <a:rPr lang="en-US" sz="3200" u="sng" baseline="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monetary</a:t>
                      </a:r>
                      <a:r>
                        <a:rPr lang="en-US" sz="3200" baseline="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 and </a:t>
                      </a:r>
                      <a:r>
                        <a:rPr lang="en-US" sz="3200" u="sng" baseline="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non-monetary</a:t>
                      </a:r>
                      <a:r>
                        <a:rPr lang="en-US" sz="3200" baseline="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 benefit.</a:t>
                      </a:r>
                      <a:endParaRPr lang="en-US" sz="3200" dirty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6213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293" y="779929"/>
            <a:ext cx="5311589" cy="527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9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867149"/>
              </p:ext>
            </p:extLst>
          </p:nvPr>
        </p:nvGraphicFramePr>
        <p:xfrm>
          <a:off x="2032000" y="850295"/>
          <a:ext cx="8128000" cy="14325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87092922"/>
                    </a:ext>
                  </a:extLst>
                </a:gridCol>
              </a:tblGrid>
              <a:tr h="1133323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Types of corruption</a:t>
                      </a:r>
                    </a:p>
                    <a:p>
                      <a:pPr algn="ctr"/>
                      <a:endParaRPr lang="en-US" sz="4400" dirty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828497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923498"/>
              </p:ext>
            </p:extLst>
          </p:nvPr>
        </p:nvGraphicFramePr>
        <p:xfrm>
          <a:off x="2032000" y="3091067"/>
          <a:ext cx="8128000" cy="518160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142764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8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Corrupt Judicial system</a:t>
                      </a:r>
                      <a:endParaRPr lang="en-US" sz="2800" dirty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6418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144337"/>
              </p:ext>
            </p:extLst>
          </p:nvPr>
        </p:nvGraphicFramePr>
        <p:xfrm>
          <a:off x="2032000" y="2168801"/>
          <a:ext cx="81280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699348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8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Political</a:t>
                      </a:r>
                      <a:r>
                        <a:rPr lang="en-US" sz="2800" baseline="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 Corruption.</a:t>
                      </a:r>
                      <a:endParaRPr lang="en-US" sz="2800" dirty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70602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699522"/>
              </p:ext>
            </p:extLst>
          </p:nvPr>
        </p:nvGraphicFramePr>
        <p:xfrm>
          <a:off x="2032000" y="4099805"/>
          <a:ext cx="81280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731278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8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Corrupt educational system</a:t>
                      </a:r>
                      <a:endParaRPr lang="en-US" sz="2800" dirty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29448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984031"/>
              </p:ext>
            </p:extLst>
          </p:nvPr>
        </p:nvGraphicFramePr>
        <p:xfrm>
          <a:off x="2032000" y="5108543"/>
          <a:ext cx="81280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337644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8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Law enforcement and police</a:t>
                      </a:r>
                      <a:endParaRPr lang="en-US" sz="2800" dirty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069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97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041875"/>
              </p:ext>
            </p:extLst>
          </p:nvPr>
        </p:nvGraphicFramePr>
        <p:xfrm>
          <a:off x="6479176" y="725958"/>
          <a:ext cx="3955143" cy="76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55143">
                  <a:extLst>
                    <a:ext uri="{9D8B030D-6E8A-4147-A177-3AD203B41FA5}">
                      <a16:colId xmlns:a16="http://schemas.microsoft.com/office/drawing/2014/main" val="1061694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Drugs</a:t>
                      </a:r>
                      <a:endParaRPr lang="en-US" sz="4400" b="0" dirty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774705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" y="195943"/>
            <a:ext cx="5982788" cy="6366221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861343"/>
              </p:ext>
            </p:extLst>
          </p:nvPr>
        </p:nvGraphicFramePr>
        <p:xfrm>
          <a:off x="6479176" y="1658983"/>
          <a:ext cx="4336869" cy="9448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336869">
                  <a:extLst>
                    <a:ext uri="{9D8B030D-6E8A-4147-A177-3AD203B41FA5}">
                      <a16:colId xmlns:a16="http://schemas.microsoft.com/office/drawing/2014/main" val="191616091"/>
                    </a:ext>
                  </a:extLst>
                </a:gridCol>
              </a:tblGrid>
              <a:tr h="756437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What they</a:t>
                      </a:r>
                      <a:r>
                        <a:rPr lang="en-US" sz="2800" baseline="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 are and what they do?</a:t>
                      </a:r>
                      <a:endParaRPr lang="en-US" sz="2800" dirty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52982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339735"/>
              </p:ext>
            </p:extLst>
          </p:nvPr>
        </p:nvGraphicFramePr>
        <p:xfrm>
          <a:off x="6479176" y="3096721"/>
          <a:ext cx="3184435" cy="280730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184435">
                  <a:extLst>
                    <a:ext uri="{9D8B030D-6E8A-4147-A177-3AD203B41FA5}">
                      <a16:colId xmlns:a16="http://schemas.microsoft.com/office/drawing/2014/main" val="320007045"/>
                    </a:ext>
                  </a:extLst>
                </a:gridCol>
              </a:tblGrid>
              <a:tr h="280730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A</a:t>
                      </a:r>
                      <a:r>
                        <a:rPr lang="en-US" sz="2400" baseline="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 drug, is a substance when absorbed into the body of a living organism, alerts normal bodily function physical as well as emotionally.</a:t>
                      </a:r>
                      <a:endParaRPr lang="en-US" sz="2400" dirty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088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73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940" y="322729"/>
            <a:ext cx="5809131" cy="6266329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367457"/>
              </p:ext>
            </p:extLst>
          </p:nvPr>
        </p:nvGraphicFramePr>
        <p:xfrm>
          <a:off x="309283" y="1031161"/>
          <a:ext cx="5674657" cy="5791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674657">
                  <a:extLst>
                    <a:ext uri="{9D8B030D-6E8A-4147-A177-3AD203B41FA5}">
                      <a16:colId xmlns:a16="http://schemas.microsoft.com/office/drawing/2014/main" val="4223837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indent="-457200">
                        <a:buFont typeface="Wingdings" panose="05000000000000000000" pitchFamily="2" charset="2"/>
                        <a:buChar char="v"/>
                      </a:pPr>
                      <a:r>
                        <a:rPr lang="en-US" sz="32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Causes of Drug addiction</a:t>
                      </a:r>
                      <a:endParaRPr lang="en-US" sz="3200" dirty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98177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468270"/>
              </p:ext>
            </p:extLst>
          </p:nvPr>
        </p:nvGraphicFramePr>
        <p:xfrm>
          <a:off x="739588" y="2058630"/>
          <a:ext cx="5244352" cy="457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244352">
                  <a:extLst>
                    <a:ext uri="{9D8B030D-6E8A-4147-A177-3AD203B41FA5}">
                      <a16:colId xmlns:a16="http://schemas.microsoft.com/office/drawing/2014/main" val="28351092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4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Poverty</a:t>
                      </a:r>
                      <a:endParaRPr lang="en-US" sz="2400" dirty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75666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493951"/>
              </p:ext>
            </p:extLst>
          </p:nvPr>
        </p:nvGraphicFramePr>
        <p:xfrm>
          <a:off x="739588" y="5596402"/>
          <a:ext cx="5244352" cy="7365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244352">
                  <a:extLst>
                    <a:ext uri="{9D8B030D-6E8A-4147-A177-3AD203B41FA5}">
                      <a16:colId xmlns:a16="http://schemas.microsoft.com/office/drawing/2014/main" val="2489070196"/>
                    </a:ext>
                  </a:extLst>
                </a:gridCol>
              </a:tblGrid>
              <a:tr h="736546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4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Stress , Anxiety , Depression</a:t>
                      </a:r>
                      <a:endParaRPr lang="en-US" sz="2400" dirty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65089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785053"/>
              </p:ext>
            </p:extLst>
          </p:nvPr>
        </p:nvGraphicFramePr>
        <p:xfrm>
          <a:off x="739588" y="4922379"/>
          <a:ext cx="5244352" cy="457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244352">
                  <a:extLst>
                    <a:ext uri="{9D8B030D-6E8A-4147-A177-3AD203B41FA5}">
                      <a16:colId xmlns:a16="http://schemas.microsoft.com/office/drawing/2014/main" val="3080090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4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Easy access to drugs</a:t>
                      </a:r>
                      <a:endParaRPr lang="en-US" sz="2400" dirty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9588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506092"/>
              </p:ext>
            </p:extLst>
          </p:nvPr>
        </p:nvGraphicFramePr>
        <p:xfrm>
          <a:off x="739588" y="4194971"/>
          <a:ext cx="5244352" cy="457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244352">
                  <a:extLst>
                    <a:ext uri="{9D8B030D-6E8A-4147-A177-3AD203B41FA5}">
                      <a16:colId xmlns:a16="http://schemas.microsoft.com/office/drawing/2014/main" val="7436881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Lack</a:t>
                      </a:r>
                      <a:r>
                        <a:rPr lang="en-US" sz="2400" baseline="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 of education</a:t>
                      </a:r>
                      <a:endParaRPr lang="en-US" sz="2400" dirty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94566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058284"/>
              </p:ext>
            </p:extLst>
          </p:nvPr>
        </p:nvGraphicFramePr>
        <p:xfrm>
          <a:off x="739588" y="2740155"/>
          <a:ext cx="5244352" cy="457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244352">
                  <a:extLst>
                    <a:ext uri="{9D8B030D-6E8A-4147-A177-3AD203B41FA5}">
                      <a16:colId xmlns:a16="http://schemas.microsoft.com/office/drawing/2014/main" val="2316461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4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Unemployment</a:t>
                      </a:r>
                      <a:r>
                        <a:rPr lang="en-US" sz="2400" baseline="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 </a:t>
                      </a:r>
                      <a:endParaRPr lang="en-US" sz="2400" dirty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9029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111860"/>
              </p:ext>
            </p:extLst>
          </p:nvPr>
        </p:nvGraphicFramePr>
        <p:xfrm>
          <a:off x="739588" y="3467563"/>
          <a:ext cx="5244352" cy="457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244352">
                  <a:extLst>
                    <a:ext uri="{9D8B030D-6E8A-4147-A177-3AD203B41FA5}">
                      <a16:colId xmlns:a16="http://schemas.microsoft.com/office/drawing/2014/main" val="2340356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Domestic</a:t>
                      </a:r>
                      <a:r>
                        <a:rPr lang="en-US" sz="2400" baseline="0" dirty="0" smtClean="0"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 issues</a:t>
                      </a:r>
                      <a:endParaRPr lang="en-US" sz="2400" dirty="0">
                        <a:latin typeface="Adobe Kaiti Std R" panose="02020400000000000000" pitchFamily="18" charset="-128"/>
                        <a:ea typeface="Adobe Kaiti Std 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97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37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102383"/>
              </p:ext>
            </p:extLst>
          </p:nvPr>
        </p:nvGraphicFramePr>
        <p:xfrm>
          <a:off x="6212541" y="730624"/>
          <a:ext cx="5979459" cy="76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979459">
                  <a:extLst>
                    <a:ext uri="{9D8B030D-6E8A-4147-A177-3AD203B41FA5}">
                      <a16:colId xmlns:a16="http://schemas.microsoft.com/office/drawing/2014/main" val="4047942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Adobe Hebrew" panose="02040503050201020203" pitchFamily="18" charset="-79"/>
                          <a:ea typeface="Adobe Kaiti Std R" panose="02020400000000000000" pitchFamily="18" charset="-128"/>
                          <a:cs typeface="Adobe Hebrew" panose="02040503050201020203" pitchFamily="18" charset="-79"/>
                        </a:rPr>
                        <a:t>Child Labour</a:t>
                      </a:r>
                      <a:endParaRPr lang="en-US" sz="4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Adobe Hebrew" panose="02040503050201020203" pitchFamily="18" charset="-79"/>
                        <a:ea typeface="Adobe Kaiti Std R" panose="02020400000000000000" pitchFamily="18" charset="-128"/>
                        <a:cs typeface="Adobe Hebrew" panose="02040503050201020203" pitchFamily="18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21462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1" y="349625"/>
            <a:ext cx="5876365" cy="610924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944902"/>
              </p:ext>
            </p:extLst>
          </p:nvPr>
        </p:nvGraphicFramePr>
        <p:xfrm>
          <a:off x="6212540" y="2118160"/>
          <a:ext cx="5942106" cy="21640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942106">
                  <a:extLst>
                    <a:ext uri="{9D8B030D-6E8A-4147-A177-3AD203B41FA5}">
                      <a16:colId xmlns:a16="http://schemas.microsoft.com/office/drawing/2014/main" val="3320495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Adobe Hebrew" panose="02040503050201020203" pitchFamily="18" charset="-79"/>
                          <a:ea typeface="Adobe Kaiti Std R" panose="02020400000000000000" pitchFamily="18" charset="-128"/>
                          <a:cs typeface="Adobe Hebrew" panose="02040503050201020203" pitchFamily="18" charset="-79"/>
                        </a:rPr>
                        <a:t>Many a time poverty forces  parents to send their children to hazardous</a:t>
                      </a:r>
                      <a:r>
                        <a:rPr lang="en-US" sz="2400" baseline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Adobe Hebrew" panose="02040503050201020203" pitchFamily="18" charset="-79"/>
                          <a:ea typeface="Adobe Kaiti Std R" panose="02020400000000000000" pitchFamily="18" charset="-128"/>
                          <a:cs typeface="Adobe Hebrew" panose="02040503050201020203" pitchFamily="18" charset="-79"/>
                        </a:rPr>
                        <a:t> jobs. Although they know it is wrong they have no other alternative as they need </a:t>
                      </a:r>
                      <a:r>
                        <a:rPr lang="en-US" sz="4000" baseline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Adobe Hebrew" panose="02040503050201020203" pitchFamily="18" charset="-79"/>
                          <a:ea typeface="Adobe Kaiti Std R" panose="02020400000000000000" pitchFamily="18" charset="-128"/>
                          <a:cs typeface="Adobe Hebrew" panose="02040503050201020203" pitchFamily="18" charset="-79"/>
                        </a:rPr>
                        <a:t>Money</a:t>
                      </a:r>
                      <a:r>
                        <a:rPr lang="en-US" sz="2400" baseline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Adobe Hebrew" panose="02040503050201020203" pitchFamily="18" charset="-79"/>
                          <a:ea typeface="Adobe Kaiti Std R" panose="02020400000000000000" pitchFamily="18" charset="-128"/>
                          <a:cs typeface="Adobe Hebrew" panose="02040503050201020203" pitchFamily="18" charset="-79"/>
                        </a:rPr>
                        <a:t> for very basic needs of life </a:t>
                      </a:r>
                      <a:r>
                        <a:rPr lang="en-US" sz="2400" baseline="0" dirty="0" err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Adobe Hebrew" panose="02040503050201020203" pitchFamily="18" charset="-79"/>
                          <a:ea typeface="Adobe Kaiti Std R" panose="02020400000000000000" pitchFamily="18" charset="-128"/>
                          <a:cs typeface="Adobe Hebrew" panose="02040503050201020203" pitchFamily="18" charset="-79"/>
                        </a:rPr>
                        <a:t>i.e</a:t>
                      </a:r>
                      <a:r>
                        <a:rPr lang="en-US" sz="2400" baseline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Adobe Hebrew" panose="02040503050201020203" pitchFamily="18" charset="-79"/>
                          <a:ea typeface="Adobe Kaiti Std R" panose="02020400000000000000" pitchFamily="18" charset="-128"/>
                          <a:cs typeface="Adobe Hebrew" panose="02040503050201020203" pitchFamily="18" charset="-79"/>
                        </a:rPr>
                        <a:t>  Food or medicine etc.</a:t>
                      </a:r>
                      <a:endParaRPr lang="en-US" sz="2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Adobe Hebrew" panose="02040503050201020203" pitchFamily="18" charset="-79"/>
                        <a:ea typeface="Adobe Kaiti Std R" panose="02020400000000000000" pitchFamily="18" charset="-128"/>
                        <a:cs typeface="Adobe Hebrew" panose="02040503050201020203" pitchFamily="18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320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37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18693</TotalTime>
  <Words>521</Words>
  <Application>Microsoft Office PowerPoint</Application>
  <PresentationFormat>Widescreen</PresentationFormat>
  <Paragraphs>94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Adobe Heiti Std R</vt:lpstr>
      <vt:lpstr>Adobe Kaiti Std R</vt:lpstr>
      <vt:lpstr>Adobe Hebrew</vt:lpstr>
      <vt:lpstr>Algerian</vt:lpstr>
      <vt:lpstr>Arial</vt:lpstr>
      <vt:lpstr>Century Gothic</vt:lpstr>
      <vt:lpstr>Wingdings</vt:lpstr>
      <vt:lpstr>Mesh</vt:lpstr>
      <vt:lpstr>Social evils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evils</dc:title>
  <dc:creator>Muhammad Jahanzaib</dc:creator>
  <cp:lastModifiedBy>Muhammad Jahanzaib</cp:lastModifiedBy>
  <cp:revision>112</cp:revision>
  <dcterms:created xsi:type="dcterms:W3CDTF">2018-11-26T12:03:01Z</dcterms:created>
  <dcterms:modified xsi:type="dcterms:W3CDTF">2019-01-24T14:22:14Z</dcterms:modified>
</cp:coreProperties>
</file>