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1"/>
  </p:notesMasterIdLst>
  <p:handoutMasterIdLst>
    <p:handoutMasterId r:id="rId22"/>
  </p:handoutMasterIdLst>
  <p:sldIdLst>
    <p:sldId id="257" r:id="rId5"/>
    <p:sldId id="389" r:id="rId6"/>
    <p:sldId id="384" r:id="rId7"/>
    <p:sldId id="317" r:id="rId8"/>
    <p:sldId id="279" r:id="rId9"/>
    <p:sldId id="392" r:id="rId10"/>
    <p:sldId id="393" r:id="rId11"/>
    <p:sldId id="270" r:id="rId12"/>
    <p:sldId id="394" r:id="rId13"/>
    <p:sldId id="395" r:id="rId14"/>
    <p:sldId id="396" r:id="rId15"/>
    <p:sldId id="321" r:id="rId16"/>
    <p:sldId id="397" r:id="rId17"/>
    <p:sldId id="398" r:id="rId18"/>
    <p:sldId id="399" r:id="rId19"/>
    <p:sldId id="3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EE1"/>
    <a:srgbClr val="D5D6DB"/>
    <a:srgbClr val="FFFF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503" autoAdjust="0"/>
  </p:normalViewPr>
  <p:slideViewPr>
    <p:cSldViewPr snapToGrid="0">
      <p:cViewPr varScale="1">
        <p:scale>
          <a:sx n="87" d="100"/>
          <a:sy n="87" d="100"/>
        </p:scale>
        <p:origin x="480"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12/10/2023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533925" y="691355"/>
            <a:ext cx="4496499" cy="1731963"/>
          </a:xfrm>
        </p:spPr>
        <p:txBody>
          <a:bodyPr anchor="b" anchorCtr="0">
            <a:noAutofit/>
          </a:bodyPr>
          <a:lstStyle/>
          <a:p>
            <a:pPr algn="ctr"/>
            <a:r>
              <a:rPr lang="en-US" sz="3600" dirty="0"/>
              <a:t>Password strength tester &amp; strong password generator</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768206" y="3568700"/>
            <a:ext cx="4262218" cy="1731963"/>
          </a:xfrm>
        </p:spPr>
        <p:txBody>
          <a:bodyPr>
            <a:normAutofit/>
          </a:bodyPr>
          <a:lstStyle/>
          <a:p>
            <a:r>
              <a:rPr lang="en-US" dirty="0">
                <a:solidFill>
                  <a:srgbClr val="FFFFFF"/>
                </a:solidFill>
              </a:rPr>
              <a:t>JAHANZEB KHAIRI             (22K-4746)</a:t>
            </a:r>
          </a:p>
          <a:p>
            <a:r>
              <a:rPr lang="en-US" dirty="0">
                <a:solidFill>
                  <a:srgbClr val="FFFFFF"/>
                </a:solidFill>
              </a:rPr>
              <a:t>YAHYA KHAN                     (22K-4690)</a:t>
            </a:r>
          </a:p>
          <a:p>
            <a:r>
              <a:rPr lang="en-US" dirty="0">
                <a:solidFill>
                  <a:srgbClr val="FFFFFF"/>
                </a:solidFill>
              </a:rPr>
              <a:t>JAHANZAIB SHAIKH           (22K-4789)</a:t>
            </a:r>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8706E68-7D1D-49B1-8039-FE4F0A0F1EE4}"/>
              </a:ext>
            </a:extLst>
          </p:cNvPr>
          <p:cNvSpPr>
            <a:spLocks noGrp="1"/>
          </p:cNvSpPr>
          <p:nvPr>
            <p:ph type="body" sz="quarter" idx="14"/>
          </p:nvPr>
        </p:nvSpPr>
        <p:spPr>
          <a:xfrm>
            <a:off x="176572" y="537218"/>
            <a:ext cx="4009937" cy="6040074"/>
          </a:xfrm>
        </p:spPr>
        <p:txBody>
          <a:bodyPr/>
          <a:lstStyle/>
          <a:p>
            <a:r>
              <a:rPr lang="en-US" b="0" i="0" dirty="0">
                <a:solidFill>
                  <a:srgbClr val="DEDEE1"/>
                </a:solidFill>
                <a:effectLst/>
              </a:rPr>
              <a:t>The code employs a comprehensive approach to analyze password strength, taking into account various factors that contribute to weaknesses or strengths in a password :</a:t>
            </a:r>
          </a:p>
          <a:p>
            <a:pPr marL="457200" indent="-457200">
              <a:buFont typeface="Wingdings" panose="05000000000000000000" pitchFamily="2" charset="2"/>
              <a:buChar char="v"/>
            </a:pPr>
            <a:r>
              <a:rPr lang="en-US" dirty="0">
                <a:solidFill>
                  <a:srgbClr val="DEDEE1"/>
                </a:solidFill>
              </a:rPr>
              <a:t>Length Check : </a:t>
            </a:r>
            <a:r>
              <a:rPr lang="en-US" sz="1800" dirty="0">
                <a:solidFill>
                  <a:srgbClr val="DEDEE1"/>
                </a:solidFill>
              </a:rPr>
              <a:t> </a:t>
            </a:r>
            <a:r>
              <a:rPr lang="en-US" sz="1800" b="0" i="0" dirty="0">
                <a:solidFill>
                  <a:srgbClr val="DEDEE1"/>
                </a:solidFill>
                <a:effectLst/>
              </a:rPr>
              <a:t>The program ensures a minimum password length of 8 characters, highlighting the importance of sufficient length for security.</a:t>
            </a:r>
            <a:r>
              <a:rPr lang="en-US" sz="1800" dirty="0">
                <a:solidFill>
                  <a:srgbClr val="DEDEE1"/>
                </a:solidFill>
              </a:rPr>
              <a:t> </a:t>
            </a:r>
          </a:p>
          <a:p>
            <a:pPr marL="457200" indent="-457200">
              <a:buFont typeface="Wingdings" panose="05000000000000000000" pitchFamily="2" charset="2"/>
              <a:buChar char="v"/>
            </a:pPr>
            <a:r>
              <a:rPr lang="en-US" dirty="0">
                <a:solidFill>
                  <a:srgbClr val="DEDEE1"/>
                </a:solidFill>
              </a:rPr>
              <a:t>Character Composition : </a:t>
            </a:r>
            <a:r>
              <a:rPr lang="en-US" sz="1800" b="0" i="0" dirty="0">
                <a:solidFill>
                  <a:srgbClr val="DEDEE1"/>
                </a:solidFill>
                <a:effectLst/>
              </a:rPr>
              <a:t>It examines the composition of the password, distinguishing between lowercase letters, uppercase letters, digits, and special symbols</a:t>
            </a:r>
          </a:p>
          <a:p>
            <a:pPr marL="457200" indent="-457200">
              <a:buFont typeface="Wingdings" panose="05000000000000000000" pitchFamily="2" charset="2"/>
              <a:buChar char="v"/>
            </a:pPr>
            <a:endParaRPr lang="en-US" sz="1800" dirty="0">
              <a:solidFill>
                <a:srgbClr val="DEDEE1"/>
              </a:solidFill>
            </a:endParaRPr>
          </a:p>
        </p:txBody>
      </p:sp>
      <p:pic>
        <p:nvPicPr>
          <p:cNvPr id="24" name="Picture 23">
            <a:extLst>
              <a:ext uri="{FF2B5EF4-FFF2-40B4-BE49-F238E27FC236}">
                <a16:creationId xmlns:a16="http://schemas.microsoft.com/office/drawing/2014/main" id="{4656A103-8239-4AFF-98C4-9EEF35D00832}"/>
              </a:ext>
            </a:extLst>
          </p:cNvPr>
          <p:cNvPicPr>
            <a:picLocks noChangeAspect="1"/>
          </p:cNvPicPr>
          <p:nvPr/>
        </p:nvPicPr>
        <p:blipFill>
          <a:blip r:embed="rId2"/>
          <a:stretch>
            <a:fillRect/>
          </a:stretch>
        </p:blipFill>
        <p:spPr>
          <a:xfrm>
            <a:off x="4387442" y="0"/>
            <a:ext cx="7804559" cy="6858000"/>
          </a:xfrm>
          <a:prstGeom prst="rect">
            <a:avLst/>
          </a:prstGeom>
        </p:spPr>
      </p:pic>
    </p:spTree>
    <p:extLst>
      <p:ext uri="{BB962C8B-B14F-4D97-AF65-F5344CB8AC3E}">
        <p14:creationId xmlns:p14="http://schemas.microsoft.com/office/powerpoint/2010/main" val="340287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557F9C-54E9-4406-A042-C2D886F15176}"/>
              </a:ext>
            </a:extLst>
          </p:cNvPr>
          <p:cNvSpPr>
            <a:spLocks noGrp="1"/>
          </p:cNvSpPr>
          <p:nvPr>
            <p:ph type="sldNum" sz="quarter" idx="12"/>
          </p:nvPr>
        </p:nvSpPr>
        <p:spPr/>
        <p:txBody>
          <a:bodyPr/>
          <a:lstStyle/>
          <a:p>
            <a:fld id="{DBA1B0FB-D917-4C8C-928F-313BD683BF39}" type="slidenum">
              <a:rPr lang="en-US" smtClean="0"/>
              <a:t>11</a:t>
            </a:fld>
            <a:endParaRPr lang="en-US"/>
          </a:p>
        </p:txBody>
      </p:sp>
      <p:sp>
        <p:nvSpPr>
          <p:cNvPr id="5" name="TextBox 4">
            <a:extLst>
              <a:ext uri="{FF2B5EF4-FFF2-40B4-BE49-F238E27FC236}">
                <a16:creationId xmlns:a16="http://schemas.microsoft.com/office/drawing/2014/main" id="{B0E9141A-AD20-4B7A-A672-82A42E7B07B1}"/>
              </a:ext>
            </a:extLst>
          </p:cNvPr>
          <p:cNvSpPr txBox="1"/>
          <p:nvPr/>
        </p:nvSpPr>
        <p:spPr>
          <a:xfrm>
            <a:off x="506128" y="1253401"/>
            <a:ext cx="11179743" cy="4955203"/>
          </a:xfrm>
          <a:prstGeom prst="rect">
            <a:avLst/>
          </a:prstGeom>
          <a:noFill/>
        </p:spPr>
        <p:txBody>
          <a:bodyPr wrap="square" rtlCol="0">
            <a:spAutoFit/>
          </a:bodyPr>
          <a:lstStyle/>
          <a:p>
            <a:pPr marL="342900" indent="-342900">
              <a:buFont typeface="Wingdings" panose="05000000000000000000" pitchFamily="2" charset="2"/>
              <a:buChar char="v"/>
            </a:pPr>
            <a:r>
              <a:rPr lang="en-US" sz="2000" dirty="0">
                <a:solidFill>
                  <a:srgbClr val="DEDEE1"/>
                </a:solidFill>
              </a:rPr>
              <a:t>Repetition Check :  </a:t>
            </a:r>
            <a:r>
              <a:rPr lang="en-US" b="0" i="0" dirty="0">
                <a:solidFill>
                  <a:srgbClr val="DEDEE1"/>
                </a:solidFill>
                <a:effectLst/>
              </a:rPr>
              <a:t>The code identifies repeated characters within the password, as excessive repetition can weaken its security.</a:t>
            </a:r>
          </a:p>
          <a:p>
            <a:endParaRPr lang="en-US" b="0" i="0" dirty="0">
              <a:solidFill>
                <a:srgbClr val="DEDEE1"/>
              </a:solidFill>
              <a:effectLst/>
            </a:endParaRPr>
          </a:p>
          <a:p>
            <a:pPr marL="342900" indent="-342900">
              <a:buFont typeface="Wingdings" panose="05000000000000000000" pitchFamily="2" charset="2"/>
              <a:buChar char="v"/>
            </a:pPr>
            <a:r>
              <a:rPr lang="en-US" sz="2000" i="0" dirty="0">
                <a:solidFill>
                  <a:srgbClr val="DEDEE1"/>
                </a:solidFill>
                <a:effectLst/>
              </a:rPr>
              <a:t>Common Word Detection :  </a:t>
            </a:r>
            <a:r>
              <a:rPr lang="en-US" b="0" i="0" dirty="0">
                <a:solidFill>
                  <a:srgbClr val="DEDEE1"/>
                </a:solidFill>
                <a:effectLst/>
              </a:rPr>
              <a:t>Utilizing external word lists from files ("TEXT.txt" and "words.txt"), the program checks if the password contains common English words. A higher count of recognizable words may indicate a weaker password.</a:t>
            </a:r>
          </a:p>
          <a:p>
            <a:endParaRPr lang="en-US" b="0" i="0" dirty="0">
              <a:solidFill>
                <a:srgbClr val="DEDEE1"/>
              </a:solidFill>
              <a:effectLst/>
            </a:endParaRPr>
          </a:p>
          <a:p>
            <a:pPr marL="342900" indent="-342900">
              <a:buFont typeface="Wingdings" panose="05000000000000000000" pitchFamily="2" charset="2"/>
              <a:buChar char="v"/>
            </a:pPr>
            <a:r>
              <a:rPr lang="en-US" sz="2000" dirty="0">
                <a:solidFill>
                  <a:srgbClr val="DEDEE1"/>
                </a:solidFill>
              </a:rPr>
              <a:t>Pattern recognition </a:t>
            </a:r>
            <a:r>
              <a:rPr lang="en-US" dirty="0">
                <a:solidFill>
                  <a:srgbClr val="DEDEE1"/>
                </a:solidFill>
              </a:rPr>
              <a:t>:  </a:t>
            </a:r>
            <a:r>
              <a:rPr lang="en-US" b="0" i="0" dirty="0">
                <a:solidFill>
                  <a:srgbClr val="DEDEE1"/>
                </a:solidFill>
                <a:effectLst/>
              </a:rPr>
              <a:t>The code assesses if the password follows certain predictable patterns, such as containing only lowercase or uppercase letters, digits, or special symbols, as these patterns can make the password more susceptible to attacks.</a:t>
            </a:r>
          </a:p>
          <a:p>
            <a:endParaRPr lang="en-US" b="0" i="0" dirty="0">
              <a:solidFill>
                <a:srgbClr val="DEDEE1"/>
              </a:solidFill>
              <a:effectLst/>
            </a:endParaRPr>
          </a:p>
          <a:p>
            <a:pPr marL="342900" indent="-342900">
              <a:buFont typeface="Wingdings" panose="05000000000000000000" pitchFamily="2" charset="2"/>
              <a:buChar char="v"/>
            </a:pPr>
            <a:r>
              <a:rPr lang="en-US" sz="2000" dirty="0">
                <a:solidFill>
                  <a:srgbClr val="DEDEE1"/>
                </a:solidFill>
              </a:rPr>
              <a:t>Scoring System :  </a:t>
            </a:r>
            <a:r>
              <a:rPr lang="en-US" b="0" i="0" dirty="0">
                <a:solidFill>
                  <a:srgbClr val="DEDEE1"/>
                </a:solidFill>
                <a:effectLst/>
              </a:rPr>
              <a:t>The code employs a scoring system to categorize passwords into three strength levels: Weak, Average, and Strong. The scoring considers factors like word count, repetition, and the presence of different character types.</a:t>
            </a:r>
          </a:p>
          <a:p>
            <a:endParaRPr lang="en-US" b="0" i="0" dirty="0">
              <a:solidFill>
                <a:srgbClr val="DEDEE1"/>
              </a:solidFill>
              <a:effectLst/>
            </a:endParaRPr>
          </a:p>
          <a:p>
            <a:pPr marL="342900" indent="-342900">
              <a:buFont typeface="Wingdings" panose="05000000000000000000" pitchFamily="2" charset="2"/>
              <a:buChar char="v"/>
            </a:pPr>
            <a:r>
              <a:rPr lang="en-US" sz="2000" dirty="0">
                <a:solidFill>
                  <a:srgbClr val="DEDEE1"/>
                </a:solidFill>
              </a:rPr>
              <a:t>Time to Crack Estimation :  </a:t>
            </a:r>
            <a:r>
              <a:rPr lang="en-US" b="0" i="0" dirty="0">
                <a:solidFill>
                  <a:srgbClr val="DEDEE1"/>
                </a:solidFill>
                <a:effectLst/>
              </a:rPr>
              <a:t>For weak passwords, the program estimates the time it would take to crack the password using a brute-force attack, providing users with a tangible understanding of the potential risks.</a:t>
            </a:r>
            <a:endParaRPr lang="en-US" sz="2000" dirty="0">
              <a:solidFill>
                <a:srgbClr val="DEDEE1"/>
              </a:solidFill>
            </a:endParaRPr>
          </a:p>
        </p:txBody>
      </p:sp>
      <p:sp>
        <p:nvSpPr>
          <p:cNvPr id="6" name="TextBox 5">
            <a:extLst>
              <a:ext uri="{FF2B5EF4-FFF2-40B4-BE49-F238E27FC236}">
                <a16:creationId xmlns:a16="http://schemas.microsoft.com/office/drawing/2014/main" id="{65E5AEED-92EF-42A0-9E55-F0916D601ED0}"/>
              </a:ext>
            </a:extLst>
          </p:cNvPr>
          <p:cNvSpPr txBox="1"/>
          <p:nvPr/>
        </p:nvSpPr>
        <p:spPr>
          <a:xfrm>
            <a:off x="0" y="423793"/>
            <a:ext cx="11685871" cy="584775"/>
          </a:xfrm>
          <a:prstGeom prst="rect">
            <a:avLst/>
          </a:prstGeom>
          <a:noFill/>
        </p:spPr>
        <p:txBody>
          <a:bodyPr wrap="square" rtlCol="0">
            <a:spAutoFit/>
          </a:bodyPr>
          <a:lstStyle/>
          <a:p>
            <a:pPr algn="ctr"/>
            <a:r>
              <a:rPr lang="en-US" sz="3200" dirty="0">
                <a:latin typeface="+mj-lt"/>
              </a:rPr>
              <a:t>Password Analysis</a:t>
            </a:r>
          </a:p>
        </p:txBody>
      </p:sp>
    </p:spTree>
    <p:extLst>
      <p:ext uri="{BB962C8B-B14F-4D97-AF65-F5344CB8AC3E}">
        <p14:creationId xmlns:p14="http://schemas.microsoft.com/office/powerpoint/2010/main" val="2386696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Programming data on computer monitor">
            <a:extLst>
              <a:ext uri="{FF2B5EF4-FFF2-40B4-BE49-F238E27FC236}">
                <a16:creationId xmlns:a16="http://schemas.microsoft.com/office/drawing/2014/main" id="{2B4565AD-63F3-4AAC-8DF2-FC09A94FBD2C}"/>
              </a:ext>
            </a:extLst>
          </p:cNvPr>
          <p:cNvPicPr>
            <a:picLocks noChangeAspect="1"/>
          </p:cNvPicPr>
          <p:nvPr/>
        </p:nvPicPr>
        <p:blipFill>
          <a:blip r:embed="rId3"/>
          <a:stretch>
            <a:fillRect/>
          </a:stretch>
        </p:blipFill>
        <p:spPr>
          <a:xfrm>
            <a:off x="0" y="0"/>
            <a:ext cx="12192000" cy="6858000"/>
          </a:xfrm>
          <a:prstGeom prst="rect">
            <a:avLst/>
          </a:prstGeo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
        <p:nvSpPr>
          <p:cNvPr id="3" name="Title 2">
            <a:extLst>
              <a:ext uri="{FF2B5EF4-FFF2-40B4-BE49-F238E27FC236}">
                <a16:creationId xmlns:a16="http://schemas.microsoft.com/office/drawing/2014/main" id="{F284F4E9-DB8A-4E4B-9A7B-9DF276B226E8}"/>
              </a:ext>
            </a:extLst>
          </p:cNvPr>
          <p:cNvSpPr>
            <a:spLocks noGrp="1"/>
          </p:cNvSpPr>
          <p:nvPr>
            <p:ph type="title"/>
          </p:nvPr>
        </p:nvSpPr>
        <p:spPr>
          <a:xfrm>
            <a:off x="315971" y="2096958"/>
            <a:ext cx="6999230" cy="1707740"/>
          </a:xfrm>
        </p:spPr>
        <p:txBody>
          <a:bodyPr/>
          <a:lstStyle/>
          <a:p>
            <a:r>
              <a:rPr lang="en-US" sz="6400" dirty="0"/>
              <a:t>Password Generation</a:t>
            </a:r>
          </a:p>
        </p:txBody>
      </p:sp>
      <p:sp>
        <p:nvSpPr>
          <p:cNvPr id="20" name="TextBox 19">
            <a:extLst>
              <a:ext uri="{FF2B5EF4-FFF2-40B4-BE49-F238E27FC236}">
                <a16:creationId xmlns:a16="http://schemas.microsoft.com/office/drawing/2014/main" id="{BD1FFBFA-EA9F-4C92-BD2F-1D9FB4DB73CF}"/>
              </a:ext>
            </a:extLst>
          </p:cNvPr>
          <p:cNvSpPr txBox="1"/>
          <p:nvPr/>
        </p:nvSpPr>
        <p:spPr>
          <a:xfrm>
            <a:off x="218114" y="3959604"/>
            <a:ext cx="4362275" cy="400110"/>
          </a:xfrm>
          <a:prstGeom prst="rect">
            <a:avLst/>
          </a:prstGeom>
          <a:noFill/>
        </p:spPr>
        <p:txBody>
          <a:bodyPr wrap="square" rtlCol="0">
            <a:spAutoFit/>
          </a:bodyPr>
          <a:lstStyle/>
          <a:p>
            <a:r>
              <a:rPr lang="en-US" sz="2000" dirty="0">
                <a:solidFill>
                  <a:srgbClr val="DEDEE1"/>
                </a:solidFill>
              </a:rPr>
              <a:t>Creation of effectiveness</a:t>
            </a:r>
          </a:p>
        </p:txBody>
      </p:sp>
    </p:spTree>
    <p:extLst>
      <p:ext uri="{BB962C8B-B14F-4D97-AF65-F5344CB8AC3E}">
        <p14:creationId xmlns:p14="http://schemas.microsoft.com/office/powerpoint/2010/main" val="3521561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78640EA-0700-4AF6-AC23-23D1B19FDCD1}"/>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8" name="Picture 7">
            <a:extLst>
              <a:ext uri="{FF2B5EF4-FFF2-40B4-BE49-F238E27FC236}">
                <a16:creationId xmlns:a16="http://schemas.microsoft.com/office/drawing/2014/main" id="{8759A145-93B0-4FAB-B71A-B32905DB21BB}"/>
              </a:ext>
            </a:extLst>
          </p:cNvPr>
          <p:cNvPicPr>
            <a:picLocks noChangeAspect="1"/>
          </p:cNvPicPr>
          <p:nvPr/>
        </p:nvPicPr>
        <p:blipFill>
          <a:blip r:embed="rId2"/>
          <a:stretch>
            <a:fillRect/>
          </a:stretch>
        </p:blipFill>
        <p:spPr>
          <a:xfrm>
            <a:off x="4853355" y="-1"/>
            <a:ext cx="7338646" cy="6858001"/>
          </a:xfrm>
          <a:prstGeom prst="rect">
            <a:avLst/>
          </a:prstGeom>
        </p:spPr>
      </p:pic>
      <p:sp>
        <p:nvSpPr>
          <p:cNvPr id="9" name="TextBox 8">
            <a:extLst>
              <a:ext uri="{FF2B5EF4-FFF2-40B4-BE49-F238E27FC236}">
                <a16:creationId xmlns:a16="http://schemas.microsoft.com/office/drawing/2014/main" id="{C6957064-7A66-4227-83EF-A3DE071BFF19}"/>
              </a:ext>
            </a:extLst>
          </p:cNvPr>
          <p:cNvSpPr txBox="1"/>
          <p:nvPr/>
        </p:nvSpPr>
        <p:spPr>
          <a:xfrm>
            <a:off x="175845" y="61546"/>
            <a:ext cx="4519246" cy="6771084"/>
          </a:xfrm>
          <a:prstGeom prst="rect">
            <a:avLst/>
          </a:prstGeom>
          <a:noFill/>
        </p:spPr>
        <p:txBody>
          <a:bodyPr wrap="square" rtlCol="0">
            <a:spAutoFit/>
          </a:bodyPr>
          <a:lstStyle/>
          <a:p>
            <a:r>
              <a:rPr lang="en-US" sz="2000" b="0" i="0" dirty="0">
                <a:solidFill>
                  <a:srgbClr val="DEDEE1"/>
                </a:solidFill>
                <a:effectLst/>
              </a:rPr>
              <a:t>The code employs a systematic approach to automatically generate strong passwords with the following key strategies :</a:t>
            </a:r>
          </a:p>
          <a:p>
            <a:endParaRPr lang="en-US" sz="800" dirty="0">
              <a:solidFill>
                <a:srgbClr val="DEDEE1"/>
              </a:solidFill>
            </a:endParaRPr>
          </a:p>
          <a:p>
            <a:pPr marL="342900" indent="-342900">
              <a:buFont typeface="Wingdings" panose="05000000000000000000" pitchFamily="2" charset="2"/>
              <a:buChar char="v"/>
            </a:pPr>
            <a:r>
              <a:rPr lang="en-US" sz="2000" dirty="0">
                <a:solidFill>
                  <a:srgbClr val="DEDEE1"/>
                </a:solidFill>
              </a:rPr>
              <a:t>User Input : </a:t>
            </a:r>
            <a:r>
              <a:rPr lang="en-US" b="0" i="0" dirty="0">
                <a:solidFill>
                  <a:srgbClr val="DEDEE1"/>
                </a:solidFill>
                <a:effectLst/>
              </a:rPr>
              <a:t>The program prompts the user to specify the desired length for the generated password, ensuring that it meets a minimum length requirement of 8 characters.</a:t>
            </a:r>
          </a:p>
          <a:p>
            <a:pPr marL="342900" indent="-342900">
              <a:buFont typeface="Wingdings" panose="05000000000000000000" pitchFamily="2" charset="2"/>
              <a:buChar char="v"/>
            </a:pPr>
            <a:endParaRPr lang="en-US" sz="2000" dirty="0">
              <a:solidFill>
                <a:srgbClr val="DEDEE1"/>
              </a:solidFill>
            </a:endParaRPr>
          </a:p>
          <a:p>
            <a:pPr marL="342900" indent="-342900">
              <a:buFont typeface="Wingdings" panose="05000000000000000000" pitchFamily="2" charset="2"/>
              <a:buChar char="v"/>
            </a:pPr>
            <a:r>
              <a:rPr lang="en-US" sz="2000" dirty="0">
                <a:solidFill>
                  <a:srgbClr val="DEDEE1"/>
                </a:solidFill>
              </a:rPr>
              <a:t>Randomization :  </a:t>
            </a:r>
            <a:r>
              <a:rPr lang="en-US" b="0" i="0" dirty="0">
                <a:solidFill>
                  <a:srgbClr val="DEDEE1"/>
                </a:solidFill>
                <a:effectLst/>
              </a:rPr>
              <a:t>The code utilizes the rand() function along with the current time (time(NULL)) to introduce randomness, ensuring the unpredictability of the generated password.</a:t>
            </a:r>
          </a:p>
          <a:p>
            <a:pPr marL="342900" indent="-342900">
              <a:buFont typeface="Wingdings" panose="05000000000000000000" pitchFamily="2" charset="2"/>
              <a:buChar char="v"/>
            </a:pPr>
            <a:endParaRPr lang="en-US" sz="2000" dirty="0">
              <a:solidFill>
                <a:srgbClr val="DEDEE1"/>
              </a:solidFill>
            </a:endParaRPr>
          </a:p>
          <a:p>
            <a:pPr marL="342900" indent="-342900">
              <a:buFont typeface="Wingdings" panose="05000000000000000000" pitchFamily="2" charset="2"/>
              <a:buChar char="v"/>
            </a:pPr>
            <a:r>
              <a:rPr lang="en-US" sz="2000" dirty="0">
                <a:solidFill>
                  <a:srgbClr val="DEDEE1"/>
                </a:solidFill>
              </a:rPr>
              <a:t>Character Types :  </a:t>
            </a:r>
            <a:r>
              <a:rPr lang="en-US" b="0" i="0" dirty="0">
                <a:solidFill>
                  <a:srgbClr val="DEDEE1"/>
                </a:solidFill>
                <a:effectLst/>
              </a:rPr>
              <a:t>The generator maintains a balance of character types, including numerals, lowercase letters, uppercase letters, and special characters, to enhance the complexity of the password.</a:t>
            </a:r>
            <a:endParaRPr lang="en-US" sz="2000" dirty="0">
              <a:solidFill>
                <a:srgbClr val="DEDEE1"/>
              </a:solidFill>
            </a:endParaRPr>
          </a:p>
        </p:txBody>
      </p:sp>
    </p:spTree>
    <p:extLst>
      <p:ext uri="{BB962C8B-B14F-4D97-AF65-F5344CB8AC3E}">
        <p14:creationId xmlns:p14="http://schemas.microsoft.com/office/powerpoint/2010/main" val="829339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557F9C-54E9-4406-A042-C2D886F15176}"/>
              </a:ext>
            </a:extLst>
          </p:cNvPr>
          <p:cNvSpPr>
            <a:spLocks noGrp="1"/>
          </p:cNvSpPr>
          <p:nvPr>
            <p:ph type="sldNum" sz="quarter" idx="12"/>
          </p:nvPr>
        </p:nvSpPr>
        <p:spPr/>
        <p:txBody>
          <a:bodyPr/>
          <a:lstStyle/>
          <a:p>
            <a:fld id="{DBA1B0FB-D917-4C8C-928F-313BD683BF39}" type="slidenum">
              <a:rPr lang="en-US" smtClean="0"/>
              <a:t>14</a:t>
            </a:fld>
            <a:endParaRPr lang="en-US"/>
          </a:p>
        </p:txBody>
      </p:sp>
      <p:sp>
        <p:nvSpPr>
          <p:cNvPr id="5" name="TextBox 4">
            <a:extLst>
              <a:ext uri="{FF2B5EF4-FFF2-40B4-BE49-F238E27FC236}">
                <a16:creationId xmlns:a16="http://schemas.microsoft.com/office/drawing/2014/main" id="{B0E9141A-AD20-4B7A-A672-82A42E7B07B1}"/>
              </a:ext>
            </a:extLst>
          </p:cNvPr>
          <p:cNvSpPr txBox="1"/>
          <p:nvPr/>
        </p:nvSpPr>
        <p:spPr>
          <a:xfrm>
            <a:off x="567674" y="1618843"/>
            <a:ext cx="11179743" cy="4462760"/>
          </a:xfrm>
          <a:prstGeom prst="rect">
            <a:avLst/>
          </a:prstGeom>
          <a:noFill/>
        </p:spPr>
        <p:txBody>
          <a:bodyPr wrap="square" rtlCol="0">
            <a:spAutoFit/>
          </a:bodyPr>
          <a:lstStyle/>
          <a:p>
            <a:pPr marL="342900" indent="-342900">
              <a:buFont typeface="Wingdings" panose="05000000000000000000" pitchFamily="2" charset="2"/>
              <a:buChar char="v"/>
            </a:pPr>
            <a:r>
              <a:rPr lang="en-US" sz="2400" dirty="0">
                <a:solidFill>
                  <a:srgbClr val="DEDEE1"/>
                </a:solidFill>
              </a:rPr>
              <a:t>Pattern Avoidance :  </a:t>
            </a:r>
            <a:r>
              <a:rPr lang="en-US" sz="2000" b="0" i="0" dirty="0">
                <a:solidFill>
                  <a:srgbClr val="DEDEE1"/>
                </a:solidFill>
                <a:effectLst/>
              </a:rPr>
              <a:t>To avoid predictable patterns, the generator limits the repetition of characters within the password, preventing consecutive characters from being of the same type.</a:t>
            </a:r>
          </a:p>
          <a:p>
            <a:pPr marL="342900" indent="-342900">
              <a:buFont typeface="Wingdings" panose="05000000000000000000" pitchFamily="2" charset="2"/>
              <a:buChar char="v"/>
            </a:pPr>
            <a:endParaRPr lang="en-US" b="0" i="0" dirty="0">
              <a:solidFill>
                <a:srgbClr val="DEDEE1"/>
              </a:solidFill>
              <a:effectLst/>
            </a:endParaRPr>
          </a:p>
          <a:p>
            <a:pPr marL="342900" indent="-342900">
              <a:buFont typeface="Wingdings" panose="05000000000000000000" pitchFamily="2" charset="2"/>
              <a:buChar char="v"/>
            </a:pPr>
            <a:endParaRPr lang="en-US" b="0" i="0" dirty="0">
              <a:solidFill>
                <a:srgbClr val="DEDEE1"/>
              </a:solidFill>
              <a:effectLst/>
            </a:endParaRPr>
          </a:p>
          <a:p>
            <a:pPr marL="342900" indent="-342900">
              <a:buFont typeface="Wingdings" panose="05000000000000000000" pitchFamily="2" charset="2"/>
              <a:buChar char="v"/>
            </a:pPr>
            <a:r>
              <a:rPr lang="en-US" sz="2400" dirty="0">
                <a:solidFill>
                  <a:srgbClr val="DEDEE1"/>
                </a:solidFill>
              </a:rPr>
              <a:t>Dynamic Composition </a:t>
            </a:r>
            <a:r>
              <a:rPr lang="en-US" sz="2400" i="0" dirty="0">
                <a:solidFill>
                  <a:srgbClr val="DEDEE1"/>
                </a:solidFill>
                <a:effectLst/>
              </a:rPr>
              <a:t>:  </a:t>
            </a:r>
            <a:r>
              <a:rPr lang="en-US" sz="2000" b="0" i="0" dirty="0">
                <a:solidFill>
                  <a:srgbClr val="DEDEE1"/>
                </a:solidFill>
                <a:effectLst/>
              </a:rPr>
              <a:t>The generator dynamically composes the password by randomly selecting characters from predefined arrays of numerals, lowercase and uppercase letters, and special symbols.</a:t>
            </a:r>
          </a:p>
          <a:p>
            <a:endParaRPr lang="en-US" b="0" i="0" dirty="0">
              <a:solidFill>
                <a:srgbClr val="DEDEE1"/>
              </a:solidFill>
              <a:effectLst/>
            </a:endParaRPr>
          </a:p>
          <a:p>
            <a:endParaRPr lang="en-US" b="0" i="0" dirty="0">
              <a:solidFill>
                <a:srgbClr val="DEDEE1"/>
              </a:solidFill>
              <a:effectLst/>
            </a:endParaRPr>
          </a:p>
          <a:p>
            <a:pPr marL="342900" indent="-342900">
              <a:buFont typeface="Wingdings" panose="05000000000000000000" pitchFamily="2" charset="2"/>
              <a:buChar char="v"/>
            </a:pPr>
            <a:r>
              <a:rPr lang="en-US" sz="2400" dirty="0">
                <a:solidFill>
                  <a:srgbClr val="DEDEE1"/>
                </a:solidFill>
              </a:rPr>
              <a:t>Balanced Composition  :  </a:t>
            </a:r>
            <a:r>
              <a:rPr lang="en-US" sz="2000" b="0" i="0" dirty="0">
                <a:solidFill>
                  <a:srgbClr val="DEDEE1"/>
                </a:solidFill>
                <a:effectLst/>
              </a:rPr>
              <a:t>To enhance security, the code ensures a balanced representation of character types, preventing an overemphasis on a single type that could weaken the password.</a:t>
            </a:r>
          </a:p>
          <a:p>
            <a:endParaRPr lang="en-US" b="0" i="0" dirty="0">
              <a:solidFill>
                <a:srgbClr val="DEDEE1"/>
              </a:solidFill>
              <a:effectLst/>
            </a:endParaRPr>
          </a:p>
          <a:p>
            <a:endParaRPr lang="en-US" b="0" i="0" dirty="0">
              <a:solidFill>
                <a:srgbClr val="DEDEE1"/>
              </a:solidFill>
              <a:effectLst/>
            </a:endParaRPr>
          </a:p>
          <a:p>
            <a:pPr marL="342900" indent="-342900">
              <a:buFont typeface="Wingdings" panose="05000000000000000000" pitchFamily="2" charset="2"/>
              <a:buChar char="v"/>
            </a:pPr>
            <a:r>
              <a:rPr lang="en-US" sz="2400" dirty="0">
                <a:solidFill>
                  <a:srgbClr val="DEDEE1"/>
                </a:solidFill>
              </a:rPr>
              <a:t>Interactive Output :  </a:t>
            </a:r>
            <a:r>
              <a:rPr lang="en-US" sz="2000" b="0" i="0" dirty="0">
                <a:solidFill>
                  <a:srgbClr val="DEDEE1"/>
                </a:solidFill>
                <a:effectLst/>
              </a:rPr>
              <a:t>The generated password is presented to the user in an interactive and user-friendly manner, ensuring accessibility and ease of use.</a:t>
            </a:r>
            <a:endParaRPr lang="en-US" b="0" i="0" dirty="0">
              <a:solidFill>
                <a:srgbClr val="DEDEE1"/>
              </a:solidFill>
              <a:effectLst/>
            </a:endParaRPr>
          </a:p>
        </p:txBody>
      </p:sp>
      <p:sp>
        <p:nvSpPr>
          <p:cNvPr id="6" name="TextBox 5">
            <a:extLst>
              <a:ext uri="{FF2B5EF4-FFF2-40B4-BE49-F238E27FC236}">
                <a16:creationId xmlns:a16="http://schemas.microsoft.com/office/drawing/2014/main" id="{65E5AEED-92EF-42A0-9E55-F0916D601ED0}"/>
              </a:ext>
            </a:extLst>
          </p:cNvPr>
          <p:cNvSpPr txBox="1"/>
          <p:nvPr/>
        </p:nvSpPr>
        <p:spPr>
          <a:xfrm>
            <a:off x="567674" y="423793"/>
            <a:ext cx="11073463" cy="769441"/>
          </a:xfrm>
          <a:prstGeom prst="rect">
            <a:avLst/>
          </a:prstGeom>
          <a:noFill/>
        </p:spPr>
        <p:txBody>
          <a:bodyPr wrap="square" rtlCol="0">
            <a:spAutoFit/>
          </a:bodyPr>
          <a:lstStyle/>
          <a:p>
            <a:pPr algn="ctr"/>
            <a:r>
              <a:rPr lang="en-US" sz="4400" dirty="0">
                <a:latin typeface="+mj-lt"/>
              </a:rPr>
              <a:t>Password Generation</a:t>
            </a:r>
          </a:p>
        </p:txBody>
      </p:sp>
    </p:spTree>
    <p:extLst>
      <p:ext uri="{BB962C8B-B14F-4D97-AF65-F5344CB8AC3E}">
        <p14:creationId xmlns:p14="http://schemas.microsoft.com/office/powerpoint/2010/main" val="22427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49AC-91B0-498C-A3C9-4FDBDBF7BADB}"/>
              </a:ext>
            </a:extLst>
          </p:cNvPr>
          <p:cNvSpPr>
            <a:spLocks noGrp="1"/>
          </p:cNvSpPr>
          <p:nvPr>
            <p:ph type="ctrTitle"/>
          </p:nvPr>
        </p:nvSpPr>
        <p:spPr>
          <a:xfrm>
            <a:off x="550863" y="389841"/>
            <a:ext cx="11090273" cy="929005"/>
          </a:xfrm>
        </p:spPr>
        <p:txBody>
          <a:bodyPr/>
          <a:lstStyle/>
          <a:p>
            <a:pPr algn="ctr"/>
            <a:r>
              <a:rPr lang="en-US" dirty="0"/>
              <a:t>Conclusion</a:t>
            </a:r>
          </a:p>
        </p:txBody>
      </p:sp>
      <p:sp>
        <p:nvSpPr>
          <p:cNvPr id="3" name="Subtitle 2">
            <a:extLst>
              <a:ext uri="{FF2B5EF4-FFF2-40B4-BE49-F238E27FC236}">
                <a16:creationId xmlns:a16="http://schemas.microsoft.com/office/drawing/2014/main" id="{4DB6E373-3921-4D07-A008-4A1851464085}"/>
              </a:ext>
            </a:extLst>
          </p:cNvPr>
          <p:cNvSpPr>
            <a:spLocks noGrp="1"/>
          </p:cNvSpPr>
          <p:nvPr>
            <p:ph type="subTitle" idx="1"/>
          </p:nvPr>
        </p:nvSpPr>
        <p:spPr>
          <a:xfrm>
            <a:off x="1002323" y="1767254"/>
            <a:ext cx="9926515" cy="4325571"/>
          </a:xfrm>
        </p:spPr>
        <p:txBody>
          <a:bodyPr/>
          <a:lstStyle/>
          <a:p>
            <a:pPr algn="just"/>
            <a:r>
              <a:rPr lang="en-US" b="0" i="0" dirty="0">
                <a:solidFill>
                  <a:srgbClr val="DEDEE1"/>
                </a:solidFill>
                <a:effectLst/>
              </a:rPr>
              <a:t>In conclusion, the C++ project excels in password security with a robust strength tester and generator. It assesses passwords for weaknesses, educates users on potential risks, and estimates cracking time for weak passwords. The automated generator creates strong passwords by balancing character types and avoiding predictable patterns. The user-friendly interface enhances accessibility, making it a valuable tool for cybersecurity awareness and informed password choices. The project effectively contributes to creating a secure digital environment.</a:t>
            </a:r>
            <a:endParaRPr lang="en-US" dirty="0">
              <a:solidFill>
                <a:srgbClr val="DEDEE1"/>
              </a:solidFill>
            </a:endParaRPr>
          </a:p>
        </p:txBody>
      </p:sp>
      <p:sp>
        <p:nvSpPr>
          <p:cNvPr id="6" name="Slide Number Placeholder 5">
            <a:extLst>
              <a:ext uri="{FF2B5EF4-FFF2-40B4-BE49-F238E27FC236}">
                <a16:creationId xmlns:a16="http://schemas.microsoft.com/office/drawing/2014/main" id="{5F10C6DB-DDB7-4F05-9C1A-F7D079DD8643}"/>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2118606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416597" y="2101361"/>
            <a:ext cx="5885106" cy="1504486"/>
          </a:xfrm>
        </p:spPr>
        <p:txBody>
          <a:bodyPr/>
          <a:lstStyle/>
          <a:p>
            <a:r>
              <a:rPr lang="en-US" sz="8800" dirty="0"/>
              <a:t>Thank You</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5" y="1244038"/>
            <a:ext cx="3565524" cy="968483"/>
          </a:xfrm>
        </p:spPr>
        <p:txBody>
          <a:bodyPr/>
          <a:lstStyle/>
          <a:p>
            <a:pPr algn="ctr"/>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402673" y="2677306"/>
            <a:ext cx="3713716" cy="3584303"/>
          </a:xfrm>
        </p:spPr>
        <p:txBody>
          <a:bodyPr/>
          <a:lstStyle/>
          <a:p>
            <a:pPr marL="457200" indent="-457200">
              <a:buFont typeface="+mj-lt"/>
              <a:buAutoNum type="arabicPeriod"/>
            </a:pPr>
            <a:r>
              <a:rPr lang="en-US" dirty="0">
                <a:solidFill>
                  <a:srgbClr val="FFFFFF"/>
                </a:solidFill>
              </a:rPr>
              <a:t>What is a password </a:t>
            </a:r>
          </a:p>
          <a:p>
            <a:pPr marL="457200" indent="-457200">
              <a:buFont typeface="+mj-lt"/>
              <a:buAutoNum type="arabicPeriod"/>
            </a:pPr>
            <a:r>
              <a:rPr lang="en-US" dirty="0">
                <a:solidFill>
                  <a:srgbClr val="FFFFFF"/>
                </a:solidFill>
              </a:rPr>
              <a:t>Project’s Objective</a:t>
            </a:r>
          </a:p>
          <a:p>
            <a:pPr marL="457200" indent="-457200">
              <a:buFont typeface="+mj-lt"/>
              <a:buAutoNum type="arabicPeriod"/>
            </a:pPr>
            <a:r>
              <a:rPr lang="en-US" dirty="0">
                <a:solidFill>
                  <a:srgbClr val="FFFFFF"/>
                </a:solidFill>
              </a:rPr>
              <a:t>Password Analysis</a:t>
            </a:r>
          </a:p>
          <a:p>
            <a:pPr marL="457200" indent="-457200">
              <a:buFont typeface="+mj-lt"/>
              <a:buAutoNum type="arabicPeriod"/>
            </a:pPr>
            <a:r>
              <a:rPr lang="en-US" dirty="0">
                <a:solidFill>
                  <a:srgbClr val="FFFFFF"/>
                </a:solidFill>
              </a:rPr>
              <a:t>Password Generation</a:t>
            </a:r>
          </a:p>
          <a:p>
            <a:pPr marL="457200" indent="-457200">
              <a:buFont typeface="+mj-lt"/>
              <a:buAutoNum type="arabicPeriod"/>
            </a:pPr>
            <a:r>
              <a:rPr lang="en-US" dirty="0">
                <a:solidFill>
                  <a:srgbClr val="FFFFFF"/>
                </a:solidFill>
              </a:rPr>
              <a:t>Conclusion</a:t>
            </a:r>
          </a:p>
          <a:p>
            <a:endParaRPr lang="en-US" dirty="0">
              <a:solidFill>
                <a:srgbClr val="FFFFFF"/>
              </a:solidFill>
            </a:endParaRPr>
          </a:p>
        </p:txBody>
      </p:sp>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pic>
        <p:nvPicPr>
          <p:cNvPr id="18" name="Picture Placeholder 17">
            <a:extLst>
              <a:ext uri="{FF2B5EF4-FFF2-40B4-BE49-F238E27FC236}">
                <a16:creationId xmlns:a16="http://schemas.microsoft.com/office/drawing/2014/main" id="{DE1980EE-E6D8-44AE-9C3C-BAB29FB3C713}"/>
              </a:ext>
            </a:extLst>
          </p:cNvPr>
          <p:cNvPicPr>
            <a:picLocks noGrp="1" noChangeAspect="1"/>
          </p:cNvPicPr>
          <p:nvPr>
            <p:ph type="pic" sz="quarter" idx="13"/>
          </p:nvPr>
        </p:nvPicPr>
        <p:blipFill rotWithShape="1">
          <a:blip r:embed="rId4"/>
          <a:srcRect l="16943" r="16943"/>
          <a:stretch>
            <a:fillRect/>
          </a:stretch>
        </p:blipFill>
        <p:spPr/>
      </p:pic>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324361" y="4255530"/>
            <a:ext cx="3467464" cy="1562959"/>
          </a:xfrm>
        </p:spPr>
        <p:txBody>
          <a:bodyPr/>
          <a:lstStyle/>
          <a:p>
            <a:r>
              <a:rPr lang="en-US" dirty="0"/>
              <a:t>Introduction</a:t>
            </a:r>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639112" y="4255530"/>
            <a:ext cx="7415868" cy="2329828"/>
          </a:xfrm>
          <a:noFill/>
        </p:spPr>
        <p:txBody>
          <a:bodyPr>
            <a:normAutofit/>
          </a:bodyPr>
          <a:lstStyle/>
          <a:p>
            <a:pPr marL="0" indent="0" algn="just">
              <a:buNone/>
            </a:pPr>
            <a:r>
              <a:rPr lang="en-US" sz="1400" b="0" i="0" dirty="0">
                <a:solidFill>
                  <a:srgbClr val="DEDEE1"/>
                </a:solidFill>
                <a:effectLst/>
              </a:rPr>
              <a:t>Security is a multifaceted concept aimed at safeguarding individuals, organizations, and societies from potential harm and threats. It encompasses various domains such as physical security, information security, and cybersecurity, all unified by the common goal of risk management. The fundamental principles of prevention, detection, response, and recovery apply across these domains, emphasizing the need for a holistic approach. In an interconnected world, events in one domain can have cascading effects, underscoring the importance of integrated security measures. Collaboration among physical, technological, and human elements, supported by policies and ongoing awareness, is crucial for an effective and adaptive security strategy. Ultimately, security is a dynamic and evolving field that requires a unified and proactive approach to address the diverse challenges and risks in modern society.</a:t>
            </a:r>
            <a:r>
              <a:rPr lang="en-US" sz="1400" dirty="0">
                <a:solidFill>
                  <a:srgbClr val="DEDEE1"/>
                </a:solidFill>
              </a:rPr>
              <a:t>. </a:t>
            </a:r>
          </a:p>
        </p:txBody>
      </p:sp>
      <p:pic>
        <p:nvPicPr>
          <p:cNvPr id="2050" name="Picture 2" descr="Password Security Best Practices &amp; Compliance">
            <a:extLst>
              <a:ext uri="{FF2B5EF4-FFF2-40B4-BE49-F238E27FC236}">
                <a16:creationId xmlns:a16="http://schemas.microsoft.com/office/drawing/2014/main" id="{4AE2BFA9-FCA0-42EF-AC4A-297E1997C852}"/>
              </a:ext>
            </a:extLst>
          </p:cNvPr>
          <p:cNvPicPr>
            <a:picLocks noGrp="1" noChangeAspect="1" noChangeArrowheads="1"/>
          </p:cNvPicPr>
          <p:nvPr>
            <p:ph type="pic" sz="quarter" idx="13"/>
          </p:nvPr>
        </p:nvPicPr>
        <p:blipFill>
          <a:blip r:embed="rId5">
            <a:extLst>
              <a:ext uri="{28A0092B-C50C-407E-A947-70E740481C1C}">
                <a14:useLocalDpi xmlns:a14="http://schemas.microsoft.com/office/drawing/2010/main" val="0"/>
              </a:ext>
            </a:extLst>
          </a:blip>
          <a:srcRect l="23059" r="2305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9 Easy Ways to Choose a Safe and Strong Password - No-IP">
            <a:extLst>
              <a:ext uri="{FF2B5EF4-FFF2-40B4-BE49-F238E27FC236}">
                <a16:creationId xmlns:a16="http://schemas.microsoft.com/office/drawing/2014/main" id="{67276674-26DB-45AC-B77E-998D61A7E594}"/>
              </a:ext>
            </a:extLst>
          </p:cNvPr>
          <p:cNvPicPr>
            <a:picLocks noGrp="1" noChangeAspect="1" noChangeArrowheads="1"/>
          </p:cNvPicPr>
          <p:nvPr>
            <p:ph type="pic" sz="quarter" idx="15"/>
          </p:nvPr>
        </p:nvPicPr>
        <p:blipFill>
          <a:blip r:embed="rId6">
            <a:extLst>
              <a:ext uri="{28A0092B-C50C-407E-A947-70E740481C1C}">
                <a14:useLocalDpi xmlns:a14="http://schemas.microsoft.com/office/drawing/2010/main" val="0"/>
              </a:ext>
            </a:extLst>
          </a:blip>
          <a:srcRect l="24727" r="24727"/>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7376733" cy="2986234"/>
          </a:xfrm>
        </p:spPr>
        <p:txBody>
          <a:bodyPr vert="horz" wrap="square" lIns="0" tIns="0" rIns="0" bIns="0" rtlCol="0" anchor="b" anchorCtr="0">
            <a:normAutofit/>
          </a:bodyPr>
          <a:lstStyle/>
          <a:p>
            <a:r>
              <a:rPr lang="en-US" dirty="0">
                <a:solidFill>
                  <a:srgbClr val="FFFFFF"/>
                </a:solidFill>
              </a:rPr>
              <a:t>What is a password </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2808287" cy="764216"/>
          </a:xfrm>
        </p:spPr>
        <p:txBody>
          <a:bodyPr vert="horz" wrap="square" lIns="0" tIns="0" rIns="0" bIns="0" rtlCol="0">
            <a:normAutofit/>
          </a:bodyPr>
          <a:lstStyle/>
          <a:p>
            <a:pPr marL="0" indent="0">
              <a:lnSpc>
                <a:spcPct val="100000"/>
              </a:lnSpc>
              <a:buNone/>
            </a:pPr>
            <a:r>
              <a:rPr lang="en-US" dirty="0">
                <a:solidFill>
                  <a:srgbClr val="D5D6DB"/>
                </a:solidFill>
              </a:rPr>
              <a:t>It’s ties to security</a:t>
            </a:r>
            <a:endParaRPr lang="en-US" kern="1200" dirty="0">
              <a:solidFill>
                <a:srgbClr val="D5D6DB"/>
              </a:solidFill>
              <a:latin typeface="+mn-lt"/>
              <a:ea typeface="+mn-ea"/>
              <a:cs typeface="+mn-cs"/>
            </a:endParaRP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419450" y="656633"/>
            <a:ext cx="4781724" cy="5132388"/>
          </a:xfrm>
        </p:spPr>
        <p:txBody>
          <a:bodyPr>
            <a:noAutofit/>
          </a:bodyPr>
          <a:lstStyle/>
          <a:p>
            <a:pPr algn="just"/>
            <a:r>
              <a:rPr lang="en-US" sz="2400" b="0" i="0" dirty="0">
                <a:solidFill>
                  <a:srgbClr val="DEDEE1"/>
                </a:solidFill>
                <a:effectLst/>
                <a:latin typeface="+mn-lt"/>
              </a:rPr>
              <a:t>A password is a confidential sequence of characters used to authenticate a user's identity. It ensures that only authorized individuals can access protected information or systems. The strength and confidentiality of passwords directly impact the security of digital assets. Effective password management is essential for preventing unauthorized access and protecting sensitive data, making passwords a fundamental component of overall cybersecurity.</a:t>
            </a:r>
            <a:endParaRPr lang="en-US" sz="2400" dirty="0">
              <a:solidFill>
                <a:srgbClr val="DEDEE1"/>
              </a:solidFill>
              <a:latin typeface="+mn-lt"/>
            </a:endParaRP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pic>
        <p:nvPicPr>
          <p:cNvPr id="5" name="Picture Placeholder 4">
            <a:extLst>
              <a:ext uri="{FF2B5EF4-FFF2-40B4-BE49-F238E27FC236}">
                <a16:creationId xmlns:a16="http://schemas.microsoft.com/office/drawing/2014/main" id="{BED412C4-D70A-4BDC-A53D-1D68C878B34A}"/>
              </a:ext>
            </a:extLst>
          </p:cNvPr>
          <p:cNvPicPr>
            <a:picLocks noGrp="1" noChangeAspect="1"/>
          </p:cNvPicPr>
          <p:nvPr>
            <p:ph type="pic" sz="quarter" idx="13"/>
          </p:nvPr>
        </p:nvPicPr>
        <p:blipFill rotWithShape="1">
          <a:blip r:embed="rId2"/>
          <a:srcRect l="16958" r="16958"/>
          <a:stretch>
            <a:fillRect/>
          </a:stretch>
        </p:blipFill>
        <p:spPr/>
      </p:pic>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857D0-7688-4FA0-AC8D-7BA75C838B7E}"/>
              </a:ext>
            </a:extLst>
          </p:cNvPr>
          <p:cNvSpPr>
            <a:spLocks noGrp="1"/>
          </p:cNvSpPr>
          <p:nvPr>
            <p:ph type="title"/>
          </p:nvPr>
        </p:nvSpPr>
        <p:spPr/>
        <p:txBody>
          <a:bodyPr/>
          <a:lstStyle/>
          <a:p>
            <a:pPr algn="ctr"/>
            <a:r>
              <a:rPr lang="en-US" dirty="0"/>
              <a:t>Classification of passwords</a:t>
            </a:r>
          </a:p>
        </p:txBody>
      </p:sp>
      <p:sp>
        <p:nvSpPr>
          <p:cNvPr id="3" name="Text Placeholder 2">
            <a:extLst>
              <a:ext uri="{FF2B5EF4-FFF2-40B4-BE49-F238E27FC236}">
                <a16:creationId xmlns:a16="http://schemas.microsoft.com/office/drawing/2014/main" id="{D63BCEC6-6191-40AC-B859-96DB3D4ED60C}"/>
              </a:ext>
            </a:extLst>
          </p:cNvPr>
          <p:cNvSpPr>
            <a:spLocks noGrp="1"/>
          </p:cNvSpPr>
          <p:nvPr>
            <p:ph type="body" idx="1"/>
          </p:nvPr>
        </p:nvSpPr>
        <p:spPr>
          <a:xfrm>
            <a:off x="425030" y="1731375"/>
            <a:ext cx="3324850" cy="535354"/>
          </a:xfrm>
        </p:spPr>
        <p:txBody>
          <a:bodyPr/>
          <a:lstStyle/>
          <a:p>
            <a:pPr algn="ctr"/>
            <a:r>
              <a:rPr lang="en-US" dirty="0"/>
              <a:t>Weak password</a:t>
            </a:r>
          </a:p>
        </p:txBody>
      </p:sp>
      <p:sp>
        <p:nvSpPr>
          <p:cNvPr id="4" name="Content Placeholder 3">
            <a:extLst>
              <a:ext uri="{FF2B5EF4-FFF2-40B4-BE49-F238E27FC236}">
                <a16:creationId xmlns:a16="http://schemas.microsoft.com/office/drawing/2014/main" id="{D183C2E1-AAA1-4E2E-94B5-CBCD950F781B}"/>
              </a:ext>
            </a:extLst>
          </p:cNvPr>
          <p:cNvSpPr>
            <a:spLocks noGrp="1"/>
          </p:cNvSpPr>
          <p:nvPr>
            <p:ph sz="half" idx="2"/>
          </p:nvPr>
        </p:nvSpPr>
        <p:spPr>
          <a:xfrm>
            <a:off x="305486" y="2847323"/>
            <a:ext cx="3563938" cy="3095602"/>
          </a:xfrm>
        </p:spPr>
        <p:txBody>
          <a:bodyPr/>
          <a:lstStyle/>
          <a:p>
            <a:pPr marL="0" indent="0" algn="just">
              <a:buNone/>
            </a:pPr>
            <a:r>
              <a:rPr lang="en-US" b="0" i="0" dirty="0">
                <a:solidFill>
                  <a:srgbClr val="DEDEE1"/>
                </a:solidFill>
                <a:effectLst/>
              </a:rPr>
              <a:t>A weak password is typically short, easily guessable, and lacks complexity. It often includes common words, phrases, or easily accessible personal information, making it susceptible to unauthorized access.</a:t>
            </a:r>
            <a:endParaRPr lang="en-US" dirty="0">
              <a:solidFill>
                <a:srgbClr val="DEDEE1"/>
              </a:solidFill>
            </a:endParaRPr>
          </a:p>
        </p:txBody>
      </p:sp>
      <p:sp>
        <p:nvSpPr>
          <p:cNvPr id="5" name="Text Placeholder 4">
            <a:extLst>
              <a:ext uri="{FF2B5EF4-FFF2-40B4-BE49-F238E27FC236}">
                <a16:creationId xmlns:a16="http://schemas.microsoft.com/office/drawing/2014/main" id="{02DB4B48-4BC1-4B46-BDB3-7C64EF92CB3D}"/>
              </a:ext>
            </a:extLst>
          </p:cNvPr>
          <p:cNvSpPr>
            <a:spLocks noGrp="1"/>
          </p:cNvSpPr>
          <p:nvPr>
            <p:ph type="body" sz="quarter" idx="13"/>
          </p:nvPr>
        </p:nvSpPr>
        <p:spPr>
          <a:xfrm>
            <a:off x="4312870" y="1731375"/>
            <a:ext cx="3566160" cy="535354"/>
          </a:xfrm>
        </p:spPr>
        <p:txBody>
          <a:bodyPr/>
          <a:lstStyle/>
          <a:p>
            <a:pPr algn="ctr"/>
            <a:r>
              <a:rPr lang="en-US" dirty="0"/>
              <a:t>Average password</a:t>
            </a:r>
          </a:p>
        </p:txBody>
      </p:sp>
      <p:sp>
        <p:nvSpPr>
          <p:cNvPr id="6" name="Content Placeholder 5">
            <a:extLst>
              <a:ext uri="{FF2B5EF4-FFF2-40B4-BE49-F238E27FC236}">
                <a16:creationId xmlns:a16="http://schemas.microsoft.com/office/drawing/2014/main" id="{8C3CB63D-7A25-4AAB-B28B-43841B02B5FF}"/>
              </a:ext>
            </a:extLst>
          </p:cNvPr>
          <p:cNvSpPr>
            <a:spLocks noGrp="1"/>
          </p:cNvSpPr>
          <p:nvPr>
            <p:ph sz="quarter" idx="14"/>
          </p:nvPr>
        </p:nvSpPr>
        <p:spPr>
          <a:xfrm>
            <a:off x="4312870" y="2847323"/>
            <a:ext cx="3508755" cy="3095602"/>
          </a:xfrm>
        </p:spPr>
        <p:txBody>
          <a:bodyPr/>
          <a:lstStyle/>
          <a:p>
            <a:pPr marL="0" indent="0" algn="just">
              <a:buNone/>
            </a:pPr>
            <a:r>
              <a:rPr lang="en-US" sz="1800" b="0" i="0" dirty="0">
                <a:solidFill>
                  <a:srgbClr val="DEDEE1"/>
                </a:solidFill>
                <a:effectLst/>
                <a:latin typeface="Söhne"/>
              </a:rPr>
              <a:t>An average password is moderately secure, usually combining letters, numbers, and symbols. While it provides a reasonable level of protection, it may still be vulnerable to advanced hacking techniques if not regularly updated or lacks uniqueness.</a:t>
            </a:r>
            <a:endParaRPr lang="en-US" sz="1800" dirty="0">
              <a:solidFill>
                <a:srgbClr val="DEDEE1"/>
              </a:solidFill>
            </a:endParaRPr>
          </a:p>
        </p:txBody>
      </p:sp>
      <p:sp>
        <p:nvSpPr>
          <p:cNvPr id="7" name="Text Placeholder 6">
            <a:extLst>
              <a:ext uri="{FF2B5EF4-FFF2-40B4-BE49-F238E27FC236}">
                <a16:creationId xmlns:a16="http://schemas.microsoft.com/office/drawing/2014/main" id="{A7429195-5DAB-44AB-955C-996BE8525845}"/>
              </a:ext>
            </a:extLst>
          </p:cNvPr>
          <p:cNvSpPr>
            <a:spLocks noGrp="1"/>
          </p:cNvSpPr>
          <p:nvPr>
            <p:ph type="body" sz="quarter" idx="3"/>
          </p:nvPr>
        </p:nvSpPr>
        <p:spPr/>
        <p:txBody>
          <a:bodyPr/>
          <a:lstStyle/>
          <a:p>
            <a:pPr algn="ctr"/>
            <a:r>
              <a:rPr lang="en-US" dirty="0"/>
              <a:t>Strong password</a:t>
            </a:r>
          </a:p>
        </p:txBody>
      </p:sp>
      <p:sp>
        <p:nvSpPr>
          <p:cNvPr id="8" name="Content Placeholder 7">
            <a:extLst>
              <a:ext uri="{FF2B5EF4-FFF2-40B4-BE49-F238E27FC236}">
                <a16:creationId xmlns:a16="http://schemas.microsoft.com/office/drawing/2014/main" id="{5382338D-6324-47D2-9888-2546B336D49D}"/>
              </a:ext>
            </a:extLst>
          </p:cNvPr>
          <p:cNvSpPr>
            <a:spLocks noGrp="1"/>
          </p:cNvSpPr>
          <p:nvPr>
            <p:ph sz="quarter" idx="4"/>
          </p:nvPr>
        </p:nvSpPr>
        <p:spPr>
          <a:xfrm>
            <a:off x="8139659" y="2847323"/>
            <a:ext cx="3508755" cy="3515555"/>
          </a:xfrm>
        </p:spPr>
        <p:txBody>
          <a:bodyPr/>
          <a:lstStyle/>
          <a:p>
            <a:pPr marL="0" indent="0" algn="just">
              <a:buNone/>
            </a:pPr>
            <a:r>
              <a:rPr lang="en-US" sz="1800" b="0" i="0" dirty="0">
                <a:solidFill>
                  <a:srgbClr val="DEDEE1"/>
                </a:solidFill>
                <a:effectLst/>
              </a:rPr>
              <a:t>A strong password is characterized by its length, complexity, and randomness. It incorporates a mix of uppercase and lowercase letters, numbers, and special characters, making it highly resistant to brute-force attacks. Regularly updating strong passwords enhances overall security</a:t>
            </a:r>
            <a:endParaRPr lang="en-US" sz="1800" dirty="0">
              <a:solidFill>
                <a:srgbClr val="DEDEE1"/>
              </a:solidFill>
            </a:endParaRPr>
          </a:p>
        </p:txBody>
      </p:sp>
      <p:sp>
        <p:nvSpPr>
          <p:cNvPr id="11" name="Slide Number Placeholder 10">
            <a:extLst>
              <a:ext uri="{FF2B5EF4-FFF2-40B4-BE49-F238E27FC236}">
                <a16:creationId xmlns:a16="http://schemas.microsoft.com/office/drawing/2014/main" id="{C4D8FE81-E00F-4DC6-89FD-DD7839EE733B}"/>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375656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14C5997-2898-4C17-B4CE-6EF63E538D19}"/>
              </a:ext>
            </a:extLst>
          </p:cNvPr>
          <p:cNvSpPr>
            <a:spLocks noGrp="1"/>
          </p:cNvSpPr>
          <p:nvPr>
            <p:ph type="dt" sz="half" idx="10"/>
          </p:nvPr>
        </p:nvSpPr>
        <p:spPr/>
        <p:txBody>
          <a:bodyPr/>
          <a:lstStyle/>
          <a:p>
            <a:r>
              <a:rPr lang="en-US"/>
              <a:t>Tuesday, February 2, 20XX</a:t>
            </a:r>
          </a:p>
        </p:txBody>
      </p:sp>
      <p:sp>
        <p:nvSpPr>
          <p:cNvPr id="4" name="Footer Placeholder 3">
            <a:extLst>
              <a:ext uri="{FF2B5EF4-FFF2-40B4-BE49-F238E27FC236}">
                <a16:creationId xmlns:a16="http://schemas.microsoft.com/office/drawing/2014/main" id="{C5BC84C5-6D96-40DC-B540-52BEBE19C9B3}"/>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0413CD9A-F2EE-41D7-BF1C-B5830C72E3CC}"/>
              </a:ext>
            </a:extLst>
          </p:cNvPr>
          <p:cNvSpPr>
            <a:spLocks noGrp="1"/>
          </p:cNvSpPr>
          <p:nvPr>
            <p:ph type="sldNum" sz="quarter" idx="12"/>
          </p:nvPr>
        </p:nvSpPr>
        <p:spPr/>
        <p:txBody>
          <a:bodyPr/>
          <a:lstStyle/>
          <a:p>
            <a:fld id="{DBA1B0FB-D917-4C8C-928F-313BD683BF39}" type="slidenum">
              <a:rPr lang="en-US" smtClean="0"/>
              <a:t>7</a:t>
            </a:fld>
            <a:endParaRPr lang="en-US"/>
          </a:p>
        </p:txBody>
      </p:sp>
      <p:sp>
        <p:nvSpPr>
          <p:cNvPr id="6" name="Title 5">
            <a:extLst>
              <a:ext uri="{FF2B5EF4-FFF2-40B4-BE49-F238E27FC236}">
                <a16:creationId xmlns:a16="http://schemas.microsoft.com/office/drawing/2014/main" id="{66E69776-057B-4902-AD83-4A3321B5B0BF}"/>
              </a:ext>
            </a:extLst>
          </p:cNvPr>
          <p:cNvSpPr>
            <a:spLocks noGrp="1"/>
          </p:cNvSpPr>
          <p:nvPr>
            <p:ph type="ctrTitle"/>
          </p:nvPr>
        </p:nvSpPr>
        <p:spPr/>
        <p:txBody>
          <a:bodyPr/>
          <a:lstStyle/>
          <a:p>
            <a:endParaRPr lang="en-US"/>
          </a:p>
        </p:txBody>
      </p:sp>
      <p:sp>
        <p:nvSpPr>
          <p:cNvPr id="7" name="Subtitle 6">
            <a:extLst>
              <a:ext uri="{FF2B5EF4-FFF2-40B4-BE49-F238E27FC236}">
                <a16:creationId xmlns:a16="http://schemas.microsoft.com/office/drawing/2014/main" id="{48064242-7D1B-49F7-8C2C-768AFFEB2F99}"/>
              </a:ext>
            </a:extLst>
          </p:cNvPr>
          <p:cNvSpPr>
            <a:spLocks noGrp="1"/>
          </p:cNvSpPr>
          <p:nvPr>
            <p:ph type="subTitle" idx="1"/>
          </p:nvPr>
        </p:nvSpPr>
        <p:spPr/>
        <p:txBody>
          <a:bodyPr/>
          <a:lstStyle/>
          <a:p>
            <a:endParaRPr lang="en-US"/>
          </a:p>
        </p:txBody>
      </p:sp>
      <p:pic>
        <p:nvPicPr>
          <p:cNvPr id="8" name="Picture 6" descr="9 Easy Ways to Choose a Safe and Strong Password - No-IP">
            <a:extLst>
              <a:ext uri="{FF2B5EF4-FFF2-40B4-BE49-F238E27FC236}">
                <a16:creationId xmlns:a16="http://schemas.microsoft.com/office/drawing/2014/main" id="{1E45A334-B211-418F-BF06-40ED35654F76}"/>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5000" b="5000"/>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116AEFA-8371-4F39-AABA-F6CB55675B1E}"/>
              </a:ext>
            </a:extLst>
          </p:cNvPr>
          <p:cNvSpPr txBox="1"/>
          <p:nvPr/>
        </p:nvSpPr>
        <p:spPr>
          <a:xfrm>
            <a:off x="196836" y="1637779"/>
            <a:ext cx="7225731" cy="1077218"/>
          </a:xfrm>
          <a:prstGeom prst="rect">
            <a:avLst/>
          </a:prstGeom>
          <a:noFill/>
        </p:spPr>
        <p:txBody>
          <a:bodyPr wrap="square" rtlCol="0">
            <a:spAutoFit/>
          </a:bodyPr>
          <a:lstStyle/>
          <a:p>
            <a:r>
              <a:rPr lang="en-US" sz="6400" dirty="0">
                <a:solidFill>
                  <a:srgbClr val="FFFFFF"/>
                </a:solidFill>
                <a:latin typeface="+mj-lt"/>
              </a:rPr>
              <a:t>Project’s Objective</a:t>
            </a:r>
            <a:endParaRPr lang="en-US" sz="6400" dirty="0">
              <a:latin typeface="+mj-lt"/>
            </a:endParaRPr>
          </a:p>
        </p:txBody>
      </p:sp>
      <p:sp>
        <p:nvSpPr>
          <p:cNvPr id="12" name="TextBox 11">
            <a:extLst>
              <a:ext uri="{FF2B5EF4-FFF2-40B4-BE49-F238E27FC236}">
                <a16:creationId xmlns:a16="http://schemas.microsoft.com/office/drawing/2014/main" id="{54A075B7-1FDE-441A-B413-2972C44B3698}"/>
              </a:ext>
            </a:extLst>
          </p:cNvPr>
          <p:cNvSpPr txBox="1"/>
          <p:nvPr/>
        </p:nvSpPr>
        <p:spPr>
          <a:xfrm>
            <a:off x="427839" y="3020037"/>
            <a:ext cx="6157519" cy="461665"/>
          </a:xfrm>
          <a:prstGeom prst="rect">
            <a:avLst/>
          </a:prstGeom>
          <a:noFill/>
        </p:spPr>
        <p:txBody>
          <a:bodyPr wrap="square" rtlCol="0">
            <a:spAutoFit/>
          </a:bodyPr>
          <a:lstStyle/>
          <a:p>
            <a:r>
              <a:rPr lang="en-US" sz="2400" dirty="0"/>
              <a:t>The goal to achieve</a:t>
            </a:r>
          </a:p>
        </p:txBody>
      </p:sp>
    </p:spTree>
    <p:extLst>
      <p:ext uri="{BB962C8B-B14F-4D97-AF65-F5344CB8AC3E}">
        <p14:creationId xmlns:p14="http://schemas.microsoft.com/office/powerpoint/2010/main" val="3983800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868464"/>
          </a:xfrm>
        </p:spPr>
        <p:txBody>
          <a:bodyPr>
            <a:normAutofit/>
          </a:bodyPr>
          <a:lstStyle/>
          <a:p>
            <a:pPr algn="ctr"/>
            <a:r>
              <a:rPr lang="en-US" dirty="0"/>
              <a:t>Objectives</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a:extLst>
              <a:ext uri="{FF2B5EF4-FFF2-40B4-BE49-F238E27FC236}">
                <a16:creationId xmlns:a16="http://schemas.microsoft.com/office/drawing/2014/main" id="{E29A8870-369B-4B2B-BCBE-B96ADCEE4219}"/>
              </a:ext>
            </a:extLst>
          </p:cNvPr>
          <p:cNvSpPr txBox="1"/>
          <p:nvPr/>
        </p:nvSpPr>
        <p:spPr>
          <a:xfrm>
            <a:off x="550862" y="1417739"/>
            <a:ext cx="11235670" cy="5262979"/>
          </a:xfrm>
          <a:prstGeom prst="rect">
            <a:avLst/>
          </a:prstGeom>
          <a:noFill/>
        </p:spPr>
        <p:txBody>
          <a:bodyPr wrap="square" rtlCol="0">
            <a:spAutoFit/>
          </a:bodyPr>
          <a:lstStyle/>
          <a:p>
            <a:pPr marL="285750" indent="-285750">
              <a:buFont typeface="Wingdings" panose="05000000000000000000" pitchFamily="2" charset="2"/>
              <a:buChar char="v"/>
            </a:pPr>
            <a:r>
              <a:rPr lang="en-US" sz="2400" b="0" i="0" dirty="0">
                <a:solidFill>
                  <a:srgbClr val="DEDEE1"/>
                </a:solidFill>
                <a:effectLst/>
              </a:rPr>
              <a:t>Develop a password strength tester and generator program in C++.</a:t>
            </a:r>
          </a:p>
          <a:p>
            <a:endParaRPr lang="en-US" sz="2400" b="0" i="0" dirty="0">
              <a:solidFill>
                <a:srgbClr val="DEDEE1"/>
              </a:solidFill>
              <a:effectLst/>
            </a:endParaRPr>
          </a:p>
          <a:p>
            <a:pPr marL="285750" indent="-285750">
              <a:buFont typeface="Wingdings" panose="05000000000000000000" pitchFamily="2" charset="2"/>
              <a:buChar char="v"/>
            </a:pPr>
            <a:r>
              <a:rPr lang="en-US" sz="2400" b="0" i="0" dirty="0">
                <a:solidFill>
                  <a:srgbClr val="DEDEE1"/>
                </a:solidFill>
                <a:effectLst/>
              </a:rPr>
              <a:t>Implement functions to analyze the strength of user-entered passwords based on criteria like length, character types, and the presence of common words.</a:t>
            </a:r>
          </a:p>
          <a:p>
            <a:endParaRPr lang="en-US" sz="2400" dirty="0">
              <a:solidFill>
                <a:srgbClr val="DEDEE1"/>
              </a:solidFill>
            </a:endParaRPr>
          </a:p>
          <a:p>
            <a:pPr marL="285750" indent="-285750">
              <a:buFont typeface="Wingdings" panose="05000000000000000000" pitchFamily="2" charset="2"/>
              <a:buChar char="v"/>
            </a:pPr>
            <a:r>
              <a:rPr lang="en-US" sz="2400" b="0" i="0" dirty="0">
                <a:solidFill>
                  <a:srgbClr val="DEDEE1"/>
                </a:solidFill>
                <a:effectLst/>
              </a:rPr>
              <a:t>Create a password generator within the program to generate random passwords meeting specified criteria, including a balance of numerals, lowercase and uppercase letters, and special characters.</a:t>
            </a:r>
          </a:p>
          <a:p>
            <a:endParaRPr lang="en-US" sz="2400" b="0" i="0" dirty="0">
              <a:solidFill>
                <a:srgbClr val="DEDEE1"/>
              </a:solidFill>
              <a:effectLst/>
            </a:endParaRPr>
          </a:p>
          <a:p>
            <a:pPr marL="285750" indent="-285750">
              <a:buFont typeface="Wingdings" panose="05000000000000000000" pitchFamily="2" charset="2"/>
              <a:buChar char="v"/>
            </a:pPr>
            <a:r>
              <a:rPr lang="en-US" sz="2400" b="0" i="0" dirty="0">
                <a:solidFill>
                  <a:srgbClr val="DEDEE1"/>
                </a:solidFill>
                <a:effectLst/>
              </a:rPr>
              <a:t>Provide an interactive user interface allowing users to choose between testing password strength and generating new passwords.</a:t>
            </a:r>
          </a:p>
          <a:p>
            <a:endParaRPr lang="en-US" sz="2400" dirty="0">
              <a:solidFill>
                <a:srgbClr val="DEDEE1"/>
              </a:solidFill>
            </a:endParaRPr>
          </a:p>
          <a:p>
            <a:pPr marL="285750" indent="-285750">
              <a:buFont typeface="Wingdings" panose="05000000000000000000" pitchFamily="2" charset="2"/>
              <a:buChar char="v"/>
            </a:pPr>
            <a:r>
              <a:rPr lang="en-US" sz="2400" b="0" i="0" dirty="0">
                <a:solidFill>
                  <a:srgbClr val="DEDEE1"/>
                </a:solidFill>
                <a:effectLst/>
              </a:rPr>
              <a:t>Enhance cybersecurity awareness by promoting the use of strong passwords through the program's functionalities.</a:t>
            </a:r>
          </a:p>
        </p:txBody>
      </p:sp>
    </p:spTree>
    <p:extLst>
      <p:ext uri="{BB962C8B-B14F-4D97-AF65-F5344CB8AC3E}">
        <p14:creationId xmlns:p14="http://schemas.microsoft.com/office/powerpoint/2010/main" val="389134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descr="Abstract blue and black geometric background">
            <a:extLst>
              <a:ext uri="{FF2B5EF4-FFF2-40B4-BE49-F238E27FC236}">
                <a16:creationId xmlns:a16="http://schemas.microsoft.com/office/drawing/2014/main" id="{155D7D7A-01A6-4D54-A38A-9F7611F01D0A}"/>
              </a:ext>
            </a:extLst>
          </p:cNvPr>
          <p:cNvPicPr>
            <a:picLocks noGrp="1" noChangeAspect="1"/>
          </p:cNvPicPr>
          <p:nvPr>
            <p:ph type="pic" sz="quarter" idx="13"/>
          </p:nvPr>
        </p:nvPicPr>
        <p:blipFill>
          <a:blip r:embed="rId2"/>
          <a:srcRect l="5556" r="5556"/>
          <a:stretch>
            <a:fillRect/>
          </a:stretch>
        </p:blipFill>
        <p:spPr/>
      </p:pic>
      <p:sp>
        <p:nvSpPr>
          <p:cNvPr id="5" name="Slide Number Placeholder 4">
            <a:extLst>
              <a:ext uri="{FF2B5EF4-FFF2-40B4-BE49-F238E27FC236}">
                <a16:creationId xmlns:a16="http://schemas.microsoft.com/office/drawing/2014/main" id="{3CD10E35-BEB4-4457-AE12-06CE34773D54}"/>
              </a:ext>
            </a:extLst>
          </p:cNvPr>
          <p:cNvSpPr>
            <a:spLocks noGrp="1"/>
          </p:cNvSpPr>
          <p:nvPr>
            <p:ph type="sldNum" sz="quarter" idx="12"/>
          </p:nvPr>
        </p:nvSpPr>
        <p:spPr/>
        <p:txBody>
          <a:bodyPr/>
          <a:lstStyle/>
          <a:p>
            <a:fld id="{DBA1B0FB-D917-4C8C-928F-313BD683BF39}" type="slidenum">
              <a:rPr lang="en-US" smtClean="0"/>
              <a:t>9</a:t>
            </a:fld>
            <a:endParaRPr lang="en-US"/>
          </a:p>
        </p:txBody>
      </p:sp>
      <p:sp>
        <p:nvSpPr>
          <p:cNvPr id="6" name="Title 5">
            <a:extLst>
              <a:ext uri="{FF2B5EF4-FFF2-40B4-BE49-F238E27FC236}">
                <a16:creationId xmlns:a16="http://schemas.microsoft.com/office/drawing/2014/main" id="{8FEBF1E6-AEA9-4D97-BDEC-45D595F3CA35}"/>
              </a:ext>
            </a:extLst>
          </p:cNvPr>
          <p:cNvSpPr>
            <a:spLocks noGrp="1"/>
          </p:cNvSpPr>
          <p:nvPr>
            <p:ph type="ctrTitle"/>
          </p:nvPr>
        </p:nvSpPr>
        <p:spPr>
          <a:xfrm>
            <a:off x="550863" y="549275"/>
            <a:ext cx="7049563" cy="2986234"/>
          </a:xfrm>
        </p:spPr>
        <p:txBody>
          <a:bodyPr/>
          <a:lstStyle/>
          <a:p>
            <a:r>
              <a:rPr lang="en-US" dirty="0"/>
              <a:t>Password Analysis</a:t>
            </a:r>
          </a:p>
        </p:txBody>
      </p:sp>
      <p:sp>
        <p:nvSpPr>
          <p:cNvPr id="7" name="Subtitle 6">
            <a:extLst>
              <a:ext uri="{FF2B5EF4-FFF2-40B4-BE49-F238E27FC236}">
                <a16:creationId xmlns:a16="http://schemas.microsoft.com/office/drawing/2014/main" id="{F082CB7A-90B2-47B2-AFD7-8F985E74FB7F}"/>
              </a:ext>
            </a:extLst>
          </p:cNvPr>
          <p:cNvSpPr>
            <a:spLocks noGrp="1"/>
          </p:cNvSpPr>
          <p:nvPr>
            <p:ph type="subTitle" idx="1"/>
          </p:nvPr>
        </p:nvSpPr>
        <p:spPr/>
        <p:txBody>
          <a:bodyPr/>
          <a:lstStyle/>
          <a:p>
            <a:r>
              <a:rPr lang="en-US" dirty="0"/>
              <a:t>Road to cybersecurity</a:t>
            </a:r>
          </a:p>
        </p:txBody>
      </p:sp>
    </p:spTree>
    <p:extLst>
      <p:ext uri="{BB962C8B-B14F-4D97-AF65-F5344CB8AC3E}">
        <p14:creationId xmlns:p14="http://schemas.microsoft.com/office/powerpoint/2010/main" val="3300189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141</TotalTime>
  <Words>1100</Words>
  <Application>Microsoft Office PowerPoint</Application>
  <PresentationFormat>Widescreen</PresentationFormat>
  <Paragraphs>93</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Gill Sans MT</vt:lpstr>
      <vt:lpstr>Söhne</vt:lpstr>
      <vt:lpstr>Walbaum Display</vt:lpstr>
      <vt:lpstr>Wingdings</vt:lpstr>
      <vt:lpstr>3DFloatVTI</vt:lpstr>
      <vt:lpstr>Password strength tester &amp; strong password generator</vt:lpstr>
      <vt:lpstr>Agenda</vt:lpstr>
      <vt:lpstr>Introduction</vt:lpstr>
      <vt:lpstr>What is a password </vt:lpstr>
      <vt:lpstr>A password is a confidential sequence of characters used to authenticate a user's identity. It ensures that only authorized individuals can access protected information or systems. The strength and confidentiality of passwords directly impact the security of digital assets. Effective password management is essential for preventing unauthorized access and protecting sensitive data, making passwords a fundamental component of overall cybersecurity.</vt:lpstr>
      <vt:lpstr>Classification of passwords</vt:lpstr>
      <vt:lpstr>PowerPoint Presentation</vt:lpstr>
      <vt:lpstr>Objectives</vt:lpstr>
      <vt:lpstr>Password Analysis</vt:lpstr>
      <vt:lpstr>PowerPoint Presentation</vt:lpstr>
      <vt:lpstr>PowerPoint Presentation</vt:lpstr>
      <vt:lpstr>Password Generation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Password strength tester &amp; strong password generator</dc:title>
  <dc:creator>Jahanzeb</dc:creator>
  <cp:lastModifiedBy>Jahanzeb</cp:lastModifiedBy>
  <cp:revision>21</cp:revision>
  <dcterms:created xsi:type="dcterms:W3CDTF">2023-12-08T14:57:53Z</dcterms:created>
  <dcterms:modified xsi:type="dcterms:W3CDTF">2023-12-09T19:53:04Z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