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41"/>
  </p:notesMasterIdLst>
  <p:sldIdLst>
    <p:sldId id="256" r:id="rId2"/>
    <p:sldId id="324" r:id="rId3"/>
    <p:sldId id="258" r:id="rId4"/>
    <p:sldId id="285" r:id="rId5"/>
    <p:sldId id="288" r:id="rId6"/>
    <p:sldId id="290" r:id="rId7"/>
    <p:sldId id="293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300" r:id="rId16"/>
    <p:sldId id="29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</p:sldIdLst>
  <p:sldSz cx="9144000" cy="5143500" type="screen16x9"/>
  <p:notesSz cx="6858000" cy="9144000"/>
  <p:embeddedFontLst>
    <p:embeddedFont>
      <p:font typeface="Quattrocento Sans" panose="020B0604020202020204" charset="0"/>
      <p:regular r:id="rId42"/>
      <p:bold r:id="rId43"/>
      <p:italic r:id="rId44"/>
      <p:boldItalic r:id="rId45"/>
    </p:embeddedFont>
    <p:embeddedFont>
      <p:font typeface="Lora" panose="020B0604020202020204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A5A226-AD0F-40CD-A813-83ECA597DEA7}">
  <a:tblStyle styleId="{F7A5A226-AD0F-40CD-A813-83ECA597DE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5"/>
    <p:restoredTop sz="92819"/>
  </p:normalViewPr>
  <p:slideViewPr>
    <p:cSldViewPr snapToGrid="0" snapToObjects="1">
      <p:cViewPr varScale="1">
        <p:scale>
          <a:sx n="91" d="100"/>
          <a:sy n="9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450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63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46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6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244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4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66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14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2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17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17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512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340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570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881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54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158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39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51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747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48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345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753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796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55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0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438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045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910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6050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8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8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62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51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2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84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0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v7gLpW91D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Become a</a:t>
            </a:r>
            <a:r>
              <a:rPr lang="en" dirty="0"/>
              <a:t> Master </a:t>
            </a:r>
            <a:r>
              <a:rPr lang="en" b="0" dirty="0"/>
              <a:t>in</a:t>
            </a:r>
            <a:r>
              <a:rPr lang="en" dirty="0"/>
              <a:t> </a:t>
            </a:r>
            <a:r>
              <a:rPr lang="en" dirty="0">
                <a:highlight>
                  <a:srgbClr val="FFCD00"/>
                </a:highlight>
              </a:rPr>
              <a:t>ASP.NET</a:t>
            </a:r>
            <a:r>
              <a:rPr lang="en" dirty="0"/>
              <a:t> </a:t>
            </a:r>
            <a:r>
              <a:rPr lang="en" sz="2400" b="0" dirty="0"/>
              <a:t>(from</a:t>
            </a:r>
            <a:r>
              <a:rPr lang="en" sz="2400" dirty="0"/>
              <a:t> Scratch</a:t>
            </a:r>
            <a:r>
              <a:rPr lang="en" sz="2400" b="0" dirty="0"/>
              <a:t>)</a:t>
            </a:r>
            <a:endParaRPr sz="2400" b="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dirty="0">
                <a:highlight>
                  <a:srgbClr val="FFCD00"/>
                </a:highlight>
              </a:rPr>
              <a:t>.NET</a:t>
            </a:r>
            <a:r>
              <a:rPr lang="en" dirty="0"/>
              <a:t>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Have Readymade Classes.</a:t>
            </a:r>
          </a:p>
          <a:p>
            <a:pPr lvl="0"/>
            <a:r>
              <a:rPr lang="en-US" dirty="0"/>
              <a:t>Reusability</a:t>
            </a:r>
          </a:p>
          <a:p>
            <a:pPr lvl="0"/>
            <a:r>
              <a:rPr lang="en-US" dirty="0"/>
              <a:t>Using OOP, make huge projects</a:t>
            </a:r>
          </a:p>
          <a:p>
            <a:pPr lvl="0"/>
            <a:r>
              <a:rPr lang="en-US" dirty="0"/>
              <a:t>Compatibility with new hardware is very easy.</a:t>
            </a:r>
          </a:p>
          <a:p>
            <a:pPr lvl="0"/>
            <a:r>
              <a:rPr lang="en-US" dirty="0"/>
              <a:t>Make different types of apps.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9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important</a:t>
            </a:r>
            <a:r>
              <a:rPr lang="en" dirty="0"/>
              <a:t> </a:t>
            </a:r>
            <a:r>
              <a:rPr lang="en" dirty="0">
                <a:highlight>
                  <a:srgbClr val="FFCD00"/>
                </a:highlight>
              </a:rPr>
              <a:t>.NET </a:t>
            </a:r>
            <a:r>
              <a:rPr lang="en" dirty="0"/>
              <a:t>Concepts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MSIL (Microsoft Intermediate Language)</a:t>
            </a:r>
          </a:p>
          <a:p>
            <a:pPr lvl="0"/>
            <a:r>
              <a:rPr lang="en-US" dirty="0"/>
              <a:t>CTS (Common Type System)</a:t>
            </a:r>
          </a:p>
          <a:p>
            <a:pPr lvl="1"/>
            <a:r>
              <a:rPr lang="en-US" dirty="0"/>
              <a:t>CLS (Common Language Specification)</a:t>
            </a:r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Unit of Deployment.</a:t>
            </a:r>
          </a:p>
          <a:p>
            <a:pPr lvl="1"/>
            <a:r>
              <a:rPr lang="en-US" dirty="0"/>
              <a:t>Is self describing.</a:t>
            </a:r>
          </a:p>
          <a:p>
            <a:pPr lvl="1"/>
            <a:r>
              <a:rPr lang="en-US" dirty="0"/>
              <a:t>Manifest, contains all metadata about it.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2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</a:t>
            </a:r>
            <a:r>
              <a:rPr lang="en" dirty="0">
                <a:highlight>
                  <a:srgbClr val="FFCD00"/>
                </a:highlight>
              </a:rPr>
              <a:t>execution</a:t>
            </a:r>
            <a:r>
              <a:rPr lang="en" dirty="0"/>
              <a:t> cycle – Old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2418316" y="1601049"/>
            <a:ext cx="5670068" cy="3162090"/>
            <a:chOff x="1641825" y="1470659"/>
            <a:chExt cx="6169152" cy="3440419"/>
          </a:xfrm>
        </p:grpSpPr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2027633" y="1954813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Code</a:t>
              </a:r>
              <a:endParaRPr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756225" y="3030837"/>
              <a:ext cx="775003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Compiler</a:t>
              </a:r>
              <a:endParaRPr sz="10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10844" y="3710421"/>
              <a:ext cx="1001932" cy="406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Executable File</a:t>
              </a:r>
              <a:endParaRPr sz="1200"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8" name="Google Shape;24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4"/>
            <p:cNvSpPr txBox="1"/>
            <p:nvPr/>
          </p:nvSpPr>
          <p:spPr>
            <a:xfrm>
              <a:off x="4534796" y="2444867"/>
              <a:ext cx="979501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OS Runs</a:t>
              </a:r>
              <a:endParaRPr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94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Code </a:t>
            </a:r>
            <a:r>
              <a:rPr lang="en" dirty="0">
                <a:highlight>
                  <a:srgbClr val="FFCD00"/>
                </a:highlight>
              </a:rPr>
              <a:t>execution</a:t>
            </a:r>
            <a:r>
              <a:rPr lang="en" dirty="0"/>
              <a:t> cycle – .NET</a:t>
            </a:r>
            <a:endParaRPr dirty="0"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24"/>
          <p:cNvGrpSpPr/>
          <p:nvPr/>
        </p:nvGrpSpPr>
        <p:grpSpPr>
          <a:xfrm>
            <a:off x="1811669" y="1587761"/>
            <a:ext cx="5670068" cy="3162090"/>
            <a:chOff x="1641825" y="1470659"/>
            <a:chExt cx="6169152" cy="3440419"/>
          </a:xfrm>
        </p:grpSpPr>
        <p:sp>
          <p:nvSpPr>
            <p:cNvPr id="230" name="Google Shape;230;p24"/>
            <p:cNvSpPr/>
            <p:nvPr/>
          </p:nvSpPr>
          <p:spPr>
            <a:xfrm>
              <a:off x="3074969" y="1841674"/>
              <a:ext cx="2785200" cy="2685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1641825" y="1470659"/>
              <a:ext cx="1894500" cy="2117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3147411" y="1881133"/>
              <a:ext cx="2670600" cy="257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 txBox="1"/>
            <p:nvPr/>
          </p:nvSpPr>
          <p:spPr>
            <a:xfrm>
              <a:off x="2011357" y="1963062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Code</a:t>
              </a:r>
              <a:endParaRPr sz="1200" b="1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4"/>
            <p:cNvSpPr txBox="1"/>
            <p:nvPr/>
          </p:nvSpPr>
          <p:spPr>
            <a:xfrm flipH="1">
              <a:off x="1889155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4"/>
            <p:cNvSpPr txBox="1"/>
            <p:nvPr/>
          </p:nvSpPr>
          <p:spPr>
            <a:xfrm>
              <a:off x="6889077" y="1765027"/>
              <a:ext cx="8943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  <a:endParaRPr sz="12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4"/>
            <p:cNvSpPr txBox="1"/>
            <p:nvPr/>
          </p:nvSpPr>
          <p:spPr>
            <a:xfrm flipH="1">
              <a:off x="6889077" y="2160003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 dirty="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4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  <a:endParaRPr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4"/>
            <p:cNvSpPr txBox="1"/>
            <p:nvPr/>
          </p:nvSpPr>
          <p:spPr>
            <a:xfrm flipH="1">
              <a:off x="4457422" y="4399578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  <a:endParaRPr sz="1000" b="0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1" name="Google Shape;24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6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2" y="3208963"/>
              <a:ext cx="1421420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/>
            <p:nvPr/>
          </p:nvSpPr>
          <p:spPr>
            <a:xfrm>
              <a:off x="2832396" y="2843275"/>
              <a:ext cx="1359300" cy="1538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 flipH="1">
              <a:off x="2744772" y="3002374"/>
              <a:ext cx="775003" cy="3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Compiler</a:t>
              </a:r>
              <a:endParaRPr sz="10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3238254" y="3544050"/>
              <a:ext cx="707100" cy="23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MSIL</a:t>
              </a:r>
              <a:endParaRPr sz="1200"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24"/>
            <p:cNvSpPr txBox="1"/>
            <p:nvPr/>
          </p:nvSpPr>
          <p:spPr>
            <a:xfrm flipH="1">
              <a:off x="3238202" y="3724200"/>
              <a:ext cx="8445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only</a:t>
              </a:r>
              <a:r>
                <a:rPr lang="en" sz="800" b="0" i="0" u="none" strike="noStrike" cap="none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 CLR can understand it.</a:t>
              </a:r>
              <a:endParaRPr sz="8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47" name="Google Shape;24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1" cy="1352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4" y="1679537"/>
              <a:ext cx="2167148" cy="215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4364960" y="2260496"/>
              <a:ext cx="97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CLR</a:t>
              </a:r>
              <a:endParaRPr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4"/>
            <p:cNvSpPr txBox="1"/>
            <p:nvPr/>
          </p:nvSpPr>
          <p:spPr>
            <a:xfrm flipH="1">
              <a:off x="4364998" y="2733375"/>
              <a:ext cx="1352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U</a:t>
              </a:r>
              <a:r>
                <a:rPr lang="en" sz="1000" dirty="0" err="1">
                  <a:latin typeface="Quattrocento Sans"/>
                  <a:ea typeface="Quattrocento Sans"/>
                  <a:cs typeface="Quattrocento Sans"/>
                  <a:sym typeface="Quattrocento Sans"/>
                </a:rPr>
                <a:t>ses</a:t>
              </a:r>
              <a:r>
                <a:rPr lang="en" sz="1000" dirty="0">
                  <a:latin typeface="Quattrocento Sans"/>
                  <a:ea typeface="Quattrocento Sans"/>
                  <a:cs typeface="Quattrocento Sans"/>
                  <a:sym typeface="Quattrocento Sans"/>
                </a:rPr>
                <a:t> JIT Compiler</a:t>
              </a:r>
              <a:endParaRPr sz="10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 flipH="1">
              <a:off x="5887588" y="3330130"/>
              <a:ext cx="707100" cy="51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5752195" y="3236832"/>
              <a:ext cx="897606" cy="387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Native Language</a:t>
              </a:r>
              <a:endParaRPr sz="1200" b="1" i="0" u="none" strike="noStrike" cap="none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6" name="Google Shape;256;p24"/>
          <p:cNvSpPr txBox="1"/>
          <p:nvPr/>
        </p:nvSpPr>
        <p:spPr>
          <a:xfrm>
            <a:off x="5626525" y="4664250"/>
            <a:ext cx="321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dirty="0">
              <a:solidFill>
                <a:srgbClr val="1D1D1B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40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" dirty="0">
                <a:highlight>
                  <a:srgbClr val="FFCD00"/>
                </a:highlight>
              </a:rPr>
              <a:t>Data Types</a:t>
            </a:r>
            <a:r>
              <a:rPr lang="en" dirty="0"/>
              <a:t> are available in .NET?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Two types of Data:</a:t>
            </a:r>
          </a:p>
          <a:p>
            <a:pPr lvl="1"/>
            <a:r>
              <a:rPr lang="en-US" dirty="0"/>
              <a:t>Value Types</a:t>
            </a:r>
          </a:p>
          <a:p>
            <a:pPr lvl="1"/>
            <a:r>
              <a:rPr lang="en-US" dirty="0"/>
              <a:t>Reference Types</a:t>
            </a:r>
          </a:p>
          <a:p>
            <a:pPr lvl="1"/>
            <a:r>
              <a:rPr lang="en-US" dirty="0"/>
              <a:t>Value Types</a:t>
            </a:r>
          </a:p>
          <a:p>
            <a:pPr lvl="2"/>
            <a:r>
              <a:rPr lang="en-US" dirty="0"/>
              <a:t>Smaller in Size</a:t>
            </a:r>
          </a:p>
          <a:p>
            <a:pPr lvl="2"/>
            <a:r>
              <a:rPr lang="en-US" dirty="0"/>
              <a:t>Copy of original</a:t>
            </a:r>
          </a:p>
          <a:p>
            <a:pPr lvl="2"/>
            <a:r>
              <a:rPr lang="en-US" dirty="0"/>
              <a:t>Stack Declaration</a:t>
            </a:r>
          </a:p>
          <a:p>
            <a:pPr lvl="2"/>
            <a:r>
              <a:rPr lang="en-US" dirty="0"/>
              <a:t>Not handled by GC (Garbage Collector)</a:t>
            </a:r>
          </a:p>
          <a:p>
            <a:pPr lvl="2"/>
            <a:r>
              <a:rPr lang="en-US" dirty="0"/>
              <a:t>Example:</a:t>
            </a:r>
          </a:p>
          <a:p>
            <a:pPr lvl="3"/>
            <a:r>
              <a:rPr lang="en-US" dirty="0"/>
              <a:t>Primitive Data Types, Enumerations, Struct.</a:t>
            </a: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27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</a:t>
            </a:r>
            <a:r>
              <a:rPr lang="en" dirty="0">
                <a:highlight>
                  <a:srgbClr val="FFCD00"/>
                </a:highlight>
              </a:rPr>
              <a:t>Data Types</a:t>
            </a:r>
            <a:r>
              <a:rPr lang="en" dirty="0"/>
              <a:t> are available in .NET?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dirty="0"/>
              <a:t>Reference Types</a:t>
            </a:r>
          </a:p>
          <a:p>
            <a:pPr lvl="2"/>
            <a:r>
              <a:rPr lang="en-US" dirty="0"/>
              <a:t>Larger Size</a:t>
            </a:r>
          </a:p>
          <a:p>
            <a:pPr lvl="2"/>
            <a:r>
              <a:rPr lang="en-US" dirty="0"/>
              <a:t>Nickname/Reference</a:t>
            </a:r>
          </a:p>
          <a:p>
            <a:pPr lvl="2"/>
            <a:r>
              <a:rPr lang="en-US" dirty="0"/>
              <a:t>Heap Declaration</a:t>
            </a:r>
          </a:p>
          <a:p>
            <a:pPr lvl="2"/>
            <a:r>
              <a:rPr lang="en-US" dirty="0"/>
              <a:t>Handled by GC (Garbage Collector)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dirty="0"/>
              <a:t>Classes, Interfaces, Delegates etc.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55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highlight>
                  <a:srgbClr val="FFCD00"/>
                </a:highlight>
              </a:rPr>
              <a:t>Primitive Types</a:t>
            </a:r>
            <a:r>
              <a:rPr lang="en" dirty="0"/>
              <a:t>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Simple Types</a:t>
            </a:r>
          </a:p>
          <a:p>
            <a:r>
              <a:rPr lang="en-US" dirty="0"/>
              <a:t>Boolean (bool)</a:t>
            </a:r>
          </a:p>
          <a:p>
            <a:pPr lvl="1"/>
            <a:r>
              <a:rPr lang="en-US" dirty="0"/>
              <a:t>Boolean data type has two possible values: true or false</a:t>
            </a:r>
          </a:p>
          <a:p>
            <a:pPr lvl="1"/>
            <a:r>
              <a:rPr lang="en-US" dirty="0"/>
              <a:t>Default value: false</a:t>
            </a:r>
          </a:p>
          <a:p>
            <a:pPr lvl="1"/>
            <a:r>
              <a:rPr lang="en-US" dirty="0"/>
              <a:t>Boolean variables are generally used to check conditions such as in </a:t>
            </a:r>
            <a:r>
              <a:rPr lang="en-US" i="1" dirty="0"/>
              <a:t>if statements</a:t>
            </a:r>
            <a:r>
              <a:rPr lang="en-US" dirty="0"/>
              <a:t>, </a:t>
            </a:r>
            <a:r>
              <a:rPr lang="en-US" i="1" dirty="0"/>
              <a:t>loops</a:t>
            </a:r>
            <a:r>
              <a:rPr lang="en-US" dirty="0"/>
              <a:t>, etc.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4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Signed Integral</a:t>
            </a:r>
          </a:p>
          <a:p>
            <a:pPr lvl="1"/>
            <a:r>
              <a:rPr lang="en-US" dirty="0"/>
              <a:t>These data types hold integer values (both positive and negative). </a:t>
            </a:r>
          </a:p>
          <a:p>
            <a:pPr lvl="1"/>
            <a:r>
              <a:rPr lang="en-US" dirty="0"/>
              <a:t>Out of the total available bits, one bit is used for sign.</a:t>
            </a:r>
          </a:p>
          <a:p>
            <a:pPr lvl="1"/>
            <a:r>
              <a:rPr lang="en-US" b="1" dirty="0" err="1"/>
              <a:t>sbyte</a:t>
            </a:r>
            <a:endParaRPr lang="en-US" b="1" dirty="0"/>
          </a:p>
          <a:p>
            <a:pPr lvl="2"/>
            <a:r>
              <a:rPr lang="en-US" dirty="0"/>
              <a:t>Size: 8 bits</a:t>
            </a:r>
          </a:p>
          <a:p>
            <a:pPr lvl="2"/>
            <a:r>
              <a:rPr lang="en-US" dirty="0"/>
              <a:t>Range: -128 to 127.</a:t>
            </a:r>
          </a:p>
          <a:p>
            <a:pPr lvl="2"/>
            <a:r>
              <a:rPr lang="en-US" dirty="0"/>
              <a:t>Default value: 0</a:t>
            </a:r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2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/>
              <a:t>short</a:t>
            </a:r>
          </a:p>
          <a:p>
            <a:pPr lvl="2"/>
            <a:r>
              <a:rPr lang="en-US" dirty="0"/>
              <a:t>Size: 16 bits</a:t>
            </a:r>
          </a:p>
          <a:p>
            <a:pPr lvl="2"/>
            <a:r>
              <a:rPr lang="en-US" dirty="0"/>
              <a:t>Range: -32,768 to 32,767</a:t>
            </a:r>
          </a:p>
          <a:p>
            <a:pPr lvl="2"/>
            <a:r>
              <a:rPr lang="en-US" dirty="0"/>
              <a:t>Default value: 0</a:t>
            </a:r>
          </a:p>
          <a:p>
            <a:pPr lvl="1"/>
            <a:r>
              <a:rPr lang="en-US" b="1" dirty="0" err="1"/>
              <a:t>int</a:t>
            </a:r>
            <a:endParaRPr lang="en-US" dirty="0"/>
          </a:p>
          <a:p>
            <a:pPr lvl="2"/>
            <a:r>
              <a:rPr lang="en-US" dirty="0"/>
              <a:t>Size: 32 bits</a:t>
            </a:r>
          </a:p>
          <a:p>
            <a:pPr lvl="2"/>
            <a:r>
              <a:rPr lang="en-US" dirty="0"/>
              <a:t>Range: -231 to 231-1</a:t>
            </a:r>
          </a:p>
          <a:p>
            <a:pPr lvl="2"/>
            <a:r>
              <a:rPr lang="en-US" dirty="0"/>
              <a:t>Default value: 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25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/>
              <a:t>long</a:t>
            </a:r>
            <a:endParaRPr lang="en-US" dirty="0"/>
          </a:p>
          <a:p>
            <a:pPr lvl="2"/>
            <a:r>
              <a:rPr lang="en-US" dirty="0"/>
              <a:t>Size: 64 bits</a:t>
            </a:r>
          </a:p>
          <a:p>
            <a:pPr lvl="2"/>
            <a:r>
              <a:rPr lang="en-US" dirty="0"/>
              <a:t>Range: -263 to 263-1</a:t>
            </a:r>
          </a:p>
          <a:p>
            <a:pPr lvl="2"/>
            <a:r>
              <a:rPr lang="en-US" dirty="0"/>
              <a:t>Default value: 0L [L at the end represent the value is of long type]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7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6D0C1009-94F5-3044-8053-90B6F4240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=Dv7gLpW91DM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02C9C8-720F-B545-AAFB-91D1B4CD74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85D231-BD3B-2D4B-A00A-6C886FE68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Google Shape;112;p15">
            <a:extLst>
              <a:ext uri="{FF2B5EF4-FFF2-40B4-BE49-F238E27FC236}">
                <a16:creationId xmlns:a16="http://schemas.microsoft.com/office/drawing/2014/main" xmlns="" id="{0EB1D42A-172C-2448-B511-BD66BB15B59C}"/>
              </a:ext>
            </a:extLst>
          </p:cNvPr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0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7616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Unsigned Integral</a:t>
            </a:r>
          </a:p>
          <a:p>
            <a:pPr lvl="1"/>
            <a:r>
              <a:rPr lang="en-US" dirty="0"/>
              <a:t>These data types only hold values equal to or greater than 0. </a:t>
            </a:r>
          </a:p>
          <a:p>
            <a:pPr lvl="1"/>
            <a:r>
              <a:rPr lang="en-US" dirty="0"/>
              <a:t>We generally use these data types to store values when we are sure, we won't have negative values.</a:t>
            </a:r>
          </a:p>
          <a:p>
            <a:pPr lvl="1"/>
            <a:r>
              <a:rPr lang="en-US" b="1" dirty="0"/>
              <a:t>byte</a:t>
            </a:r>
            <a:endParaRPr lang="en-US" dirty="0"/>
          </a:p>
          <a:p>
            <a:pPr lvl="2"/>
            <a:r>
              <a:rPr lang="en-US" dirty="0"/>
              <a:t>Size: 8 bits</a:t>
            </a:r>
          </a:p>
          <a:p>
            <a:pPr lvl="2"/>
            <a:r>
              <a:rPr lang="en-US" dirty="0"/>
              <a:t>Range: 0 to 255.</a:t>
            </a:r>
          </a:p>
          <a:p>
            <a:pPr lvl="2"/>
            <a:r>
              <a:rPr lang="en-US" dirty="0"/>
              <a:t>Default value: 0</a:t>
            </a:r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9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 err="1"/>
              <a:t>ushort</a:t>
            </a:r>
            <a:endParaRPr lang="en-US" dirty="0"/>
          </a:p>
          <a:p>
            <a:pPr lvl="2"/>
            <a:r>
              <a:rPr lang="en-US" dirty="0"/>
              <a:t>Size: 16 bits</a:t>
            </a:r>
          </a:p>
          <a:p>
            <a:pPr lvl="2"/>
            <a:r>
              <a:rPr lang="en-US" dirty="0"/>
              <a:t>Range: 0 to 65,535</a:t>
            </a:r>
          </a:p>
          <a:p>
            <a:pPr lvl="2"/>
            <a:r>
              <a:rPr lang="en-US" dirty="0"/>
              <a:t>Default</a:t>
            </a:r>
            <a:r>
              <a:rPr lang="en-US" b="1" dirty="0"/>
              <a:t> </a:t>
            </a:r>
            <a:r>
              <a:rPr lang="en-US" dirty="0"/>
              <a:t>value: 0</a:t>
            </a:r>
          </a:p>
          <a:p>
            <a:pPr lvl="1"/>
            <a:r>
              <a:rPr lang="en-US" b="1" dirty="0" err="1"/>
              <a:t>uint</a:t>
            </a:r>
            <a:endParaRPr lang="en-US" dirty="0"/>
          </a:p>
          <a:p>
            <a:pPr lvl="2"/>
            <a:r>
              <a:rPr lang="en-US" dirty="0"/>
              <a:t>Size: 32 bits</a:t>
            </a:r>
          </a:p>
          <a:p>
            <a:pPr lvl="2"/>
            <a:r>
              <a:rPr lang="en-US" dirty="0"/>
              <a:t>Range: 0 to 232-1</a:t>
            </a:r>
          </a:p>
          <a:p>
            <a:pPr lvl="2"/>
            <a:r>
              <a:rPr lang="en-US" dirty="0"/>
              <a:t>Default value: 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2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 err="1"/>
              <a:t>ulong</a:t>
            </a:r>
            <a:endParaRPr lang="en-US" b="1" dirty="0"/>
          </a:p>
          <a:p>
            <a:pPr lvl="2"/>
            <a:r>
              <a:rPr lang="en-US" dirty="0"/>
              <a:t>Size: 64 bits</a:t>
            </a:r>
          </a:p>
          <a:p>
            <a:pPr lvl="2"/>
            <a:r>
              <a:rPr lang="en-US" dirty="0"/>
              <a:t>Range: 0 to 264-1</a:t>
            </a:r>
          </a:p>
          <a:p>
            <a:pPr lvl="2"/>
            <a:r>
              <a:rPr lang="en-US" dirty="0"/>
              <a:t>Default value: 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4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Floating Point</a:t>
            </a:r>
          </a:p>
          <a:p>
            <a:pPr lvl="1"/>
            <a:r>
              <a:rPr lang="en-US" dirty="0"/>
              <a:t>These data types hold floating point values i.e. numbers containing decimal values. </a:t>
            </a:r>
          </a:p>
          <a:p>
            <a:pPr lvl="1"/>
            <a:r>
              <a:rPr lang="en-US" dirty="0"/>
              <a:t>For example, 12.36, -92.17, etc.</a:t>
            </a:r>
          </a:p>
          <a:p>
            <a:pPr lvl="1"/>
            <a:r>
              <a:rPr lang="en-US" b="1" dirty="0"/>
              <a:t>float</a:t>
            </a:r>
            <a:endParaRPr lang="en-US" dirty="0"/>
          </a:p>
          <a:p>
            <a:pPr lvl="2"/>
            <a:r>
              <a:rPr lang="en-US" dirty="0"/>
              <a:t>Single-precision floating point type</a:t>
            </a:r>
          </a:p>
          <a:p>
            <a:pPr lvl="2"/>
            <a:r>
              <a:rPr lang="en-US" dirty="0"/>
              <a:t>Size: 32 bits</a:t>
            </a:r>
          </a:p>
          <a:p>
            <a:pPr lvl="2"/>
            <a:r>
              <a:rPr lang="en-US" dirty="0"/>
              <a:t>Range: 1.5 × 10−45 to 3.4 × 1038</a:t>
            </a:r>
          </a:p>
          <a:p>
            <a:pPr lvl="2"/>
            <a:r>
              <a:rPr lang="en-US" dirty="0"/>
              <a:t>Default value: 0.0F [F at the end represent the value is of float type]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b="1" dirty="0"/>
              <a:t>double</a:t>
            </a:r>
            <a:endParaRPr lang="en-US" dirty="0"/>
          </a:p>
          <a:p>
            <a:pPr lvl="2"/>
            <a:r>
              <a:rPr lang="en-US" dirty="0"/>
              <a:t>Double-precision floating point type.</a:t>
            </a:r>
          </a:p>
          <a:p>
            <a:pPr lvl="2"/>
            <a:r>
              <a:rPr lang="en-US" dirty="0"/>
              <a:t>Size: 64 bits</a:t>
            </a:r>
          </a:p>
          <a:p>
            <a:pPr lvl="2"/>
            <a:r>
              <a:rPr lang="en-US" dirty="0"/>
              <a:t>Range: 5.0 × 10−324 to 1.7 × 10308</a:t>
            </a:r>
          </a:p>
          <a:p>
            <a:pPr lvl="2"/>
            <a:r>
              <a:rPr lang="en-US" dirty="0"/>
              <a:t>Default value: 0.0D [D at the end represent the value is of double type]</a:t>
            </a:r>
          </a:p>
          <a:p>
            <a:pPr lvl="2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467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Character (char)</a:t>
            </a:r>
          </a:p>
          <a:p>
            <a:pPr lvl="1"/>
            <a:r>
              <a:rPr lang="en-US" dirty="0"/>
              <a:t>It represents a 16 bit </a:t>
            </a:r>
            <a:r>
              <a:rPr lang="en-US" dirty="0" err="1"/>
              <a:t>unicode</a:t>
            </a:r>
            <a:r>
              <a:rPr lang="en-US" dirty="0"/>
              <a:t> character.</a:t>
            </a:r>
          </a:p>
          <a:p>
            <a:pPr lvl="1"/>
            <a:r>
              <a:rPr lang="en-US" dirty="0"/>
              <a:t>Size: 16 bits</a:t>
            </a:r>
          </a:p>
          <a:p>
            <a:pPr lvl="1"/>
            <a:r>
              <a:rPr lang="en-US" dirty="0"/>
              <a:t>Default value: '\0'</a:t>
            </a:r>
          </a:p>
          <a:p>
            <a:pPr lvl="1"/>
            <a:r>
              <a:rPr lang="en-US" dirty="0"/>
              <a:t>Range: U+0000 ('\u0000') to U+FFFF ('\</a:t>
            </a:r>
            <a:r>
              <a:rPr lang="en-US" dirty="0" err="1"/>
              <a:t>uffff</a:t>
            </a:r>
            <a:r>
              <a:rPr lang="en-US" dirty="0"/>
              <a:t>')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1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Primitive Types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Decimal</a:t>
            </a:r>
          </a:p>
          <a:p>
            <a:pPr lvl="1"/>
            <a:r>
              <a:rPr lang="en-US" dirty="0"/>
              <a:t>Decimal type has more precision and a smaller range as compared to floating point types (double and float). </a:t>
            </a:r>
          </a:p>
          <a:p>
            <a:pPr lvl="1"/>
            <a:r>
              <a:rPr lang="en-US" dirty="0"/>
              <a:t>It is appropriate for monetary calculations.</a:t>
            </a:r>
          </a:p>
          <a:p>
            <a:pPr lvl="1"/>
            <a:r>
              <a:rPr lang="en-US" dirty="0"/>
              <a:t>Size: 128 bits</a:t>
            </a:r>
          </a:p>
          <a:p>
            <a:pPr lvl="1"/>
            <a:r>
              <a:rPr lang="en-US" dirty="0"/>
              <a:t>Default value: 0.0M [M at the end represent the value is of decimal type]</a:t>
            </a:r>
          </a:p>
          <a:p>
            <a:pPr lvl="1"/>
            <a:r>
              <a:rPr lang="en-US" dirty="0"/>
              <a:t>Range: (-7.9 x 1028 to 7.9 x 1028) / (100 to 28)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0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highlight>
                  <a:srgbClr val="FFCD00"/>
                </a:highlight>
              </a:rPr>
              <a:t>Namespace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.NET Framework uses namespaces to organize its many classes</a:t>
            </a:r>
          </a:p>
          <a:p>
            <a:r>
              <a:rPr lang="en-US" dirty="0"/>
              <a:t>Namespaces have the following properties:</a:t>
            </a:r>
          </a:p>
          <a:p>
            <a:pPr lvl="1"/>
            <a:r>
              <a:rPr lang="en-US" dirty="0"/>
              <a:t>They organize large code projects.</a:t>
            </a:r>
          </a:p>
          <a:p>
            <a:pPr lvl="1"/>
            <a:r>
              <a:rPr lang="en-US" dirty="0"/>
              <a:t>They are delimited by using the </a:t>
            </a:r>
            <a:r>
              <a:rPr lang="en-US" b="1" dirty="0"/>
              <a:t>.</a:t>
            </a:r>
            <a:r>
              <a:rPr lang="en-US" dirty="0"/>
              <a:t> operator.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using</a:t>
            </a:r>
            <a:r>
              <a:rPr lang="en-US" dirty="0"/>
              <a:t> directive obviates the requirement to specify the name of the namespace for every class.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global</a:t>
            </a:r>
            <a:r>
              <a:rPr lang="en-US" dirty="0"/>
              <a:t> namespace is the "root” namespace: </a:t>
            </a:r>
            <a:r>
              <a:rPr lang="en-US" b="1" dirty="0"/>
              <a:t>global::System</a:t>
            </a:r>
            <a:r>
              <a:rPr lang="en-US" dirty="0"/>
              <a:t> will always refer to the .NET </a:t>
            </a:r>
            <a:r>
              <a:rPr lang="en-US" b="1" dirty="0"/>
              <a:t>System</a:t>
            </a:r>
            <a:r>
              <a:rPr lang="en-US" dirty="0"/>
              <a:t> namespace.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6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highlight>
                  <a:srgbClr val="FFCD00"/>
                </a:highlight>
              </a:rPr>
              <a:t>Statements, Expressions and Operators</a:t>
            </a:r>
            <a:r>
              <a:rPr lang="en" dirty="0"/>
              <a:t>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</a:t>
            </a:r>
          </a:p>
          <a:p>
            <a:pPr lvl="1"/>
            <a:r>
              <a:rPr lang="en-US" dirty="0"/>
              <a:t>The actions that a program takes are expressed in statements. </a:t>
            </a:r>
          </a:p>
          <a:p>
            <a:pPr lvl="1"/>
            <a:r>
              <a:rPr lang="en-US" dirty="0"/>
              <a:t>Common actions include declaring variables, assigning values, calling methods, looping through collections, and branching to one or another block of code, depending on a given condition.</a:t>
            </a:r>
          </a:p>
          <a:p>
            <a:pPr lvl="1"/>
            <a:r>
              <a:rPr lang="en-US" dirty="0"/>
              <a:t>A statement can consist of a single line of code that ends in a semicolon, or a series of single-line statements in a block.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01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Statements, Expressions and Operators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Expressions</a:t>
            </a:r>
          </a:p>
          <a:p>
            <a:pPr lvl="1"/>
            <a:r>
              <a:rPr lang="en-US" dirty="0"/>
              <a:t>Is a sequence of one or more operands and zero or more operators that can be evaluated to a single value, object, method, or namespace. </a:t>
            </a:r>
          </a:p>
          <a:p>
            <a:pPr lvl="1"/>
            <a:r>
              <a:rPr lang="en-US" dirty="0"/>
              <a:t>Can consist of a literal value, a method invocation, an operator and its operands, or a </a:t>
            </a:r>
            <a:r>
              <a:rPr lang="en-US" b="1" dirty="0"/>
              <a:t>simple name</a:t>
            </a:r>
            <a:r>
              <a:rPr lang="en-US" dirty="0"/>
              <a:t>. Simple names can be the name of a variable, type member, method parameter, namespace or type.</a:t>
            </a:r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0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Jahanzeb Naeem</a:t>
            </a:r>
            <a:endParaRPr sz="3600" b="1" i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</a:t>
            </a:r>
            <a:r>
              <a:rPr lang="en-US" sz="1800" dirty="0">
                <a:solidFill>
                  <a:schemeClr val="dk1"/>
                </a:solidFill>
              </a:rPr>
              <a:t>h</a:t>
            </a:r>
            <a:r>
              <a:rPr lang="en-US" sz="1800" dirty="0"/>
              <a:t>ave 14+ years experience in software development mainly .NET.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Running my software house for last 4+ years.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MPhil from UMT.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Interest in Development (any language), AI, Machine Learning and Bigdata Analysis.</a:t>
            </a:r>
            <a:endParaRPr b="1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04286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Statements, Expressions and Operators – </a:t>
            </a:r>
            <a:r>
              <a:rPr lang="en" dirty="0">
                <a:highlight>
                  <a:srgbClr val="FFCD00"/>
                </a:highlight>
              </a:rPr>
              <a:t>(Cont.)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sz="1900" dirty="0"/>
              <a:t>An </a:t>
            </a:r>
            <a:r>
              <a:rPr lang="en-US" sz="1900" b="1" dirty="0"/>
              <a:t>operator</a:t>
            </a:r>
            <a:r>
              <a:rPr lang="en-US" sz="1900" dirty="0"/>
              <a:t> is a program element that is applied to one or more </a:t>
            </a:r>
            <a:r>
              <a:rPr lang="en-US" sz="1900" b="1" dirty="0"/>
              <a:t>operands</a:t>
            </a:r>
            <a:r>
              <a:rPr lang="en-US" sz="1900" dirty="0"/>
              <a:t> in an expression or statement. </a:t>
            </a:r>
          </a:p>
          <a:p>
            <a:pPr lvl="1"/>
            <a:r>
              <a:rPr lang="en-US" sz="1900" dirty="0"/>
              <a:t>Operators that take one operand, such as the increment operator or new, are referred to as </a:t>
            </a:r>
            <a:r>
              <a:rPr lang="en-US" sz="1900" b="1" dirty="0"/>
              <a:t>unary</a:t>
            </a:r>
            <a:r>
              <a:rPr lang="en-US" sz="1900" dirty="0"/>
              <a:t> operators. </a:t>
            </a:r>
          </a:p>
          <a:p>
            <a:pPr lvl="1"/>
            <a:r>
              <a:rPr lang="en-US" sz="1900" dirty="0"/>
              <a:t>Operators that take two operands, such as arithmetic operators, are referred to as </a:t>
            </a:r>
            <a:r>
              <a:rPr lang="en-US" sz="1900" b="1" dirty="0"/>
              <a:t>binary operators</a:t>
            </a:r>
            <a:r>
              <a:rPr lang="en-US" sz="1900" dirty="0"/>
              <a:t>. </a:t>
            </a:r>
          </a:p>
          <a:p>
            <a:pPr lvl="1"/>
            <a:r>
              <a:rPr lang="en-US" sz="1900" dirty="0"/>
              <a:t>One operator, the conditional operator (?:), takes three operands and is the sole </a:t>
            </a:r>
            <a:r>
              <a:rPr lang="en-US" sz="1900" b="1" dirty="0"/>
              <a:t>ternary</a:t>
            </a:r>
            <a:r>
              <a:rPr lang="en-US" sz="1900" dirty="0"/>
              <a:t> operator.</a:t>
            </a:r>
          </a:p>
          <a:p>
            <a:pPr lvl="1"/>
            <a:endParaRPr lang="en-US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8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highlight>
                  <a:srgbClr val="FFCD00"/>
                </a:highlight>
              </a:rPr>
              <a:t>Operators</a:t>
            </a: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F4A831-FA04-4445-93BE-D6B47322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6" y="0"/>
            <a:ext cx="42203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6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D18A73-AAE5-5640-9403-A50FA35F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9" y="0"/>
            <a:ext cx="4953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4F433B-BB1B-1A44-8F19-E3400F7C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549" y="0"/>
            <a:ext cx="5168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AD2E5D-F40F-EC47-87A1-56A7DE02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3" y="0"/>
            <a:ext cx="5537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FE1043-B337-1340-ADE6-48CD7C5D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49" y="0"/>
            <a:ext cx="5270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B7AD7D-3030-CD45-81EE-A2B8C26F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9" y="0"/>
            <a:ext cx="50419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4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B19F49-24C0-2C49-A731-E6F3D726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0"/>
            <a:ext cx="52578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296AAB-CC95-644F-8A9C-A29F51A1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9" y="0"/>
            <a:ext cx="6743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C55224-2801-EA46-A345-D721924D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0"/>
            <a:ext cx="7239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Introductions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</a:pPr>
            <a:r>
              <a:rPr lang="en-US" dirty="0">
                <a:solidFill>
                  <a:schemeClr val="dk2"/>
                </a:solidFill>
              </a:rPr>
              <a:t>Kindly introduce yourself.</a:t>
            </a:r>
          </a:p>
          <a:p>
            <a:pPr marL="0" lvl="0" indent="0">
              <a:spcBef>
                <a:spcPts val="600"/>
              </a:spcBef>
            </a:pPr>
            <a:r>
              <a:rPr lang="en-US" dirty="0">
                <a:solidFill>
                  <a:schemeClr val="dk2"/>
                </a:solidFill>
              </a:rPr>
              <a:t>You can introduce yourself in Urdu / English.</a:t>
            </a:r>
          </a:p>
          <a:p>
            <a:pPr marL="0" lvl="0" indent="0">
              <a:spcBef>
                <a:spcPts val="600"/>
              </a:spcBef>
            </a:pPr>
            <a:r>
              <a:rPr lang="en-US" dirty="0">
                <a:solidFill>
                  <a:schemeClr val="dk2"/>
                </a:solidFill>
              </a:rPr>
              <a:t>Required for Introduction:</a:t>
            </a:r>
          </a:p>
          <a:p>
            <a:pPr marL="457200" lvl="1" indent="0"/>
            <a:r>
              <a:rPr lang="en-US" dirty="0"/>
              <a:t>Full Name</a:t>
            </a:r>
          </a:p>
          <a:p>
            <a:pPr marL="457200" lvl="1" indent="0"/>
            <a:r>
              <a:rPr lang="en-US" dirty="0"/>
              <a:t>Background (Matric/FSC)</a:t>
            </a:r>
          </a:p>
          <a:p>
            <a:pPr marL="457200" lvl="1" indent="0"/>
            <a:r>
              <a:rPr lang="en-US" dirty="0"/>
              <a:t>Major (CS, SE, IT, etc.)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7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i="0" dirty="0"/>
              <a:t>Success is the result of perfection, hard work, </a:t>
            </a:r>
            <a:r>
              <a:rPr lang="en-US" dirty="0">
                <a:highlight>
                  <a:srgbClr val="FFCD00"/>
                </a:highlight>
              </a:rPr>
              <a:t>learning</a:t>
            </a:r>
            <a:r>
              <a:rPr lang="en-US" i="0" dirty="0"/>
              <a:t> from failure, loyalty, and persistence. 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9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Introduction to C#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second set of slides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4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highlight>
                  <a:srgbClr val="FFCD00"/>
                </a:highlight>
              </a:rPr>
              <a:t>Visual Studio</a:t>
            </a:r>
            <a:r>
              <a:rPr lang="en" dirty="0"/>
              <a:t>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Is an Integrated Development Environment by Microsoft.</a:t>
            </a:r>
          </a:p>
          <a:p>
            <a:pPr lvl="0"/>
            <a:r>
              <a:rPr lang="en-US" dirty="0"/>
              <a:t>What is an IDE?</a:t>
            </a:r>
          </a:p>
          <a:p>
            <a:pPr lvl="0"/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23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highlight>
                  <a:srgbClr val="FFCD00"/>
                </a:highlight>
              </a:rPr>
              <a:t>.NET</a:t>
            </a:r>
            <a:r>
              <a:rPr lang="en" dirty="0"/>
              <a:t>?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Is free </a:t>
            </a:r>
          </a:p>
          <a:p>
            <a:pPr lvl="0"/>
            <a:r>
              <a:rPr lang="en-US" dirty="0"/>
              <a:t>Cross-platform</a:t>
            </a:r>
          </a:p>
          <a:p>
            <a:pPr lvl="0"/>
            <a:r>
              <a:rPr lang="en-US" dirty="0"/>
              <a:t>Open source developer platform for building many different types of applications.</a:t>
            </a:r>
            <a:endParaRPr lang="en" dirty="0"/>
          </a:p>
          <a:p>
            <a:pPr lvl="0"/>
            <a:r>
              <a:rPr lang="en" dirty="0"/>
              <a:t>Languages</a:t>
            </a:r>
          </a:p>
          <a:p>
            <a:pPr lvl="1"/>
            <a:r>
              <a:rPr lang="en" dirty="0"/>
              <a:t>C#, F# or Visual Basic.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13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highlight>
                  <a:srgbClr val="FFCD00"/>
                </a:highlight>
              </a:rPr>
              <a:t>.NET</a:t>
            </a:r>
            <a:r>
              <a:rPr lang="en" dirty="0"/>
              <a:t> (Cont.)</a:t>
            </a:r>
            <a:endParaRPr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Consists of Mainly Two things:</a:t>
            </a:r>
          </a:p>
          <a:p>
            <a:pPr lvl="1"/>
            <a:r>
              <a:rPr lang="en-US" dirty="0"/>
              <a:t>FCL (Framework Class Libraries)/Readymade Classes.</a:t>
            </a:r>
          </a:p>
          <a:p>
            <a:pPr lvl="2"/>
            <a:r>
              <a:rPr lang="en-US" dirty="0"/>
              <a:t>Classes which are written by Microsoft as a prewritten code for standard works.</a:t>
            </a:r>
          </a:p>
          <a:p>
            <a:pPr lvl="1"/>
            <a:r>
              <a:rPr lang="en-US" dirty="0"/>
              <a:t>CLR (Common Language Runtime)</a:t>
            </a:r>
          </a:p>
          <a:p>
            <a:pPr lvl="2"/>
            <a:r>
              <a:rPr lang="en-US" dirty="0"/>
              <a:t>Is for:</a:t>
            </a:r>
          </a:p>
          <a:p>
            <a:pPr lvl="3"/>
            <a:r>
              <a:rPr lang="en-US" dirty="0"/>
              <a:t>Garbage Collection</a:t>
            </a:r>
          </a:p>
          <a:p>
            <a:pPr lvl="3"/>
            <a:r>
              <a:rPr lang="en-US" dirty="0"/>
              <a:t>Code Access Security</a:t>
            </a:r>
          </a:p>
          <a:p>
            <a:pPr lvl="3"/>
            <a:r>
              <a:rPr lang="en-US" dirty="0"/>
              <a:t>Code Verification</a:t>
            </a:r>
          </a:p>
          <a:p>
            <a:pPr lvl="3"/>
            <a:r>
              <a:rPr lang="en-US" dirty="0"/>
              <a:t>Intermediate Code (using JIT)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8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1139</Words>
  <Application>Microsoft Office PowerPoint</Application>
  <PresentationFormat>On-screen Show (16:9)</PresentationFormat>
  <Paragraphs>241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Quattrocento Sans</vt:lpstr>
      <vt:lpstr>Lora</vt:lpstr>
      <vt:lpstr>Calibri</vt:lpstr>
      <vt:lpstr>Viola template</vt:lpstr>
      <vt:lpstr>Become a Master in ASP.NET (from Scratch)</vt:lpstr>
      <vt:lpstr>Importance of Programming</vt:lpstr>
      <vt:lpstr>Hello!</vt:lpstr>
      <vt:lpstr>Introductions</vt:lpstr>
      <vt:lpstr>PowerPoint Presentation</vt:lpstr>
      <vt:lpstr>An Introduction to C#</vt:lpstr>
      <vt:lpstr>What is Visual Studio?</vt:lpstr>
      <vt:lpstr>What is .NET?</vt:lpstr>
      <vt:lpstr>What is .NET (Cont.)</vt:lpstr>
      <vt:lpstr>Why .NET?</vt:lpstr>
      <vt:lpstr>Other important .NET Concepts</vt:lpstr>
      <vt:lpstr>Code execution cycle – Old</vt:lpstr>
      <vt:lpstr>Code execution cycle – .NET</vt:lpstr>
      <vt:lpstr>What Data Types are available in .NET?</vt:lpstr>
      <vt:lpstr>What Data Types are available in .NET?</vt:lpstr>
      <vt:lpstr>What are Primitive Types?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Primitive Types – (Cont.)</vt:lpstr>
      <vt:lpstr>What are Namespace</vt:lpstr>
      <vt:lpstr>What are Statements, Expressions and Operators?</vt:lpstr>
      <vt:lpstr>What are Statements, Expressions and Operators – (Cont.)</vt:lpstr>
      <vt:lpstr>What are Statements, Expressions and Operators – (Cont.)</vt:lpstr>
      <vt:lpstr>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Master in ASP.NET (from Scratch)</dc:title>
  <cp:lastModifiedBy>PNY Trainings</cp:lastModifiedBy>
  <cp:revision>78</cp:revision>
  <dcterms:modified xsi:type="dcterms:W3CDTF">2019-01-02T15:04:54Z</dcterms:modified>
</cp:coreProperties>
</file>