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9" r:id="rId6"/>
    <p:sldId id="261" r:id="rId7"/>
    <p:sldId id="262" r:id="rId8"/>
    <p:sldId id="259" r:id="rId9"/>
    <p:sldId id="263" r:id="rId10"/>
    <p:sldId id="26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9782" autoAdjust="0"/>
  </p:normalViewPr>
  <p:slideViewPr>
    <p:cSldViewPr>
      <p:cViewPr varScale="1">
        <p:scale>
          <a:sx n="79" d="100"/>
          <a:sy n="79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9509888"/>
        <c:axId val="70186112"/>
        <c:axId val="69493184"/>
      </c:bar3DChart>
      <c:catAx>
        <c:axId val="69509888"/>
        <c:scaling>
          <c:orientation val="minMax"/>
        </c:scaling>
        <c:delete val="1"/>
        <c:axPos val="b"/>
        <c:tickLblPos val="nextTo"/>
        <c:crossAx val="70186112"/>
        <c:crosses val="autoZero"/>
        <c:auto val="1"/>
        <c:lblAlgn val="ctr"/>
        <c:lblOffset val="100"/>
      </c:catAx>
      <c:valAx>
        <c:axId val="70186112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69509888"/>
        <c:crosses val="autoZero"/>
        <c:crossBetween val="between"/>
      </c:valAx>
      <c:serAx>
        <c:axId val="69493184"/>
        <c:scaling>
          <c:orientation val="minMax"/>
        </c:scaling>
        <c:delete val="1"/>
        <c:axPos val="b"/>
        <c:tickLblPos val="nextTo"/>
        <c:crossAx val="70186112"/>
        <c:crosses val="autoZero"/>
      </c:ser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D7AE-3FFE-4448-8179-562F08D9986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58CB9-E1B5-4B60-A6F4-C0C2C8B68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8CB9-E1B5-4B60-A6F4-C0C2C8B68C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</a:t>
            </a:r>
            <a:r>
              <a:rPr lang="en-US" baseline="0" dirty="0" smtClean="0"/>
              <a:t>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8CB9-E1B5-4B60-A6F4-C0C2C8B68C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8CB9-E1B5-4B60-A6F4-C0C2C8B68C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7B4B3D-88EA-44C6-ADDE-C0D1EC85B6BE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002-A29F-4771-8B5E-417C51508387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21C-CF4A-4856-A8CB-73402F2D2687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DDD-1124-4B5B-B714-68BB0F7503A8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CF13-A7ED-478A-8DC1-E72B992D9885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F510-9F86-4257-ACDC-964EF7DC583B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2BAD1F-4361-4FEA-AFD5-7932456191B8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05E003-49F3-4F70-9839-7FF5A43C6F46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7382-CCBC-4039-8C33-85DFD2C21F0A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B036-6DFC-4C84-83D2-5F96D669C4F3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D7AB-2903-4E9A-8449-13687EF99441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BECA66-A7B4-4E87-8188-530E7314BBE7}" type="datetime1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AA45EC-1F2E-4638-8B4F-094835216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dissolv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SENTIMENT ANALYSIS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pic>
        <p:nvPicPr>
          <p:cNvPr id="16386" name="Picture 2" descr="Twitter Sentiment Analysis using Python - GeeksforGee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7048500" cy="2357422"/>
          </a:xfrm>
          <a:prstGeom prst="rect">
            <a:avLst/>
          </a:prstGeom>
          <a:noFill/>
        </p:spPr>
      </p:pic>
    </p:spTree>
  </p:cSld>
  <p:clrMapOvr>
    <a:masterClrMapping/>
  </p:clrMapOvr>
  <p:transition advTm="60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64399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71543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15436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1480"/>
            <a:ext cx="764386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621508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Score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6" name="Curved Up Arrow 5"/>
          <p:cNvSpPr/>
          <p:nvPr/>
        </p:nvSpPr>
        <p:spPr>
          <a:xfrm rot="17008374">
            <a:off x="1928794" y="5929330"/>
            <a:ext cx="1073276" cy="428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50112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82278">
            <a:off x="761196" y="2769149"/>
            <a:ext cx="77125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YOU!...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1071546"/>
            <a:ext cx="5715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SENTIMENT</a:t>
            </a:r>
            <a:r>
              <a:rPr lang="en-US" sz="4000" baseline="0" dirty="0" smtClean="0"/>
              <a:t> ANALYSIS ?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C:\Users\Altaf\AppData\Local\Microsoft\Windows\INetCache\IE\XQ3LLJUC\emoticon-2643814_960_72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929198"/>
            <a:ext cx="1785950" cy="1785950"/>
          </a:xfrm>
          <a:prstGeom prst="rect">
            <a:avLst/>
          </a:prstGeom>
          <a:noFill/>
        </p:spPr>
      </p:pic>
      <p:pic>
        <p:nvPicPr>
          <p:cNvPr id="1027" name="Picture 3" descr="C:\Users\Altaf\AppData\Local\Microsoft\Windows\INetCache\IE\3M1MR3B9\emoticon-1669804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5072074"/>
            <a:ext cx="1571636" cy="1571636"/>
          </a:xfrm>
          <a:prstGeom prst="rect">
            <a:avLst/>
          </a:prstGeom>
          <a:noFill/>
        </p:spPr>
      </p:pic>
      <p:pic>
        <p:nvPicPr>
          <p:cNvPr id="1030" name="Picture 6" descr="C:\Users\Altaf\AppData\Local\Microsoft\Windows\INetCache\IE\XQ3LLJUC\emoticon-2120024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4786322"/>
            <a:ext cx="2025641" cy="207167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500166" y="2357430"/>
            <a:ext cx="61815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Sentiment </a:t>
            </a:r>
            <a:r>
              <a:rPr lang="en-US" sz="2000" dirty="0" smtClean="0"/>
              <a:t>analysis  referred </a:t>
            </a:r>
            <a:r>
              <a:rPr lang="en-US" sz="2000" dirty="0"/>
              <a:t>to as opinion </a:t>
            </a:r>
            <a:r>
              <a:rPr lang="en-US" sz="2000" dirty="0" smtClean="0"/>
              <a:t>mining  . 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 </a:t>
            </a:r>
            <a:r>
              <a:rPr lang="en-US" sz="2000" b="1" dirty="0"/>
              <a:t>an approach to natural language processing (NLP) </a:t>
            </a:r>
            <a:endParaRPr lang="en-US" sz="2000" b="1" dirty="0" smtClean="0"/>
          </a:p>
          <a:p>
            <a:r>
              <a:rPr lang="en-US" sz="2000" b="1" dirty="0" smtClean="0"/>
              <a:t>that </a:t>
            </a:r>
            <a:r>
              <a:rPr lang="en-US" sz="2000" b="1" dirty="0"/>
              <a:t>identifies the emotional tone behind a body of text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This is a popular way for organizations to determine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categorize opinions about a product, service, or idea.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357950" y="428604"/>
          <a:ext cx="2357454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ww.revechat.com/wp-content/uploads/2020/09/What-is-customer-sentiment-analys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6562725" cy="49244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What is sentiment analysis (opinion mining)? Definition from  SearchBusiness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5334000" cy="451485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entiment analysis dataset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385857" cy="40052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554531"/>
            <a:ext cx="4572000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library(tm)</a:t>
            </a:r>
          </a:p>
          <a:p>
            <a:r>
              <a:rPr lang="en-US" sz="800" dirty="0" smtClean="0"/>
              <a:t>library(</a:t>
            </a:r>
            <a:r>
              <a:rPr lang="en-US" sz="800" dirty="0" err="1" smtClean="0"/>
              <a:t>wordcloud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library(</a:t>
            </a:r>
            <a:r>
              <a:rPr lang="en-US" sz="800" dirty="0" err="1" smtClean="0"/>
              <a:t>syuzhet</a:t>
            </a:r>
            <a:r>
              <a:rPr lang="en-US" sz="800" dirty="0" smtClean="0"/>
              <a:t>)</a:t>
            </a:r>
          </a:p>
          <a:p>
            <a:endParaRPr lang="en-US" sz="800" dirty="0" smtClean="0"/>
          </a:p>
          <a:p>
            <a:r>
              <a:rPr lang="en-US" sz="800" dirty="0" smtClean="0"/>
              <a:t>#import data in R</a:t>
            </a:r>
          </a:p>
          <a:p>
            <a:r>
              <a:rPr lang="en-US" sz="800" dirty="0" smtClean="0"/>
              <a:t>reviews &lt;-read.csv(</a:t>
            </a:r>
            <a:r>
              <a:rPr lang="en-US" sz="800" dirty="0" err="1" smtClean="0"/>
              <a:t>file.choose</a:t>
            </a:r>
            <a:r>
              <a:rPr lang="en-US" sz="800" dirty="0" smtClean="0"/>
              <a:t>(),header=T)</a:t>
            </a:r>
          </a:p>
          <a:p>
            <a:endParaRPr lang="en-US" sz="800" dirty="0" smtClean="0"/>
          </a:p>
          <a:p>
            <a:r>
              <a:rPr lang="en-US" sz="800" dirty="0" smtClean="0"/>
              <a:t>#check the structure of the file</a:t>
            </a:r>
          </a:p>
          <a:p>
            <a:r>
              <a:rPr lang="en-US" sz="800" dirty="0" err="1" smtClean="0"/>
              <a:t>str</a:t>
            </a:r>
            <a:r>
              <a:rPr lang="en-US" sz="800" dirty="0" smtClean="0"/>
              <a:t>(reviews)</a:t>
            </a:r>
          </a:p>
          <a:p>
            <a:r>
              <a:rPr lang="en-US" sz="800" dirty="0" smtClean="0"/>
              <a:t>#creating corpus </a:t>
            </a:r>
          </a:p>
          <a:p>
            <a:r>
              <a:rPr lang="en-US" sz="800" dirty="0" smtClean="0"/>
              <a:t>#this function used the base package function </a:t>
            </a:r>
            <a:r>
              <a:rPr lang="en-US" sz="800" dirty="0" err="1" smtClean="0"/>
              <a:t>iconv</a:t>
            </a:r>
            <a:r>
              <a:rPr lang="en-US" sz="800" dirty="0" smtClean="0"/>
              <a:t> to translate value labels into  a specified</a:t>
            </a:r>
          </a:p>
          <a:p>
            <a:r>
              <a:rPr lang="en-US" sz="800" dirty="0" smtClean="0"/>
              <a:t>corpus &lt;-</a:t>
            </a:r>
            <a:r>
              <a:rPr lang="en-US" sz="800" dirty="0" err="1" smtClean="0"/>
              <a:t>iconv</a:t>
            </a:r>
            <a:r>
              <a:rPr lang="en-US" sz="800" dirty="0" smtClean="0"/>
              <a:t>(</a:t>
            </a:r>
            <a:r>
              <a:rPr lang="en-US" sz="800" dirty="0" err="1" smtClean="0"/>
              <a:t>reviews$text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corpus &lt;-Corpus(</a:t>
            </a:r>
            <a:r>
              <a:rPr lang="en-US" sz="800" dirty="0" err="1" smtClean="0"/>
              <a:t>VectorSource</a:t>
            </a:r>
            <a:r>
              <a:rPr lang="en-US" sz="800" dirty="0" smtClean="0"/>
              <a:t>(corpus))</a:t>
            </a:r>
          </a:p>
          <a:p>
            <a:endParaRPr lang="en-US" sz="800" dirty="0" smtClean="0"/>
          </a:p>
          <a:p>
            <a:r>
              <a:rPr lang="en-US" sz="800" dirty="0" smtClean="0"/>
              <a:t>#to see the corpus </a:t>
            </a:r>
          </a:p>
          <a:p>
            <a:r>
              <a:rPr lang="en-US" sz="800" dirty="0" smtClean="0"/>
              <a:t>inspect(corpus[1:5])</a:t>
            </a:r>
          </a:p>
          <a:p>
            <a:endParaRPr lang="en-US" sz="800" dirty="0" smtClean="0"/>
          </a:p>
          <a:p>
            <a:r>
              <a:rPr lang="en-US" sz="800" dirty="0" smtClean="0"/>
              <a:t>#cleaning corpus</a:t>
            </a:r>
          </a:p>
          <a:p>
            <a:r>
              <a:rPr lang="en-US" sz="800" dirty="0" smtClean="0"/>
              <a:t>corpus &lt;-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corpus,tolower</a:t>
            </a:r>
            <a:r>
              <a:rPr lang="en-US" sz="800" dirty="0" smtClean="0"/>
              <a:t>)</a:t>
            </a:r>
          </a:p>
          <a:p>
            <a:endParaRPr lang="en-US" sz="800" dirty="0" smtClean="0"/>
          </a:p>
          <a:p>
            <a:r>
              <a:rPr lang="en-US" sz="800" dirty="0" smtClean="0"/>
              <a:t>inspect(corpus[1:5])</a:t>
            </a:r>
          </a:p>
          <a:p>
            <a:endParaRPr lang="en-US" sz="800" dirty="0" smtClean="0"/>
          </a:p>
          <a:p>
            <a:r>
              <a:rPr lang="en-US" sz="800" dirty="0" smtClean="0"/>
              <a:t>corpus &lt;- 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corpus,removePunctuation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inspect(corpus[1:5])</a:t>
            </a:r>
          </a:p>
          <a:p>
            <a:endParaRPr lang="en-US" sz="800" dirty="0" smtClean="0"/>
          </a:p>
          <a:p>
            <a:r>
              <a:rPr lang="en-US" sz="800" dirty="0" smtClean="0"/>
              <a:t>corpus &lt;-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corpus,removeNumbers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inspect(corpus[1:5])</a:t>
            </a:r>
          </a:p>
          <a:p>
            <a:r>
              <a:rPr lang="en-US" sz="800" dirty="0" smtClean="0"/>
              <a:t>corpus &lt;- 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corpus,removeWords,stopwords</a:t>
            </a:r>
            <a:r>
              <a:rPr lang="en-US" sz="800" dirty="0" smtClean="0"/>
              <a:t>("</a:t>
            </a:r>
            <a:r>
              <a:rPr lang="en-US" sz="800" dirty="0" err="1" smtClean="0"/>
              <a:t>english</a:t>
            </a:r>
            <a:r>
              <a:rPr lang="en-US" sz="800" dirty="0" smtClean="0"/>
              <a:t>"))</a:t>
            </a:r>
          </a:p>
          <a:p>
            <a:r>
              <a:rPr lang="en-US" sz="800" dirty="0" smtClean="0"/>
              <a:t>inspect(corpus[1:5])</a:t>
            </a:r>
          </a:p>
          <a:p>
            <a:r>
              <a:rPr lang="en-US" sz="800" dirty="0" smtClean="0"/>
              <a:t>corpus(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corpus,stripWhitespace</a:t>
            </a:r>
            <a:r>
              <a:rPr lang="en-US" sz="800" dirty="0" smtClean="0"/>
              <a:t>))</a:t>
            </a:r>
          </a:p>
          <a:p>
            <a:r>
              <a:rPr lang="en-US" sz="800" dirty="0" smtClean="0"/>
              <a:t>inspect(corpus[1:5])</a:t>
            </a:r>
          </a:p>
          <a:p>
            <a:endParaRPr lang="en-US" sz="800" dirty="0" smtClean="0"/>
          </a:p>
          <a:p>
            <a:r>
              <a:rPr lang="en-US" sz="800" dirty="0" err="1" smtClean="0"/>
              <a:t>reviews_final</a:t>
            </a:r>
            <a:r>
              <a:rPr lang="en-US" sz="800" dirty="0" smtClean="0"/>
              <a:t>&lt;- corpus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#create term document</a:t>
            </a:r>
          </a:p>
          <a:p>
            <a:r>
              <a:rPr lang="en-US" sz="800" dirty="0" err="1" smtClean="0"/>
              <a:t>tdm</a:t>
            </a:r>
            <a:r>
              <a:rPr lang="en-US" sz="800" dirty="0" smtClean="0"/>
              <a:t>&lt;-</a:t>
            </a:r>
            <a:r>
              <a:rPr lang="en-US" sz="800" dirty="0" err="1" smtClean="0"/>
              <a:t>TermDocumentMatrix</a:t>
            </a:r>
            <a:r>
              <a:rPr lang="en-US" sz="800" dirty="0" smtClean="0"/>
              <a:t>(</a:t>
            </a:r>
            <a:r>
              <a:rPr lang="en-US" sz="800" dirty="0" err="1" smtClean="0"/>
              <a:t>reviews_final</a:t>
            </a:r>
            <a:r>
              <a:rPr lang="en-US" sz="800" dirty="0" smtClean="0"/>
              <a:t>)</a:t>
            </a:r>
          </a:p>
          <a:p>
            <a:r>
              <a:rPr lang="en-US" sz="800" dirty="0" err="1" smtClean="0"/>
              <a:t>tdm</a:t>
            </a:r>
            <a:r>
              <a:rPr lang="en-US" sz="800" dirty="0" smtClean="0"/>
              <a:t>&lt;-</a:t>
            </a:r>
            <a:r>
              <a:rPr lang="en-US" sz="800" dirty="0" err="1" smtClean="0"/>
              <a:t>as.matrix</a:t>
            </a:r>
            <a:r>
              <a:rPr lang="en-US" sz="800" dirty="0" smtClean="0"/>
              <a:t>(</a:t>
            </a:r>
            <a:r>
              <a:rPr lang="en-US" sz="800" dirty="0" err="1" smtClean="0"/>
              <a:t>tdm</a:t>
            </a:r>
            <a:r>
              <a:rPr lang="en-US" sz="800" dirty="0" smtClean="0"/>
              <a:t>)</a:t>
            </a:r>
          </a:p>
          <a:p>
            <a:r>
              <a:rPr lang="en-US" sz="800" dirty="0" err="1" smtClean="0"/>
              <a:t>tdm</a:t>
            </a:r>
            <a:r>
              <a:rPr lang="en-US" sz="800" dirty="0" smtClean="0"/>
              <a:t>[1:10,1:5]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#bar plot of the words</a:t>
            </a:r>
          </a:p>
          <a:p>
            <a:r>
              <a:rPr lang="en-US" sz="800" dirty="0" smtClean="0"/>
              <a:t>w&lt;-</a:t>
            </a:r>
            <a:r>
              <a:rPr lang="en-US" sz="800" dirty="0" err="1" smtClean="0"/>
              <a:t>rowSums</a:t>
            </a:r>
            <a:r>
              <a:rPr lang="en-US" sz="800" dirty="0" smtClean="0"/>
              <a:t>(</a:t>
            </a:r>
            <a:r>
              <a:rPr lang="en-US" sz="800" dirty="0" err="1" smtClean="0"/>
              <a:t>tdm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w&lt;-subset(</a:t>
            </a:r>
            <a:r>
              <a:rPr lang="en-US" sz="800" dirty="0" err="1" smtClean="0"/>
              <a:t>w,w</a:t>
            </a:r>
            <a:r>
              <a:rPr lang="en-US" sz="800" dirty="0" smtClean="0"/>
              <a:t>&gt;=25)</a:t>
            </a:r>
          </a:p>
          <a:p>
            <a:r>
              <a:rPr lang="en-US" sz="800" dirty="0" err="1" smtClean="0"/>
              <a:t>barplot</a:t>
            </a:r>
            <a:r>
              <a:rPr lang="en-US" sz="800" dirty="0" smtClean="0"/>
              <a:t>(</a:t>
            </a:r>
            <a:r>
              <a:rPr lang="en-US" sz="800" dirty="0" err="1" smtClean="0"/>
              <a:t>w,las</a:t>
            </a:r>
            <a:r>
              <a:rPr lang="en-US" sz="800" dirty="0" smtClean="0"/>
              <a:t>=2,col="blue")</a:t>
            </a:r>
          </a:p>
          <a:p>
            <a:endParaRPr lang="en-US" sz="800" dirty="0" smtClean="0"/>
          </a:p>
          <a:p>
            <a:r>
              <a:rPr lang="en-US" sz="800" dirty="0" err="1" smtClean="0"/>
              <a:t>corplus</a:t>
            </a:r>
            <a:r>
              <a:rPr lang="en-US" sz="800" dirty="0" smtClean="0"/>
              <a:t>&lt;-</a:t>
            </a:r>
            <a:r>
              <a:rPr lang="en-US" sz="800" dirty="0" err="1" smtClean="0"/>
              <a:t>tm_map</a:t>
            </a:r>
            <a:r>
              <a:rPr lang="en-US" sz="800" dirty="0" smtClean="0"/>
              <a:t>(</a:t>
            </a:r>
            <a:r>
              <a:rPr lang="en-US" sz="800" dirty="0" err="1" smtClean="0"/>
              <a:t>corpus,removeWords,c</a:t>
            </a:r>
            <a:r>
              <a:rPr lang="en-US" sz="800" dirty="0" smtClean="0"/>
              <a:t>("</a:t>
            </a:r>
            <a:r>
              <a:rPr lang="en-US" sz="800" dirty="0" err="1" smtClean="0"/>
              <a:t>buy","calls","button</a:t>
            </a:r>
            <a:r>
              <a:rPr lang="en-US" sz="800" dirty="0" smtClean="0"/>
              <a:t>"))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9124" y="857232"/>
            <a:ext cx="435771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 smtClean="0"/>
          </a:p>
          <a:p>
            <a:r>
              <a:rPr lang="en-US" sz="1050" dirty="0" smtClean="0"/>
              <a:t>#</a:t>
            </a:r>
            <a:r>
              <a:rPr lang="en-US" sz="1050" dirty="0" err="1" smtClean="0"/>
              <a:t>creat</a:t>
            </a:r>
            <a:r>
              <a:rPr lang="en-US" sz="1050" dirty="0" smtClean="0"/>
              <a:t> word cloud</a:t>
            </a:r>
          </a:p>
          <a:p>
            <a:r>
              <a:rPr lang="en-US" sz="1050" dirty="0" smtClean="0"/>
              <a:t>w&lt;-sort(</a:t>
            </a:r>
            <a:r>
              <a:rPr lang="en-US" sz="1050" dirty="0" err="1" smtClean="0"/>
              <a:t>rowSums</a:t>
            </a:r>
            <a:r>
              <a:rPr lang="en-US" sz="1050" dirty="0" smtClean="0"/>
              <a:t>(</a:t>
            </a:r>
            <a:r>
              <a:rPr lang="en-US" sz="1050" dirty="0" err="1" smtClean="0"/>
              <a:t>tdm</a:t>
            </a:r>
            <a:r>
              <a:rPr lang="en-US" sz="1050" dirty="0" smtClean="0"/>
              <a:t>),decreasing = T)</a:t>
            </a:r>
          </a:p>
          <a:p>
            <a:r>
              <a:rPr lang="en-US" sz="1050" dirty="0" err="1" smtClean="0"/>
              <a:t>set.seed</a:t>
            </a:r>
            <a:r>
              <a:rPr lang="en-US" sz="1050" dirty="0" smtClean="0"/>
              <a:t>(2000)</a:t>
            </a:r>
          </a:p>
          <a:p>
            <a:r>
              <a:rPr lang="en-US" sz="1050" dirty="0" err="1" smtClean="0"/>
              <a:t>wordcloud</a:t>
            </a:r>
            <a:r>
              <a:rPr lang="en-US" sz="1050" dirty="0" smtClean="0"/>
              <a:t>(words = names(w),</a:t>
            </a:r>
          </a:p>
          <a:p>
            <a:r>
              <a:rPr lang="en-US" sz="1050" dirty="0" smtClean="0"/>
              <a:t>          freq = w,</a:t>
            </a:r>
          </a:p>
          <a:p>
            <a:r>
              <a:rPr lang="en-US" sz="1050" dirty="0" smtClean="0"/>
              <a:t>          </a:t>
            </a:r>
            <a:r>
              <a:rPr lang="en-US" sz="1050" dirty="0" err="1" smtClean="0"/>
              <a:t>max.words</a:t>
            </a:r>
            <a:r>
              <a:rPr lang="en-US" sz="1050" dirty="0" smtClean="0"/>
              <a:t> = 50,</a:t>
            </a:r>
          </a:p>
          <a:p>
            <a:r>
              <a:rPr lang="en-US" sz="1050" dirty="0" smtClean="0"/>
              <a:t>          </a:t>
            </a:r>
            <a:r>
              <a:rPr lang="en-US" sz="1050" dirty="0" err="1" smtClean="0"/>
              <a:t>random.order</a:t>
            </a:r>
            <a:r>
              <a:rPr lang="en-US" sz="1050" dirty="0" smtClean="0"/>
              <a:t> = T,</a:t>
            </a:r>
          </a:p>
          <a:p>
            <a:r>
              <a:rPr lang="en-US" sz="1050" dirty="0" smtClean="0"/>
              <a:t>          </a:t>
            </a:r>
            <a:r>
              <a:rPr lang="en-US" sz="1050" dirty="0" err="1" smtClean="0"/>
              <a:t>min.freq</a:t>
            </a:r>
            <a:r>
              <a:rPr lang="en-US" sz="1050" dirty="0" smtClean="0"/>
              <a:t> = 5,</a:t>
            </a:r>
          </a:p>
          <a:p>
            <a:r>
              <a:rPr lang="en-US" sz="1050" dirty="0" smtClean="0"/>
              <a:t>          colors = brewer.pal(25,"Dark2"),</a:t>
            </a:r>
          </a:p>
          <a:p>
            <a:r>
              <a:rPr lang="en-US" sz="1050" dirty="0" smtClean="0"/>
              <a:t>          scale=c(3,0,3))</a:t>
            </a:r>
          </a:p>
          <a:p>
            <a:endParaRPr lang="en-US" sz="1050" dirty="0" smtClean="0"/>
          </a:p>
          <a:p>
            <a:r>
              <a:rPr lang="en-US" sz="1050" dirty="0" smtClean="0"/>
              <a:t>#obtain </a:t>
            </a:r>
            <a:r>
              <a:rPr lang="en-US" sz="1050" dirty="0" err="1" smtClean="0"/>
              <a:t>sebtiment</a:t>
            </a:r>
            <a:r>
              <a:rPr lang="en-US" sz="1050" dirty="0" smtClean="0"/>
              <a:t> scores</a:t>
            </a:r>
          </a:p>
          <a:p>
            <a:r>
              <a:rPr lang="en-US" sz="1050" dirty="0" err="1" smtClean="0"/>
              <a:t>sentiment_data</a:t>
            </a:r>
            <a:r>
              <a:rPr lang="en-US" sz="1050" dirty="0" smtClean="0"/>
              <a:t>&lt;- </a:t>
            </a:r>
            <a:r>
              <a:rPr lang="en-US" sz="1050" dirty="0" err="1" smtClean="0"/>
              <a:t>iconv</a:t>
            </a:r>
            <a:r>
              <a:rPr lang="en-US" sz="1050" dirty="0" smtClean="0"/>
              <a:t>(</a:t>
            </a:r>
            <a:r>
              <a:rPr lang="en-US" sz="1050" dirty="0" err="1" smtClean="0"/>
              <a:t>reviews$text</a:t>
            </a:r>
            <a:r>
              <a:rPr lang="en-US" sz="1050" dirty="0" smtClean="0"/>
              <a:t>)</a:t>
            </a:r>
          </a:p>
          <a:p>
            <a:r>
              <a:rPr lang="en-US" sz="1050" dirty="0" smtClean="0"/>
              <a:t>s&lt;-</a:t>
            </a:r>
            <a:r>
              <a:rPr lang="en-US" sz="1050" dirty="0" err="1" smtClean="0"/>
              <a:t>get_nrc_sentiment</a:t>
            </a:r>
            <a:r>
              <a:rPr lang="en-US" sz="1050" dirty="0" smtClean="0"/>
              <a:t>(</a:t>
            </a:r>
            <a:r>
              <a:rPr lang="en-US" sz="1050" dirty="0" err="1" smtClean="0"/>
              <a:t>sentiment_data</a:t>
            </a:r>
            <a:r>
              <a:rPr lang="en-US" sz="1050" dirty="0" smtClean="0"/>
              <a:t>)</a:t>
            </a:r>
          </a:p>
          <a:p>
            <a:r>
              <a:rPr lang="en-US" sz="1050" dirty="0" smtClean="0"/>
              <a:t>s[1:10]</a:t>
            </a:r>
          </a:p>
          <a:p>
            <a:endParaRPr lang="en-US" sz="1050" dirty="0" smtClean="0"/>
          </a:p>
          <a:p>
            <a:r>
              <a:rPr lang="en-US" sz="1050" dirty="0" smtClean="0"/>
              <a:t>#calculate review wise score</a:t>
            </a:r>
          </a:p>
          <a:p>
            <a:r>
              <a:rPr lang="en-US" sz="1050" dirty="0" err="1" smtClean="0"/>
              <a:t>s$score</a:t>
            </a:r>
            <a:r>
              <a:rPr lang="en-US" sz="1050" dirty="0" smtClean="0"/>
              <a:t>&lt;-</a:t>
            </a:r>
            <a:r>
              <a:rPr lang="en-US" sz="1050" dirty="0" err="1" smtClean="0"/>
              <a:t>s$positive-s$negative</a:t>
            </a:r>
            <a:endParaRPr lang="en-US" sz="1050" dirty="0" smtClean="0"/>
          </a:p>
          <a:p>
            <a:r>
              <a:rPr lang="en-US" sz="1050" dirty="0" smtClean="0"/>
              <a:t>s[1:10]</a:t>
            </a:r>
          </a:p>
          <a:p>
            <a:r>
              <a:rPr lang="en-US" sz="1050" dirty="0" smtClean="0"/>
              <a:t>#write score into a </a:t>
            </a:r>
            <a:r>
              <a:rPr lang="en-US" sz="1050" dirty="0" err="1" smtClean="0"/>
              <a:t>csv</a:t>
            </a:r>
            <a:r>
              <a:rPr lang="en-US" sz="1050" dirty="0" smtClean="0"/>
              <a:t> file</a:t>
            </a:r>
          </a:p>
          <a:p>
            <a:r>
              <a:rPr lang="en-US" sz="1050" dirty="0" smtClean="0"/>
              <a:t>write.csv(x-</a:t>
            </a:r>
            <a:r>
              <a:rPr lang="en-US" sz="1050" dirty="0" err="1" smtClean="0"/>
              <a:t>s.file</a:t>
            </a:r>
            <a:r>
              <a:rPr lang="en-US" sz="1050" dirty="0" smtClean="0"/>
              <a:t>-"C:\Users\Altaf\Desktop\score.csv")</a:t>
            </a:r>
          </a:p>
          <a:p>
            <a:r>
              <a:rPr lang="en-US" sz="1050" dirty="0" smtClean="0"/>
              <a:t>#check product sentiment</a:t>
            </a:r>
          </a:p>
          <a:p>
            <a:r>
              <a:rPr lang="en-US" sz="1050" dirty="0" smtClean="0"/>
              <a:t>#check overall sentiment of the product</a:t>
            </a:r>
          </a:p>
          <a:p>
            <a:r>
              <a:rPr lang="en-US" sz="1050" dirty="0" err="1" smtClean="0"/>
              <a:t>review_score</a:t>
            </a:r>
            <a:r>
              <a:rPr lang="en-US" sz="1050" dirty="0" smtClean="0"/>
              <a:t>&lt;-</a:t>
            </a:r>
            <a:r>
              <a:rPr lang="en-US" sz="1050" dirty="0" err="1" smtClean="0"/>
              <a:t>colSums</a:t>
            </a:r>
            <a:r>
              <a:rPr lang="en-US" sz="1050" dirty="0" smtClean="0"/>
              <a:t>(s[,])</a:t>
            </a:r>
          </a:p>
          <a:p>
            <a:r>
              <a:rPr lang="en-US" sz="1050" dirty="0" smtClean="0"/>
              <a:t>print(</a:t>
            </a:r>
            <a:r>
              <a:rPr lang="en-US" sz="1050" dirty="0" err="1" smtClean="0"/>
              <a:t>review_score</a:t>
            </a:r>
            <a:r>
              <a:rPr lang="en-US" sz="1050" dirty="0" smtClean="0"/>
              <a:t>)</a:t>
            </a:r>
          </a:p>
          <a:p>
            <a:endParaRPr lang="en-US" sz="1050" dirty="0" smtClean="0"/>
          </a:p>
          <a:p>
            <a:r>
              <a:rPr lang="en-US" sz="1050" dirty="0" smtClean="0"/>
              <a:t>#plot product sentiment </a:t>
            </a:r>
          </a:p>
          <a:p>
            <a:r>
              <a:rPr lang="en-US" sz="1050" dirty="0" smtClean="0"/>
              <a:t>#bar plot</a:t>
            </a:r>
          </a:p>
          <a:p>
            <a:r>
              <a:rPr lang="en-US" sz="1050" dirty="0" err="1" smtClean="0"/>
              <a:t>barplot</a:t>
            </a:r>
            <a:r>
              <a:rPr lang="en-US" sz="1050" dirty="0" smtClean="0"/>
              <a:t>(</a:t>
            </a:r>
            <a:r>
              <a:rPr lang="en-US" sz="1050" dirty="0" err="1" smtClean="0"/>
              <a:t>colSums</a:t>
            </a:r>
            <a:r>
              <a:rPr lang="en-US" sz="1050" dirty="0" smtClean="0"/>
              <a:t>(s),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las</a:t>
            </a:r>
            <a:r>
              <a:rPr lang="en-US" sz="1050" dirty="0" smtClean="0"/>
              <a:t>=2,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col</a:t>
            </a:r>
            <a:r>
              <a:rPr lang="en-US" sz="1050" dirty="0" smtClean="0"/>
              <a:t>= rainbow(10),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ylab</a:t>
            </a:r>
            <a:r>
              <a:rPr lang="en-US" sz="1050" dirty="0" smtClean="0"/>
              <a:t>='count',</a:t>
            </a:r>
          </a:p>
          <a:p>
            <a:r>
              <a:rPr lang="en-US" sz="1050" dirty="0" smtClean="0"/>
              <a:t>        main = 'sentiment')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256" y="1285860"/>
            <a:ext cx="7703396" cy="529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0034" y="500042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https://www.amazon.in/Fire-Boltt-Bluetooth-Smartwatch-Assistance-Resolution/dp/B0BF57RN3K?th=1&amp;psc=1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885831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42968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306</TotalTime>
  <Words>299</Words>
  <Application>Microsoft Office PowerPoint</Application>
  <PresentationFormat>On-screen Show (4:3)</PresentationFormat>
  <Paragraphs>106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SENTIMENT ANALYSIS.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ANALYSIS.</dc:title>
  <dc:creator>Altaf</dc:creator>
  <cp:lastModifiedBy>Altaf</cp:lastModifiedBy>
  <cp:revision>32</cp:revision>
  <dcterms:created xsi:type="dcterms:W3CDTF">2022-11-26T17:22:21Z</dcterms:created>
  <dcterms:modified xsi:type="dcterms:W3CDTF">2022-11-27T12:54:45Z</dcterms:modified>
</cp:coreProperties>
</file>