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62"/>
  </p:notesMasterIdLst>
  <p:sldIdLst>
    <p:sldId id="256" r:id="rId2"/>
    <p:sldId id="257" r:id="rId3"/>
    <p:sldId id="307" r:id="rId4"/>
    <p:sldId id="311" r:id="rId5"/>
    <p:sldId id="309" r:id="rId6"/>
    <p:sldId id="310" r:id="rId7"/>
    <p:sldId id="282" r:id="rId8"/>
    <p:sldId id="283" r:id="rId9"/>
    <p:sldId id="312" r:id="rId10"/>
    <p:sldId id="300" r:id="rId11"/>
    <p:sldId id="314" r:id="rId12"/>
    <p:sldId id="305" r:id="rId13"/>
    <p:sldId id="315" r:id="rId14"/>
    <p:sldId id="316" r:id="rId15"/>
    <p:sldId id="317" r:id="rId16"/>
    <p:sldId id="308" r:id="rId17"/>
    <p:sldId id="318" r:id="rId18"/>
    <p:sldId id="319" r:id="rId19"/>
    <p:sldId id="361" r:id="rId20"/>
    <p:sldId id="354" r:id="rId21"/>
    <p:sldId id="355" r:id="rId22"/>
    <p:sldId id="360" r:id="rId23"/>
    <p:sldId id="352" r:id="rId24"/>
    <p:sldId id="359" r:id="rId25"/>
    <p:sldId id="358" r:id="rId26"/>
    <p:sldId id="357" r:id="rId27"/>
    <p:sldId id="321" r:id="rId28"/>
    <p:sldId id="322" r:id="rId29"/>
    <p:sldId id="366" r:id="rId30"/>
    <p:sldId id="362" r:id="rId31"/>
    <p:sldId id="364" r:id="rId32"/>
    <p:sldId id="365" r:id="rId33"/>
    <p:sldId id="367" r:id="rId34"/>
    <p:sldId id="323" r:id="rId35"/>
    <p:sldId id="324" r:id="rId36"/>
    <p:sldId id="325" r:id="rId37"/>
    <p:sldId id="326" r:id="rId38"/>
    <p:sldId id="327" r:id="rId39"/>
    <p:sldId id="328" r:id="rId40"/>
    <p:sldId id="368" r:id="rId41"/>
    <p:sldId id="329" r:id="rId42"/>
    <p:sldId id="330" r:id="rId43"/>
    <p:sldId id="331" r:id="rId44"/>
    <p:sldId id="332" r:id="rId45"/>
    <p:sldId id="338" r:id="rId46"/>
    <p:sldId id="339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369" r:id="rId59"/>
    <p:sldId id="370" r:id="rId60"/>
    <p:sldId id="340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30" autoAdjust="0"/>
  </p:normalViewPr>
  <p:slideViewPr>
    <p:cSldViewPr>
      <p:cViewPr varScale="1">
        <p:scale>
          <a:sx n="66" d="100"/>
          <a:sy n="66" d="100"/>
        </p:scale>
        <p:origin x="6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9095-82C0-4D7D-8CEA-F50BB60A127B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87909-8E22-468E-83CD-A5E39A2A6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63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Advanced Programming </a:t>
            </a:r>
            <a:br>
              <a:rPr lang="en-US" dirty="0" smtClean="0"/>
            </a:br>
            <a:r>
              <a:rPr lang="en-US" dirty="0" smtClean="0"/>
              <a:t>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748102"/>
            <a:ext cx="7854696" cy="1752600"/>
          </a:xfrm>
        </p:spPr>
        <p:txBody>
          <a:bodyPr>
            <a:normAutofit lnSpcReduction="10000"/>
          </a:bodyPr>
          <a:lstStyle/>
          <a:p>
            <a:pPr algn="l"/>
            <a:endParaRPr lang="en-US" dirty="0" smtClean="0"/>
          </a:p>
          <a:p>
            <a:pPr lvl="1"/>
            <a:r>
              <a:rPr lang="en-US" dirty="0" err="1" smtClean="0"/>
              <a:t>Sadegh</a:t>
            </a:r>
            <a:r>
              <a:rPr lang="en-US" dirty="0" smtClean="0"/>
              <a:t> </a:t>
            </a:r>
            <a:r>
              <a:rPr lang="en-US" dirty="0" err="1" smtClean="0"/>
              <a:t>Aliakbary</a:t>
            </a:r>
            <a:endParaRPr lang="en-US" dirty="0" smtClean="0"/>
          </a:p>
          <a:p>
            <a:pPr lvl="1"/>
            <a:r>
              <a:rPr lang="en-US" dirty="0" smtClean="0"/>
              <a:t>Sharif University of Technology</a:t>
            </a:r>
          </a:p>
          <a:p>
            <a:pPr lvl="1"/>
            <a:r>
              <a:rPr lang="en-US" dirty="0" smtClean="0"/>
              <a:t>Spring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in heap</a:t>
            </a:r>
          </a:p>
          <a:p>
            <a:pPr algn="ctr">
              <a:buNone/>
            </a:pPr>
            <a:r>
              <a:rPr lang="en-US" dirty="0" smtClean="0"/>
              <a:t>	Integer[] </a:t>
            </a:r>
            <a:r>
              <a:rPr lang="en-US" dirty="0" err="1" smtClean="0"/>
              <a:t>inumbers</a:t>
            </a:r>
            <a:r>
              <a:rPr lang="en-US" dirty="0" smtClean="0"/>
              <a:t>;</a:t>
            </a:r>
          </a:p>
          <a:p>
            <a:pPr algn="ctr">
              <a:buNone/>
            </a:pPr>
            <a:r>
              <a:rPr lang="en-US" dirty="0" smtClean="0"/>
              <a:t>Person[] people = new Person[5];</a:t>
            </a:r>
          </a:p>
          <a:p>
            <a:pPr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 = …</a:t>
            </a:r>
          </a:p>
          <a:p>
            <a:pPr algn="ctr">
              <a:buNone/>
            </a:pPr>
            <a:r>
              <a:rPr lang="en-US" dirty="0" smtClean="0"/>
              <a:t>float[] </a:t>
            </a:r>
            <a:r>
              <a:rPr lang="en-US" dirty="0" err="1" smtClean="0"/>
              <a:t>realNumbers</a:t>
            </a:r>
            <a:r>
              <a:rPr lang="en-US" dirty="0" smtClean="0"/>
              <a:t> = new float[N];</a:t>
            </a:r>
          </a:p>
          <a:p>
            <a:r>
              <a:rPr lang="en-US" dirty="0" smtClean="0"/>
              <a:t>Array elements are references not objects</a:t>
            </a:r>
          </a:p>
          <a:p>
            <a:pPr lvl="1"/>
            <a:r>
              <a:rPr lang="en-US" dirty="0" smtClean="0"/>
              <a:t>Exception : primitives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Primitive-Type Array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613824"/>
            <a:ext cx="8314644" cy="2672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643182"/>
            <a:ext cx="7878221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/>
          <a:lstStyle/>
          <a:p>
            <a:r>
              <a:rPr lang="en-US" dirty="0" smtClean="0"/>
              <a:t>Array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389120"/>
          </a:xfrm>
        </p:spPr>
        <p:txBody>
          <a:bodyPr/>
          <a:lstStyle/>
          <a:p>
            <a:r>
              <a:rPr lang="en-US" dirty="0" smtClean="0"/>
              <a:t>There is three type of variable in this code</a:t>
            </a:r>
          </a:p>
          <a:p>
            <a:pPr lvl="1"/>
            <a:r>
              <a:rPr lang="en-US" dirty="0" smtClean="0"/>
              <a:t>array reference</a:t>
            </a:r>
          </a:p>
          <a:p>
            <a:pPr lvl="1"/>
            <a:r>
              <a:rPr lang="en-US" dirty="0" smtClean="0"/>
              <a:t>array[</a:t>
            </a:r>
            <a:r>
              <a:rPr lang="en-US" dirty="0" err="1" smtClean="0"/>
              <a:t>i</a:t>
            </a:r>
            <a:r>
              <a:rPr lang="en-US" dirty="0" smtClean="0"/>
              <a:t>] references</a:t>
            </a:r>
          </a:p>
          <a:p>
            <a:pPr lvl="2"/>
            <a:r>
              <a:rPr lang="en-US" dirty="0" smtClean="0"/>
              <a:t>Initial value: </a:t>
            </a:r>
            <a:r>
              <a:rPr lang="en-US" b="1" dirty="0" smtClean="0"/>
              <a:t>null</a:t>
            </a:r>
          </a:p>
          <a:p>
            <a:pPr lvl="1"/>
            <a:r>
              <a:rPr lang="en-US" dirty="0" smtClean="0"/>
              <a:t>array[</a:t>
            </a:r>
            <a:r>
              <a:rPr lang="en-US" dirty="0" err="1" smtClean="0"/>
              <a:t>i</a:t>
            </a:r>
            <a:r>
              <a:rPr lang="en-US" dirty="0" smtClean="0"/>
              <a:t>] objects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66" y="3881459"/>
            <a:ext cx="67056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11031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sz="2800" dirty="0" smtClean="0"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Student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Long 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getName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return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setName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(String name)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this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name;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Long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getId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return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setId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(Long id)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this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id;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4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Student[] students =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Student[10];</a:t>
            </a:r>
          </a:p>
          <a:p>
            <a:pPr>
              <a:buNone/>
            </a:pPr>
            <a:r>
              <a:rPr lang="nn-NO" sz="24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2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2400" b="1" dirty="0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2400" b="1" dirty="0" smtClean="0">
                <a:solidFill>
                  <a:srgbClr val="000000"/>
                </a:solidFill>
                <a:latin typeface="Courier New"/>
              </a:rPr>
              <a:t> i = 0; i &lt; students.</a:t>
            </a:r>
            <a:r>
              <a:rPr lang="nn-NO" sz="2400" b="1" dirty="0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nn-NO" sz="2400" b="1" dirty="0" smtClean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	students[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] =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Student();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	students[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].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setId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80" y="92867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Does Happen to </a:t>
            </a:r>
            <a:r>
              <a:rPr lang="en-US" smtClean="0"/>
              <a:t>Students After </a:t>
            </a:r>
            <a:r>
              <a:rPr lang="en-US" dirty="0" smtClean="0"/>
              <a:t>f() Method Invocation?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459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f() {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	Student[] students = </a:t>
            </a: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Student[10];</a:t>
            </a:r>
          </a:p>
          <a:p>
            <a:pPr>
              <a:buNone/>
            </a:pPr>
            <a:r>
              <a:rPr lang="nn-NO" sz="2200" b="1" dirty="0" smtClean="0">
                <a:solidFill>
                  <a:srgbClr val="7F0055"/>
                </a:solidFill>
                <a:latin typeface="Courier New"/>
              </a:rPr>
              <a:t>	for</a:t>
            </a:r>
            <a:r>
              <a:rPr lang="nn-NO" sz="22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2200" b="1" dirty="0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2200" b="1" dirty="0" smtClean="0">
                <a:solidFill>
                  <a:srgbClr val="000000"/>
                </a:solidFill>
                <a:latin typeface="Courier New"/>
              </a:rPr>
              <a:t> i = 0; i &lt; students.</a:t>
            </a:r>
            <a:r>
              <a:rPr lang="nn-NO" sz="2200" b="1" dirty="0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nn-NO" sz="2200" b="1" dirty="0" smtClean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		students[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] = </a:t>
            </a: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Student();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		students[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].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setId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g() {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	f();</a:t>
            </a:r>
          </a:p>
          <a:p>
            <a:pPr>
              <a:buNone/>
            </a:pPr>
            <a:r>
              <a:rPr lang="en-US" sz="2200" b="1" dirty="0" smtClean="0"/>
              <a:t>}</a:t>
            </a:r>
          </a:p>
          <a:p>
            <a:pPr>
              <a:buNone/>
            </a:pPr>
            <a:endParaRPr lang="en-US" sz="2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Allocated memory should be released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b="1" i="1" dirty="0" smtClean="0"/>
              <a:t>delete</a:t>
            </a:r>
            <a:r>
              <a:rPr lang="en-US" dirty="0" smtClean="0"/>
              <a:t> operator in C++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Problems with </a:t>
            </a:r>
            <a:r>
              <a:rPr lang="en-US" b="1" dirty="0" smtClean="0"/>
              <a:t>delete</a:t>
            </a:r>
            <a:r>
              <a:rPr lang="en-US" dirty="0" smtClean="0"/>
              <a:t> in C++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/>
              <a:t>Error-Prone</a:t>
            </a:r>
          </a:p>
          <a:p>
            <a:pPr marL="822960" lvl="3" indent="-274320">
              <a:buSzPct val="95000"/>
            </a:pPr>
            <a:r>
              <a:rPr lang="en-US" dirty="0" smtClean="0"/>
              <a:t>Segmentation Fault!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/>
              <a:t>Sometimes causes memory leak</a:t>
            </a:r>
          </a:p>
          <a:p>
            <a:pPr marL="822960" lvl="3" indent="-274320">
              <a:buSzPct val="95000"/>
            </a:pPr>
            <a:r>
              <a:rPr lang="en-US" dirty="0" smtClean="0"/>
              <a:t>a program consumes memory but is unable to release it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/>
              <a:t>Complicated in many situations</a:t>
            </a:r>
          </a:p>
          <a:p>
            <a:r>
              <a:rPr lang="en-US" dirty="0" smtClean="0"/>
              <a:t>You don’t need it in java</a:t>
            </a:r>
          </a:p>
          <a:p>
            <a:r>
              <a:rPr lang="en-US" dirty="0" smtClean="0"/>
              <a:t>Garbage Collection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java class for representing 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 descr="C:\Users\Zahra\Desktop\QuizTit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643182"/>
            <a:ext cx="6350045" cy="3571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output of this code?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938" y="1428736"/>
            <a:ext cx="86201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0584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Creation</a:t>
            </a:r>
          </a:p>
          <a:p>
            <a:r>
              <a:rPr lang="en-US" dirty="0" smtClean="0"/>
              <a:t>Object Storage</a:t>
            </a:r>
          </a:p>
          <a:p>
            <a:r>
              <a:rPr lang="en-US" dirty="0" smtClean="0"/>
              <a:t>More on Arrays</a:t>
            </a:r>
          </a:p>
          <a:p>
            <a:r>
              <a:rPr lang="en-US" dirty="0" smtClean="0"/>
              <a:t>Parameter Passing</a:t>
            </a:r>
          </a:p>
          <a:p>
            <a:r>
              <a:rPr lang="en-US" dirty="0" smtClean="0"/>
              <a:t>For Each</a:t>
            </a:r>
          </a:p>
          <a:p>
            <a:r>
              <a:rPr lang="en-US" dirty="0" err="1" smtClean="0"/>
              <a:t>VarArgs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Reality</a:t>
            </a:r>
          </a:p>
          <a:p>
            <a:pPr lvl="1"/>
            <a:r>
              <a:rPr lang="en-US" dirty="0" smtClean="0"/>
              <a:t>Object class (category, type)</a:t>
            </a:r>
          </a:p>
          <a:p>
            <a:pPr lvl="2"/>
            <a:r>
              <a:rPr lang="en-US" dirty="0" smtClean="0"/>
              <a:t>Person, Book, Ball, …</a:t>
            </a:r>
          </a:p>
          <a:p>
            <a:pPr lvl="1"/>
            <a:r>
              <a:rPr lang="en-US" dirty="0" smtClean="0"/>
              <a:t>Object instance</a:t>
            </a:r>
          </a:p>
          <a:p>
            <a:pPr lvl="2"/>
            <a:r>
              <a:rPr lang="en-US" dirty="0" smtClean="0"/>
              <a:t>Ali </a:t>
            </a:r>
            <a:r>
              <a:rPr lang="en-US" dirty="0" err="1" smtClean="0"/>
              <a:t>Daei</a:t>
            </a:r>
            <a:r>
              <a:rPr lang="en-US" dirty="0" smtClean="0"/>
              <a:t>, my laptop, …</a:t>
            </a:r>
          </a:p>
          <a:p>
            <a:r>
              <a:rPr lang="en-US" dirty="0" smtClean="0"/>
              <a:t>Object Abstraction</a:t>
            </a:r>
          </a:p>
          <a:p>
            <a:pPr lvl="1"/>
            <a:r>
              <a:rPr lang="en-US" dirty="0" smtClean="0"/>
              <a:t>Abstract Data Type</a:t>
            </a:r>
          </a:p>
          <a:p>
            <a:pPr lvl="1"/>
            <a:r>
              <a:rPr lang="en-US" dirty="0" smtClean="0"/>
              <a:t>Object Declaration (Class Declaration)</a:t>
            </a:r>
          </a:p>
          <a:p>
            <a:r>
              <a:rPr lang="en-US" dirty="0" smtClean="0"/>
              <a:t>Object Instantiation</a:t>
            </a:r>
          </a:p>
          <a:p>
            <a:pPr lvl="1"/>
            <a:r>
              <a:rPr lang="en-US" dirty="0" smtClean="0"/>
              <a:t>new</a:t>
            </a:r>
          </a:p>
          <a:p>
            <a:r>
              <a:rPr lang="en-US" dirty="0" smtClean="0"/>
              <a:t>Object in 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Reality : Person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40968"/>
            <a:ext cx="187220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82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Object Abstraction</a:t>
            </a:r>
          </a:p>
          <a:p>
            <a:pPr lvl="1"/>
            <a:r>
              <a:rPr lang="en-US" sz="2600" dirty="0"/>
              <a:t>Abstract Data Type</a:t>
            </a:r>
          </a:p>
          <a:p>
            <a:pPr lvl="1"/>
            <a:r>
              <a:rPr lang="en-US" sz="2600" dirty="0"/>
              <a:t>Object Declaration (Class Declaration</a:t>
            </a:r>
            <a:r>
              <a:rPr lang="en-US" sz="2600" dirty="0" smtClean="0"/>
              <a:t>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Person {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2800" b="1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C0"/>
                </a:solidFill>
                <a:latin typeface="Courier New"/>
              </a:rPr>
              <a:t>age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run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(){...}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talk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(){...}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280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8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 Instances </a:t>
            </a:r>
            <a:br>
              <a:rPr lang="en-US" dirty="0" smtClean="0"/>
            </a:br>
            <a:r>
              <a:rPr lang="en-US" dirty="0" smtClean="0"/>
              <a:t>in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JafarAgha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908720"/>
            <a:ext cx="2907709" cy="490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48" y="2708920"/>
            <a:ext cx="4685451" cy="3524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76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Object Instances in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AzamKhanoom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24" y="2426860"/>
            <a:ext cx="4180508" cy="3878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6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</a:t>
            </a:r>
            <a:r>
              <a:rPr lang="en-US" dirty="0" smtClean="0"/>
              <a:t>Instantiation</a:t>
            </a:r>
            <a:endParaRPr lang="en-US" dirty="0"/>
          </a:p>
          <a:p>
            <a:pPr lvl="1"/>
            <a:r>
              <a:rPr lang="en-US" dirty="0" smtClean="0"/>
              <a:t>new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Person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JafarAgha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Person();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JafarAgha.setAge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(50);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JafarAgha.setName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err="1">
                <a:solidFill>
                  <a:srgbClr val="2A00FF"/>
                </a:solidFill>
                <a:latin typeface="Courier New"/>
              </a:rPr>
              <a:t>Jafar</a:t>
            </a:r>
            <a:r>
              <a:rPr lang="en-US" sz="24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JafarAgha.talk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Person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AzamKhanoom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= </a:t>
            </a:r>
            <a:r>
              <a:rPr lang="en-US" sz="24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new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Person();</a:t>
            </a:r>
            <a:endParaRPr lang="en-US" sz="2400" b="1" dirty="0">
              <a:solidFill>
                <a:srgbClr val="000000"/>
              </a:solidFill>
              <a:latin typeface="Courier New"/>
            </a:endParaRPr>
          </a:p>
          <a:p>
            <a:endParaRPr lang="en-US" sz="300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Memory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312264"/>
              </p:ext>
            </p:extLst>
          </p:nvPr>
        </p:nvGraphicFramePr>
        <p:xfrm>
          <a:off x="6876256" y="1935162"/>
          <a:ext cx="1810544" cy="2470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/>
              </a:tblGrid>
              <a:tr h="823509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</a:tr>
              <a:tr h="823509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50</a:t>
                      </a:r>
                      <a:endParaRPr lang="en-US" sz="2800" b="1" dirty="0"/>
                    </a:p>
                  </a:txBody>
                  <a:tcPr/>
                </a:tc>
              </a:tr>
              <a:tr h="823509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…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74963"/>
              </p:ext>
            </p:extLst>
          </p:nvPr>
        </p:nvGraphicFramePr>
        <p:xfrm>
          <a:off x="2905471" y="4745437"/>
          <a:ext cx="1810544" cy="823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/>
              </a:tblGrid>
              <a:tr h="823509">
                <a:tc>
                  <a:txBody>
                    <a:bodyPr/>
                    <a:lstStyle/>
                    <a:p>
                      <a:r>
                        <a:rPr lang="en-US" sz="2800" b="1" dirty="0" err="1" smtClean="0"/>
                        <a:t>J|a|f|a|r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Curved Connector 13"/>
          <p:cNvCxnSpPr/>
          <p:nvPr/>
        </p:nvCxnSpPr>
        <p:spPr>
          <a:xfrm rot="10800000" flipV="1">
            <a:off x="4716016" y="2492896"/>
            <a:ext cx="2808312" cy="2664296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6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Passing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value</a:t>
            </a:r>
          </a:p>
          <a:p>
            <a:r>
              <a:rPr lang="en-US" dirty="0" smtClean="0"/>
              <a:t>Call by reference</a:t>
            </a:r>
          </a:p>
          <a:p>
            <a:r>
              <a:rPr lang="en-US" dirty="0" smtClean="0"/>
              <a:t>Call by pointer</a:t>
            </a:r>
          </a:p>
          <a:p>
            <a:endParaRPr lang="en-US" dirty="0" smtClean="0"/>
          </a:p>
          <a:p>
            <a:r>
              <a:rPr lang="en-US" dirty="0" smtClean="0"/>
              <a:t>Java style : Call by passing value of references!</a:t>
            </a:r>
          </a:p>
          <a:p>
            <a:r>
              <a:rPr lang="en-US" dirty="0" smtClean="0"/>
              <a:t>Let’s see!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happens in a method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6850" y="2266950"/>
            <a:ext cx="62103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5676" y="4786322"/>
            <a:ext cx="5956266" cy="90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Parameter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value</a:t>
            </a:r>
          </a:p>
          <a:p>
            <a:r>
              <a:rPr lang="en-US" dirty="0" smtClean="0"/>
              <a:t>Call by pointer</a:t>
            </a:r>
          </a:p>
          <a:p>
            <a:r>
              <a:rPr lang="en-US" dirty="0" smtClean="0"/>
              <a:t>Call by reference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7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11031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sz="2800" b="1" dirty="0" smtClean="0"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Dog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private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setName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(String n)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			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n;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bark(){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i="1" dirty="0" smtClean="0">
                <a:solidFill>
                  <a:srgbClr val="2A00FF"/>
                </a:solidFill>
                <a:latin typeface="Courier New"/>
              </a:rPr>
              <a:t>"Hop! Hop!"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Dog d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Dog();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  <a:sym typeface="Wingdings" pitchFamily="2" charset="2"/>
              </a:rPr>
              <a:t> </a:t>
            </a:r>
            <a:r>
              <a:rPr lang="en-US" sz="1900" b="1" dirty="0" smtClean="0">
                <a:solidFill>
                  <a:srgbClr val="000000"/>
                </a:solidFill>
                <a:latin typeface="Courier New"/>
                <a:sym typeface="Wingdings" pitchFamily="2" charset="2"/>
              </a:rPr>
              <a:t>Object Creation (instantiation)</a:t>
            </a: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d.setName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"Fido"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);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  <a:sym typeface="Wingdings" pitchFamily="2" charset="2"/>
              </a:rPr>
              <a:t> 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  <a:sym typeface="Wingdings" pitchFamily="2" charset="2"/>
              </a:rPr>
              <a:t>changing the object’s state</a:t>
            </a: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d.bark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();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  <a:sym typeface="Wingdings" pitchFamily="2" charset="2"/>
              </a:rPr>
              <a:t> 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  <a:sym typeface="Wingdings" pitchFamily="2" charset="2"/>
              </a:rPr>
              <a:t>passing message to object</a:t>
            </a: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</a:t>
            </a:r>
          </a:p>
          <a:p>
            <a:r>
              <a:rPr lang="en-US" b="1" dirty="0" smtClean="0"/>
              <a:t>d is an object</a:t>
            </a:r>
          </a:p>
          <a:p>
            <a:r>
              <a:rPr lang="en-US" b="1" dirty="0" smtClean="0"/>
              <a:t>d is a reference to an object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7158" y="285728"/>
            <a:ext cx="8001056" cy="3643338"/>
          </a:xfrm>
          <a:prstGeom prst="roundRect">
            <a:avLst/>
          </a:prstGeom>
          <a:solidFill>
            <a:srgbClr val="FFFF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072330" y="3657608"/>
            <a:ext cx="1428760" cy="700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Declaration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64704"/>
            <a:ext cx="5338936" cy="56294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cppMethod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Person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byValue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, </a:t>
            </a:r>
            <a:endParaRPr lang="en-US" sz="24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Person*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byPointer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, </a:t>
            </a:r>
            <a:endParaRPr lang="en-US" sz="24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Person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&amp;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byReference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</a:t>
            </a:r>
          </a:p>
          <a:p>
            <a:pPr marL="365760" lvl="1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byValue.name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urier New"/>
              </a:rPr>
              <a:t>ali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byPointer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-&gt;name = 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urier New"/>
              </a:rPr>
              <a:t>ali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byReference.name = 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urier New"/>
              </a:rPr>
              <a:t>ali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Person 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p1, p3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; Person* 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p2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p2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= new Person(…);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cppMethod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p1, p2, p3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68144" y="980728"/>
            <a:ext cx="3005118" cy="707886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This is a C++ code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This is NOT a java code!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3696" y="3501008"/>
            <a:ext cx="4056816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/>
              <a:t>Does </a:t>
            </a:r>
            <a:r>
              <a:rPr lang="en-US" sz="2600" b="1" i="1" dirty="0"/>
              <a:t>p1.name</a:t>
            </a:r>
            <a:r>
              <a:rPr lang="en-US" sz="2600" dirty="0"/>
              <a:t> change</a:t>
            </a:r>
            <a:r>
              <a:rPr lang="en-US" sz="2600" dirty="0" smtClean="0"/>
              <a:t>?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no</a:t>
            </a:r>
            <a:endParaRPr lang="en-US" sz="26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/>
              <a:t>Does </a:t>
            </a:r>
            <a:r>
              <a:rPr lang="en-US" sz="2600" b="1" i="1" dirty="0"/>
              <a:t>p2-&gt;name</a:t>
            </a:r>
            <a:r>
              <a:rPr lang="en-US" sz="2600" dirty="0"/>
              <a:t> change</a:t>
            </a:r>
            <a:r>
              <a:rPr lang="en-US" sz="2600" dirty="0" smtClean="0"/>
              <a:t>?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yes</a:t>
            </a:r>
            <a:endParaRPr lang="en-US" sz="26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/>
              <a:t>Does </a:t>
            </a:r>
            <a:r>
              <a:rPr lang="en-US" sz="2600" b="1" i="1" dirty="0"/>
              <a:t>p3.name</a:t>
            </a:r>
            <a:r>
              <a:rPr lang="en-US" sz="2600" dirty="0"/>
              <a:t> change</a:t>
            </a:r>
            <a:r>
              <a:rPr lang="en-US" sz="2600" dirty="0" smtClean="0"/>
              <a:t>?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yes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0688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64704"/>
            <a:ext cx="5338936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cppMethod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	Person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byValue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	Person*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byPointer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	Person&amp;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byReference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	</a:t>
            </a:r>
          </a:p>
          <a:p>
            <a:pPr marL="365760" lvl="1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Person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*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newP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Person;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byValue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*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newP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byPointer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newP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byReference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*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newP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2400" b="1" dirty="0"/>
          </a:p>
          <a:p>
            <a:pPr marL="0" indent="0">
              <a:buNone/>
            </a:pPr>
            <a:endParaRPr lang="en-US" sz="24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cppMethod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(p1, p2, p3);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68144" y="980728"/>
            <a:ext cx="3005118" cy="707886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This is a C++ code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This is NOT a java code!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7893" y="3501008"/>
            <a:ext cx="2862579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/>
              <a:t>Does </a:t>
            </a:r>
            <a:r>
              <a:rPr lang="en-US" sz="2600" b="1" i="1" dirty="0" smtClean="0"/>
              <a:t>p1</a:t>
            </a:r>
            <a:r>
              <a:rPr lang="en-US" sz="2600" dirty="0" smtClean="0"/>
              <a:t> </a:t>
            </a:r>
            <a:r>
              <a:rPr lang="en-US" sz="2600" dirty="0"/>
              <a:t>change</a:t>
            </a:r>
            <a:r>
              <a:rPr lang="en-US" sz="2600" dirty="0" smtClean="0"/>
              <a:t>?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no</a:t>
            </a:r>
            <a:endParaRPr lang="en-US" sz="26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/>
              <a:t>Does </a:t>
            </a:r>
            <a:r>
              <a:rPr lang="en-US" sz="2600" b="1" i="1" dirty="0" smtClean="0"/>
              <a:t>p2</a:t>
            </a:r>
            <a:r>
              <a:rPr lang="en-US" sz="2600" dirty="0" smtClean="0"/>
              <a:t> </a:t>
            </a:r>
            <a:r>
              <a:rPr lang="en-US" sz="2600" dirty="0"/>
              <a:t>change</a:t>
            </a:r>
            <a:r>
              <a:rPr lang="en-US" sz="2600" dirty="0" smtClean="0"/>
              <a:t>?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no</a:t>
            </a:r>
            <a:endParaRPr lang="en-US" sz="26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/>
              <a:t>Does </a:t>
            </a:r>
            <a:r>
              <a:rPr lang="en-US" sz="2600" b="1" i="1" dirty="0" smtClean="0"/>
              <a:t>p3</a:t>
            </a:r>
            <a:r>
              <a:rPr lang="en-US" sz="2600" dirty="0" smtClean="0"/>
              <a:t> </a:t>
            </a:r>
            <a:r>
              <a:rPr lang="en-US" sz="2600" dirty="0"/>
              <a:t>change</a:t>
            </a:r>
            <a:r>
              <a:rPr lang="en-US" sz="2600" dirty="0" smtClean="0"/>
              <a:t>?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yes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6660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Parameter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has no pointer</a:t>
            </a:r>
          </a:p>
          <a:p>
            <a:r>
              <a:rPr lang="en-US" dirty="0" smtClean="0"/>
              <a:t>Java references are different from C++ references</a:t>
            </a:r>
          </a:p>
          <a:p>
            <a:r>
              <a:rPr lang="en-US" dirty="0" smtClean="0"/>
              <a:t>Java references are more like C++ pointers </a:t>
            </a:r>
          </a:p>
          <a:p>
            <a:pPr lvl="1"/>
            <a:r>
              <a:rPr lang="en-US" dirty="0" smtClean="0"/>
              <a:t>than C++ references</a:t>
            </a:r>
          </a:p>
          <a:p>
            <a:r>
              <a:rPr lang="en-US" dirty="0" smtClean="0"/>
              <a:t>A Java reference is something like a limited pointer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3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64704"/>
            <a:ext cx="5760640" cy="5400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javaMethod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Person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first, </a:t>
            </a:r>
            <a:endParaRPr lang="en-US" sz="24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Person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second, </a:t>
            </a:r>
            <a:endParaRPr lang="en-US" sz="24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number){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first.</a:t>
            </a:r>
            <a:r>
              <a:rPr lang="en-US" sz="2400" b="1" dirty="0" err="1" smtClean="0">
                <a:solidFill>
                  <a:srgbClr val="0000C0"/>
                </a:solidFill>
                <a:latin typeface="Courier New"/>
              </a:rPr>
              <a:t>age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= 12;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number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= 5;</a:t>
            </a:r>
          </a:p>
          <a:p>
            <a:pPr marL="0" indent="0">
              <a:buNone/>
            </a:pPr>
            <a:endParaRPr lang="en-US" sz="2400" b="1" dirty="0">
              <a:latin typeface="Courier New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Person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newP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Person();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second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newP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;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javaMethod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(p1, p2,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myInt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60032" y="404664"/>
            <a:ext cx="4104456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/>
              <a:t>Does </a:t>
            </a:r>
            <a:r>
              <a:rPr lang="en-US" sz="2600" b="1" i="1" dirty="0" smtClean="0"/>
              <a:t>p1.age</a:t>
            </a:r>
            <a:r>
              <a:rPr lang="en-US" sz="2600" dirty="0" smtClean="0"/>
              <a:t> </a:t>
            </a:r>
            <a:r>
              <a:rPr lang="en-US" sz="2600" dirty="0"/>
              <a:t>change</a:t>
            </a:r>
            <a:r>
              <a:rPr lang="en-US" sz="2600" dirty="0" smtClean="0"/>
              <a:t>?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yes</a:t>
            </a:r>
            <a:endParaRPr lang="en-US" sz="26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/>
              <a:t>Does </a:t>
            </a:r>
            <a:r>
              <a:rPr lang="en-US" sz="2600" b="1" i="1" dirty="0" err="1" smtClean="0"/>
              <a:t>myInt</a:t>
            </a:r>
            <a:r>
              <a:rPr lang="en-US" sz="2600" dirty="0" smtClean="0"/>
              <a:t> </a:t>
            </a:r>
            <a:r>
              <a:rPr lang="en-US" sz="2600" dirty="0"/>
              <a:t>change</a:t>
            </a:r>
            <a:r>
              <a:rPr lang="en-US" sz="2600" dirty="0" smtClean="0"/>
              <a:t>?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no</a:t>
            </a:r>
            <a:endParaRPr lang="en-US" sz="26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/>
              <a:t>Does </a:t>
            </a:r>
            <a:r>
              <a:rPr lang="en-US" sz="2600" b="1" i="1" dirty="0" smtClean="0"/>
              <a:t>p2</a:t>
            </a:r>
            <a:r>
              <a:rPr lang="en-US" sz="2600" dirty="0" smtClean="0"/>
              <a:t> </a:t>
            </a:r>
            <a:r>
              <a:rPr lang="en-US" sz="2600" dirty="0"/>
              <a:t>change</a:t>
            </a:r>
            <a:r>
              <a:rPr lang="en-US" sz="2600" dirty="0" smtClean="0"/>
              <a:t>?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no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4768416" y="4284988"/>
            <a:ext cx="4104456" cy="25730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In java, primitive variables are passed to methods by their values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Reference values are passed by their reference values.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6606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9" grpId="0" build="allAtOnce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643182"/>
            <a:ext cx="642937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2609867"/>
            <a:ext cx="72866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reference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643182"/>
            <a:ext cx="56578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reference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271" y="2519363"/>
            <a:ext cx="6694754" cy="2124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Everything is passed by value</a:t>
            </a:r>
          </a:p>
          <a:p>
            <a:r>
              <a:rPr lang="en-US" dirty="0" smtClean="0"/>
              <a:t>Primitive-types are passed by value</a:t>
            </a:r>
          </a:p>
          <a:p>
            <a:r>
              <a:rPr lang="en-US" dirty="0" smtClean="0"/>
              <a:t>References are passed by value</a:t>
            </a:r>
          </a:p>
          <a:p>
            <a:pPr lvl="1"/>
            <a:r>
              <a:rPr lang="en-US" dirty="0" smtClean="0"/>
              <a:t>But not the value of the object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value of the reference</a:t>
            </a:r>
          </a:p>
          <a:p>
            <a:r>
              <a:rPr lang="en-US" dirty="0" smtClean="0"/>
              <a:t>If you want to pass something by reference…</a:t>
            </a:r>
          </a:p>
          <a:p>
            <a:pPr lvl="1"/>
            <a:r>
              <a:rPr lang="en-US" dirty="0" smtClean="0"/>
              <a:t>Wrap it in an object</a:t>
            </a:r>
          </a:p>
          <a:p>
            <a:pPr lvl="1"/>
            <a:r>
              <a:rPr lang="en-US" dirty="0" smtClean="0"/>
              <a:t>And make it mutable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9163050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72518" cy="4389120"/>
          </a:xfrm>
        </p:spPr>
        <p:txBody>
          <a:bodyPr/>
          <a:lstStyle/>
          <a:p>
            <a:r>
              <a:rPr lang="en-US" dirty="0" smtClean="0"/>
              <a:t>Remember : an object has </a:t>
            </a:r>
            <a:r>
              <a:rPr lang="en-US" b="1" i="1" dirty="0" smtClean="0"/>
              <a:t>state</a:t>
            </a:r>
            <a:r>
              <a:rPr lang="en-US" dirty="0" smtClean="0"/>
              <a:t>, </a:t>
            </a:r>
            <a:r>
              <a:rPr lang="en-US" b="1" i="1" dirty="0" smtClean="0"/>
              <a:t>behavior</a:t>
            </a:r>
            <a:r>
              <a:rPr lang="en-US" dirty="0" smtClean="0"/>
              <a:t> and </a:t>
            </a:r>
            <a:r>
              <a:rPr lang="en-US" b="1" i="1" dirty="0" smtClean="0"/>
              <a:t>identity</a:t>
            </a:r>
          </a:p>
          <a:p>
            <a:r>
              <a:rPr lang="en-US" dirty="0" smtClean="0"/>
              <a:t>Each object is stored in memory</a:t>
            </a:r>
          </a:p>
          <a:p>
            <a:r>
              <a:rPr lang="en-US" dirty="0" smtClean="0"/>
              <a:t>Memory address </a:t>
            </a:r>
            <a:r>
              <a:rPr lang="en-US" b="1" dirty="0" smtClean="0">
                <a:latin typeface="Constantia"/>
                <a:sym typeface="Wingdings" pitchFamily="2" charset="2"/>
              </a:rPr>
              <a:t>≈</a:t>
            </a:r>
            <a:r>
              <a:rPr lang="en-US" dirty="0" smtClean="0">
                <a:latin typeface="Constantia"/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object identity</a:t>
            </a:r>
          </a:p>
          <a:p>
            <a:r>
              <a:rPr lang="en-US" dirty="0" smtClean="0">
                <a:sym typeface="Wingdings" pitchFamily="2" charset="2"/>
              </a:rPr>
              <a:t>Memory content  object state</a:t>
            </a:r>
          </a:p>
          <a:p>
            <a:r>
              <a:rPr lang="en-US" dirty="0" smtClean="0"/>
              <a:t>The behavior of an object is declared in its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</a:p>
          <a:p>
            <a:r>
              <a:rPr lang="en-US" dirty="0" smtClean="0"/>
              <a:t>Class declaration is also stored in memory</a:t>
            </a:r>
          </a:p>
          <a:p>
            <a:pPr lvl="1"/>
            <a:r>
              <a:rPr lang="en-US" dirty="0" smtClean="0"/>
              <a:t>But class declaration is stored once for each class</a:t>
            </a:r>
          </a:p>
          <a:p>
            <a:pPr lvl="1"/>
            <a:r>
              <a:rPr lang="en-US" dirty="0" smtClean="0"/>
              <a:t>For each object a separate piece of memory is needed</a:t>
            </a:r>
          </a:p>
          <a:p>
            <a:pPr lvl="2"/>
            <a:r>
              <a:rPr lang="en-US" dirty="0" smtClean="0"/>
              <a:t>To store its state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For each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214554"/>
            <a:ext cx="68199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071678"/>
            <a:ext cx="62579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ounded Rectangle 10"/>
          <p:cNvSpPr/>
          <p:nvPr/>
        </p:nvSpPr>
        <p:spPr>
          <a:xfrm>
            <a:off x="1500166" y="4786322"/>
            <a:ext cx="4500594" cy="928694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Each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for each expression, each element is assigned to another variable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X is a primitive type, element values are </a:t>
            </a:r>
            <a:r>
              <a:rPr lang="en-US" b="1" u="sng" dirty="0" smtClean="0"/>
              <a:t>copied</a:t>
            </a:r>
            <a:r>
              <a:rPr lang="en-US" dirty="0" smtClean="0"/>
              <a:t> into </a:t>
            </a:r>
            <a:r>
              <a:rPr lang="en-US" b="1" dirty="0" smtClean="0"/>
              <a:t>item</a:t>
            </a:r>
            <a:r>
              <a:rPr lang="en-US" dirty="0" smtClean="0"/>
              <a:t> variable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143248"/>
            <a:ext cx="62198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le 6"/>
          <p:cNvSpPr/>
          <p:nvPr/>
        </p:nvSpPr>
        <p:spPr>
          <a:xfrm>
            <a:off x="1285852" y="4293096"/>
            <a:ext cx="3646188" cy="616469"/>
          </a:xfrm>
          <a:prstGeom prst="round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31639" y="2996952"/>
            <a:ext cx="6174037" cy="129614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argument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5394" y="2400303"/>
            <a:ext cx="7237068" cy="3386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argument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they are called </a:t>
            </a:r>
            <a:r>
              <a:rPr lang="en-US" b="1" dirty="0" err="1" smtClean="0"/>
              <a:t>vararg</a:t>
            </a:r>
            <a:endParaRPr lang="en-US" dirty="0" smtClean="0"/>
          </a:p>
          <a:p>
            <a:r>
              <a:rPr lang="en-US" dirty="0" err="1" smtClean="0"/>
              <a:t>Varargs</a:t>
            </a:r>
            <a:r>
              <a:rPr lang="en-US" dirty="0" smtClean="0"/>
              <a:t> are actually arrays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436" y="3214686"/>
            <a:ext cx="672443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943119"/>
            <a:ext cx="60007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565" y="86444"/>
            <a:ext cx="8486715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storage lives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Heap</a:t>
            </a:r>
          </a:p>
          <a:p>
            <a:r>
              <a:rPr lang="en-US" dirty="0" smtClean="0"/>
              <a:t>Constants</a:t>
            </a:r>
          </a:p>
          <a:p>
            <a:r>
              <a:rPr lang="en-US" dirty="0" smtClean="0"/>
              <a:t>Non-RAM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2757478" cy="15104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49" y="571480"/>
            <a:ext cx="6357951" cy="590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4128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Fastest</a:t>
            </a:r>
          </a:p>
          <a:p>
            <a:r>
              <a:rPr lang="en-US" dirty="0" smtClean="0"/>
              <a:t>Inside the CPU</a:t>
            </a:r>
          </a:p>
          <a:p>
            <a:r>
              <a:rPr lang="en-US" dirty="0" smtClean="0"/>
              <a:t>Number of registers are limited</a:t>
            </a:r>
          </a:p>
          <a:p>
            <a:r>
              <a:rPr lang="en-US" dirty="0" smtClean="0"/>
              <a:t>You don’t have direct control over registers</a:t>
            </a:r>
          </a:p>
          <a:p>
            <a:r>
              <a:rPr lang="en-US" dirty="0" smtClean="0"/>
              <a:t>In assembly you have direct access to registers</a:t>
            </a:r>
          </a:p>
          <a:p>
            <a:r>
              <a:rPr lang="en-US" dirty="0" smtClean="0"/>
              <a:t>C and C++ have access to this storage to some extent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new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new</a:t>
            </a:r>
            <a:r>
              <a:rPr lang="en-US" dirty="0" smtClean="0"/>
              <a:t> creates a new object from specified type</a:t>
            </a:r>
          </a:p>
          <a:p>
            <a:pPr algn="ctr">
              <a:buNone/>
            </a:pPr>
            <a:r>
              <a:rPr lang="en-US" dirty="0" smtClean="0"/>
              <a:t>new String();</a:t>
            </a:r>
          </a:p>
          <a:p>
            <a:pPr algn="ctr">
              <a:buNone/>
            </a:pPr>
            <a:r>
              <a:rPr lang="en-US" dirty="0" smtClean="0"/>
              <a:t>new Book();</a:t>
            </a:r>
          </a:p>
          <a:p>
            <a:pPr algn="ctr">
              <a:buNone/>
            </a:pPr>
            <a:r>
              <a:rPr lang="en-US" dirty="0" smtClean="0"/>
              <a:t>new </a:t>
            </a:r>
            <a:r>
              <a:rPr lang="en-US" dirty="0" err="1" smtClean="0"/>
              <a:t>int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Primitive types are not referenced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3357562"/>
            <a:ext cx="523876" cy="52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RAM</a:t>
            </a:r>
          </a:p>
          <a:p>
            <a:r>
              <a:rPr lang="en-US" dirty="0" smtClean="0"/>
              <a:t>Slower than register but less limited</a:t>
            </a:r>
          </a:p>
          <a:p>
            <a:r>
              <a:rPr lang="en-US" dirty="0" smtClean="0"/>
              <a:t>Mechanism of function call in CPU</a:t>
            </a:r>
          </a:p>
          <a:p>
            <a:pPr lvl="1"/>
            <a:r>
              <a:rPr lang="en-US" dirty="0" smtClean="0"/>
              <a:t>Stack pointer (cp)</a:t>
            </a:r>
          </a:p>
          <a:p>
            <a:pPr lvl="1"/>
            <a:r>
              <a:rPr lang="en-US" dirty="0" smtClean="0"/>
              <a:t>Support of CPU</a:t>
            </a:r>
          </a:p>
          <a:p>
            <a:r>
              <a:rPr lang="en-US" dirty="0" smtClean="0"/>
              <a:t>Java references are (usually) placed on stack</a:t>
            </a:r>
          </a:p>
          <a:p>
            <a:r>
              <a:rPr lang="en-US" dirty="0" smtClean="0"/>
              <a:t>Primitive data types are also (usually) located in stack</a:t>
            </a:r>
          </a:p>
          <a:p>
            <a:r>
              <a:rPr lang="en-US" dirty="0" smtClean="0"/>
              <a:t>Java compiler must know the lifetime and size of all the items on the stack</a:t>
            </a:r>
          </a:p>
          <a:p>
            <a:r>
              <a:rPr lang="en-US" dirty="0" smtClean="0"/>
              <a:t>Java objects themselves are not placed on the stack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allows allocation of objects on the stack</a:t>
            </a:r>
          </a:p>
          <a:p>
            <a:r>
              <a:rPr lang="en-US" dirty="0" smtClean="0"/>
              <a:t>E.g. this code creates an object on the stack</a:t>
            </a:r>
          </a:p>
          <a:p>
            <a:pPr algn="ctr">
              <a:buNone/>
            </a:pPr>
            <a:r>
              <a:rPr lang="en-US" dirty="0" smtClean="0"/>
              <a:t>Person p;</a:t>
            </a:r>
          </a:p>
          <a:p>
            <a:r>
              <a:rPr lang="en-US" dirty="0" smtClean="0"/>
              <a:t>In C++ it creates an object on the stack</a:t>
            </a:r>
          </a:p>
          <a:p>
            <a:r>
              <a:rPr lang="en-US" dirty="0" smtClean="0"/>
              <a:t>In Java it creates only a reference on the stack</a:t>
            </a:r>
          </a:p>
          <a:p>
            <a:pPr lvl="1"/>
            <a:r>
              <a:rPr lang="en-US" dirty="0" smtClean="0"/>
              <a:t>The actual object will be on Heap</a:t>
            </a:r>
          </a:p>
          <a:p>
            <a:r>
              <a:rPr lang="en-US" dirty="0" smtClean="0"/>
              <a:t>C++ allows arrays of known size on stack</a:t>
            </a:r>
          </a:p>
          <a:p>
            <a:r>
              <a:rPr lang="en-US" dirty="0" smtClean="0"/>
              <a:t>Java does not!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time vs. Run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information are available at compile time</a:t>
            </a:r>
          </a:p>
          <a:p>
            <a:r>
              <a:rPr lang="en-US" dirty="0" smtClean="0"/>
              <a:t>Stack elements should be specified in compile time</a:t>
            </a:r>
          </a:p>
          <a:p>
            <a:pPr lvl="1"/>
            <a:r>
              <a:rPr lang="en-US" dirty="0" smtClean="0"/>
              <a:t>So C++ allows these variables on stack: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array[10];</a:t>
            </a:r>
          </a:p>
          <a:p>
            <a:pPr lvl="2"/>
            <a:r>
              <a:rPr lang="en-US" dirty="0" smtClean="0"/>
              <a:t>Person p;</a:t>
            </a:r>
          </a:p>
          <a:p>
            <a:r>
              <a:rPr lang="en-US" dirty="0" smtClean="0"/>
              <a:t>Some information are not available at compile time</a:t>
            </a:r>
          </a:p>
          <a:p>
            <a:r>
              <a:rPr lang="en-US" dirty="0" smtClean="0"/>
              <a:t>So variable length variables can </a:t>
            </a:r>
            <a:r>
              <a:rPr lang="en-US" smtClean="0"/>
              <a:t>not be on stack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b="1" i="1" dirty="0" smtClean="0"/>
              <a:t>n</a:t>
            </a:r>
            <a:r>
              <a:rPr lang="en-US" dirty="0" smtClean="0"/>
              <a:t> is a variable “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array[n]</a:t>
            </a:r>
            <a:r>
              <a:rPr lang="en-US" dirty="0" smtClean="0"/>
              <a:t> “ is not allowed in C++</a:t>
            </a:r>
          </a:p>
          <a:p>
            <a:r>
              <a:rPr lang="en-US" dirty="0" smtClean="0"/>
              <a:t>Java is simple! No object on stack!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3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general-purpose pool of memory </a:t>
            </a:r>
          </a:p>
          <a:p>
            <a:r>
              <a:rPr lang="en-US" dirty="0" smtClean="0"/>
              <a:t>Also in the RAM area </a:t>
            </a:r>
          </a:p>
          <a:p>
            <a:r>
              <a:rPr lang="en-US" dirty="0" smtClean="0"/>
              <a:t>All Java objects live here</a:t>
            </a:r>
          </a:p>
          <a:p>
            <a:r>
              <a:rPr lang="en-US" dirty="0" smtClean="0"/>
              <a:t>The compiler doesn’t need to know the length of the variables</a:t>
            </a:r>
          </a:p>
          <a:p>
            <a:r>
              <a:rPr lang="en-US" b="1" i="1" dirty="0" smtClean="0"/>
              <a:t>new </a:t>
            </a:r>
            <a:r>
              <a:rPr lang="en-US" dirty="0" smtClean="0"/>
              <a:t>operator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the storage is allocated on the heap</a:t>
            </a:r>
          </a:p>
          <a:p>
            <a:r>
              <a:rPr lang="en-US" dirty="0" smtClean="0"/>
              <a:t>The objects may become </a:t>
            </a:r>
            <a:r>
              <a:rPr lang="en-US" b="1" dirty="0" smtClean="0"/>
              <a:t>garbage</a:t>
            </a:r>
          </a:p>
          <a:p>
            <a:pPr lvl="1"/>
            <a:r>
              <a:rPr lang="en-US" b="1" dirty="0" smtClean="0"/>
              <a:t>Garbage collection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6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Generations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heap is split up into </a:t>
            </a:r>
            <a:r>
              <a:rPr lang="en-US" b="1" i="1" dirty="0" smtClean="0"/>
              <a:t>generations</a:t>
            </a:r>
          </a:p>
          <a:p>
            <a:r>
              <a:rPr lang="en-US" b="1" dirty="0" smtClean="0"/>
              <a:t>The young generation </a:t>
            </a:r>
          </a:p>
          <a:p>
            <a:pPr lvl="1"/>
            <a:r>
              <a:rPr lang="en-US" dirty="0" smtClean="0"/>
              <a:t>stores short-lived objects that are created and immediately garbage collected</a:t>
            </a:r>
          </a:p>
          <a:p>
            <a:r>
              <a:rPr lang="en-US" b="1" dirty="0" smtClean="0"/>
              <a:t>The Old generation</a:t>
            </a:r>
          </a:p>
          <a:p>
            <a:pPr lvl="1"/>
            <a:r>
              <a:rPr lang="en-US" dirty="0" smtClean="0"/>
              <a:t>Objects that persist longer are moved to the old generation </a:t>
            </a:r>
          </a:p>
          <a:p>
            <a:pPr lvl="1"/>
            <a:r>
              <a:rPr lang="en-US" dirty="0" smtClean="0"/>
              <a:t>also called the tenured generation</a:t>
            </a:r>
          </a:p>
          <a:p>
            <a:r>
              <a:rPr lang="en-US" b="1" dirty="0" smtClean="0"/>
              <a:t>The permanent generation (or </a:t>
            </a:r>
            <a:r>
              <a:rPr lang="en-US" b="1" dirty="0" err="1" smtClean="0"/>
              <a:t>permgen</a:t>
            </a:r>
            <a:r>
              <a:rPr lang="en-US" b="1" dirty="0" smtClean="0"/>
              <a:t>) </a:t>
            </a:r>
          </a:p>
          <a:p>
            <a:pPr lvl="1"/>
            <a:r>
              <a:rPr lang="en-US" dirty="0" smtClean="0"/>
              <a:t>is used for class definitions and associated metadata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1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storages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Constant values</a:t>
            </a:r>
            <a:r>
              <a:rPr lang="en-US" dirty="0" smtClean="0"/>
              <a:t> are often placed directly in the program code</a:t>
            </a:r>
          </a:p>
          <a:p>
            <a:r>
              <a:rPr lang="en-US" b="1" dirty="0" smtClean="0"/>
              <a:t>Non-RAM Storage</a:t>
            </a:r>
          </a:p>
          <a:p>
            <a:pPr lvl="1"/>
            <a:r>
              <a:rPr lang="en-US" dirty="0" smtClean="0"/>
              <a:t>Streamed objects</a:t>
            </a:r>
          </a:p>
          <a:p>
            <a:pPr lvl="1"/>
            <a:r>
              <a:rPr lang="en-US" dirty="0" smtClean="0"/>
              <a:t>Persistent objects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smtClean="0"/>
              <a:t>new</a:t>
            </a:r>
            <a:r>
              <a:rPr lang="en-US" dirty="0" smtClean="0"/>
              <a:t> is not efficient for these small variables</a:t>
            </a:r>
          </a:p>
          <a:p>
            <a:pPr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algn="ctr">
              <a:buNone/>
            </a:pPr>
            <a:r>
              <a:rPr lang="en-US" dirty="0" smtClean="0"/>
              <a:t>char 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</a:p>
          <a:p>
            <a:r>
              <a:rPr lang="en-US" dirty="0" smtClean="0"/>
              <a:t>In these cases, automatic variable is created </a:t>
            </a:r>
          </a:p>
          <a:p>
            <a:pPr lvl="1"/>
            <a:r>
              <a:rPr lang="en-US" dirty="0" smtClean="0"/>
              <a:t>that is </a:t>
            </a:r>
            <a:r>
              <a:rPr lang="en-US" i="1" dirty="0" smtClean="0"/>
              <a:t>not a reference</a:t>
            </a:r>
          </a:p>
          <a:p>
            <a:r>
              <a:rPr lang="en-US" dirty="0" smtClean="0"/>
              <a:t>The variable holds the value directly</a:t>
            </a:r>
          </a:p>
          <a:p>
            <a:r>
              <a:rPr lang="en-US" dirty="0" smtClean="0"/>
              <a:t>It’s placed on the stack</a:t>
            </a:r>
          </a:p>
          <a:p>
            <a:pPr lvl="1"/>
            <a:r>
              <a:rPr lang="en-US" dirty="0" smtClean="0"/>
              <a:t>Much more efficient</a:t>
            </a:r>
          </a:p>
          <a:p>
            <a:r>
              <a:rPr lang="en-US" dirty="0" smtClean="0"/>
              <a:t>When these primitives are not stored on stack?</a:t>
            </a:r>
          </a:p>
          <a:p>
            <a:pPr lvl="1"/>
            <a:r>
              <a:rPr lang="en-US" dirty="0" smtClean="0"/>
              <a:t>When they are inside an object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0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Primitive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98540"/>
            <a:ext cx="9001156" cy="433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010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to represent primitive values when an Object is required</a:t>
            </a:r>
            <a:endParaRPr lang="en-US" dirty="0" smtClean="0"/>
          </a:p>
          <a:p>
            <a:r>
              <a:rPr lang="en-US" dirty="0" smtClean="0"/>
              <a:t>All of them are </a:t>
            </a:r>
            <a:r>
              <a:rPr lang="en-US" b="1" dirty="0" smtClean="0"/>
              <a:t>immutable</a:t>
            </a:r>
          </a:p>
          <a:p>
            <a:r>
              <a:rPr lang="en-US" dirty="0" smtClean="0"/>
              <a:t>Java 5 added some shortcuts for their assignment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8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Integer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Integer(2);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Integer j =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Integer(2);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i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i="1" dirty="0">
                <a:solidFill>
                  <a:srgbClr val="000000"/>
                </a:solidFill>
                <a:latin typeface="Courier New"/>
              </a:rPr>
              <a:t>==j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2800" b="1" i="1" dirty="0" smtClean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2800" b="1" i="1" dirty="0">
                <a:solidFill>
                  <a:srgbClr val="3F7F5F"/>
                </a:solidFill>
                <a:latin typeface="Courier New"/>
              </a:rPr>
              <a:t>Prints false. Why?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= j;</a:t>
            </a:r>
            <a:r>
              <a:rPr lang="en-US" sz="2800" b="1" dirty="0">
                <a:solidFill>
                  <a:srgbClr val="3F7F5F"/>
                </a:solidFill>
                <a:latin typeface="Courier New"/>
              </a:rPr>
              <a:t>//Reference Assignment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2;</a:t>
            </a:r>
            <a:r>
              <a:rPr lang="en-US" sz="2800" b="1" dirty="0">
                <a:solidFill>
                  <a:srgbClr val="3F7F5F"/>
                </a:solidFill>
                <a:latin typeface="Courier New"/>
              </a:rPr>
              <a:t>//OK. </a:t>
            </a:r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A </a:t>
            </a:r>
            <a:r>
              <a:rPr lang="en-US" sz="2800" b="1" dirty="0">
                <a:solidFill>
                  <a:srgbClr val="3F7F5F"/>
                </a:solidFill>
                <a:latin typeface="Courier New"/>
              </a:rPr>
              <a:t>new shortcut </a:t>
            </a:r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in Java5</a:t>
            </a:r>
            <a:r>
              <a:rPr lang="en-US" sz="2800" b="1" dirty="0">
                <a:solidFill>
                  <a:srgbClr val="3F7F5F"/>
                </a:solidFill>
                <a:latin typeface="Courier New"/>
              </a:rPr>
              <a:t>+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Long l = 2;</a:t>
            </a:r>
            <a:r>
              <a:rPr lang="en-US" sz="2800" b="1" dirty="0">
                <a:solidFill>
                  <a:srgbClr val="3F7F5F"/>
                </a:solidFill>
                <a:latin typeface="Courier New"/>
              </a:rPr>
              <a:t>//Syntax Error. Why?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Long l = 2L;</a:t>
            </a:r>
            <a:r>
              <a:rPr lang="en-US" sz="2800" b="1" dirty="0">
                <a:solidFill>
                  <a:srgbClr val="3F7F5F"/>
                </a:solidFill>
                <a:latin typeface="Courier New"/>
              </a:rPr>
              <a:t>//OK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l =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;</a:t>
            </a:r>
            <a:r>
              <a:rPr lang="en-US" sz="2800" b="1" dirty="0">
                <a:solidFill>
                  <a:srgbClr val="3F7F5F"/>
                </a:solidFill>
                <a:latin typeface="Courier New"/>
              </a:rPr>
              <a:t>//Syntax Error. Why?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new</a:t>
            </a:r>
            <a:r>
              <a:rPr lang="en-US" dirty="0" smtClean="0"/>
              <a:t> operator creates a new object from the specified type</a:t>
            </a:r>
          </a:p>
          <a:p>
            <a:r>
              <a:rPr lang="en-US" dirty="0" smtClean="0"/>
              <a:t>Returns the reference to the </a:t>
            </a:r>
            <a:r>
              <a:rPr lang="en-US" smtClean="0"/>
              <a:t>created object</a:t>
            </a:r>
          </a:p>
          <a:p>
            <a:endParaRPr lang="en-US" dirty="0" smtClean="0"/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String s =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String();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Dog d =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Dog();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Rectangle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rectangle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Rectangle();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2052" name="Picture 4" descr="C:\Users\Zahra\Desktop\the-end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00" y="1390650"/>
            <a:ext cx="6604000" cy="4076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Remember C++ pointers</a:t>
            </a:r>
          </a:p>
          <a:p>
            <a:r>
              <a:rPr lang="en-US" dirty="0" smtClean="0"/>
              <a:t>When you declare an object, you declare its reference</a:t>
            </a:r>
          </a:p>
          <a:p>
            <a:pPr algn="ctr">
              <a:buNone/>
            </a:pPr>
            <a:r>
              <a:rPr lang="en-US" dirty="0" smtClean="0"/>
              <a:t>String s;</a:t>
            </a:r>
          </a:p>
          <a:p>
            <a:pPr algn="ctr">
              <a:buNone/>
            </a:pPr>
            <a:r>
              <a:rPr lang="en-US" dirty="0" smtClean="0"/>
              <a:t>Book b;</a:t>
            </a:r>
          </a:p>
          <a:p>
            <a:r>
              <a:rPr lang="en-US" dirty="0" smtClean="0"/>
              <a:t>Exception: ?</a:t>
            </a:r>
          </a:p>
          <a:p>
            <a:pPr lvl="1"/>
            <a:r>
              <a:rPr lang="en-US" dirty="0" smtClean="0"/>
              <a:t>Primitive types</a:t>
            </a:r>
          </a:p>
          <a:p>
            <a:r>
              <a:rPr lang="en-US" dirty="0" smtClean="0"/>
              <a:t>Primitive types are not actually objects</a:t>
            </a:r>
          </a:p>
          <a:p>
            <a:pPr lvl="1"/>
            <a:r>
              <a:rPr lang="en-US" dirty="0" smtClean="0"/>
              <a:t>They can not have references</a:t>
            </a:r>
          </a:p>
          <a:p>
            <a:r>
              <a:rPr lang="en-US" dirty="0" smtClean="0"/>
              <a:t>Java references are different from C++ pointers</a:t>
            </a:r>
          </a:p>
          <a:p>
            <a:r>
              <a:rPr lang="en-US" dirty="0" smtClean="0"/>
              <a:t>Java references are different from C++ references</a:t>
            </a:r>
          </a:p>
          <a:p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code will not create an object:</a:t>
            </a:r>
          </a:p>
          <a:p>
            <a:pPr algn="ctr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;</a:t>
            </a:r>
          </a:p>
          <a:p>
            <a:r>
              <a:rPr lang="en-US" dirty="0" smtClean="0"/>
              <a:t>It just creates a reference</a:t>
            </a:r>
          </a:p>
          <a:p>
            <a:r>
              <a:rPr lang="en-US" dirty="0" smtClean="0"/>
              <a:t>This is a key difference between Java and C++</a:t>
            </a:r>
          </a:p>
          <a:p>
            <a:r>
              <a:rPr lang="en-US" dirty="0" smtClean="0"/>
              <a:t>You can not use “</a:t>
            </a:r>
            <a:r>
              <a:rPr lang="en-US" dirty="0" err="1" smtClean="0"/>
              <a:t>str</a:t>
            </a:r>
            <a:r>
              <a:rPr lang="en-US" dirty="0" smtClean="0"/>
              <a:t>” variable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str</a:t>
            </a:r>
            <a:r>
              <a:rPr lang="en-US" dirty="0" smtClean="0"/>
              <a:t>” is </a:t>
            </a:r>
            <a:r>
              <a:rPr lang="en-US" b="1" dirty="0" smtClean="0"/>
              <a:t>null</a:t>
            </a:r>
          </a:p>
          <a:p>
            <a:r>
              <a:rPr lang="en-US" b="1" dirty="0" smtClean="0"/>
              <a:t>null </a:t>
            </a:r>
            <a:r>
              <a:rPr lang="en-US" dirty="0" smtClean="0"/>
              <a:t>value in java</a:t>
            </a:r>
          </a:p>
          <a:p>
            <a:r>
              <a:rPr lang="en-US" dirty="0" smtClean="0"/>
              <a:t>You should connect </a:t>
            </a:r>
            <a:r>
              <a:rPr lang="en-US" b="1" dirty="0" smtClean="0"/>
              <a:t>references</a:t>
            </a:r>
            <a:r>
              <a:rPr lang="en-US" dirty="0" smtClean="0"/>
              <a:t> to real </a:t>
            </a:r>
            <a:r>
              <a:rPr lang="en-US" b="1" dirty="0" smtClean="0"/>
              <a:t>object</a:t>
            </a:r>
            <a:r>
              <a:rPr lang="en-US" dirty="0" smtClean="0"/>
              <a:t>s</a:t>
            </a:r>
          </a:p>
          <a:p>
            <a:r>
              <a:rPr lang="en-US" dirty="0" smtClean="0"/>
              <a:t>How to create objects?</a:t>
            </a:r>
          </a:p>
          <a:p>
            <a:pPr lvl="1"/>
            <a:r>
              <a:rPr lang="en-US" dirty="0" smtClean="0"/>
              <a:t>new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new</a:t>
            </a:r>
            <a:r>
              <a:rPr lang="en-US" dirty="0" smtClean="0"/>
              <a:t> creates a piece of memory</a:t>
            </a:r>
          </a:p>
          <a:p>
            <a:r>
              <a:rPr lang="en-US" dirty="0" smtClean="0"/>
              <a:t>Returns its reference</a:t>
            </a:r>
          </a:p>
          <a:p>
            <a:r>
              <a:rPr lang="en-US" dirty="0" smtClean="0"/>
              <a:t>Where is the piece of memory?</a:t>
            </a:r>
          </a:p>
          <a:p>
            <a:pPr lvl="1"/>
            <a:r>
              <a:rPr lang="en-US" dirty="0" smtClean="0"/>
              <a:t>In </a:t>
            </a:r>
            <a:r>
              <a:rPr lang="en-US" b="1" i="1" dirty="0" smtClean="0"/>
              <a:t>Heap</a:t>
            </a:r>
          </a:p>
          <a:p>
            <a:r>
              <a:rPr lang="en-US" dirty="0" smtClean="0"/>
              <a:t>Where is the Heap?</a:t>
            </a:r>
          </a:p>
          <a:p>
            <a:pPr lvl="1"/>
            <a:r>
              <a:rPr lang="en-US" dirty="0" smtClean="0"/>
              <a:t>Later…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</TotalTime>
  <Words>1780</Words>
  <Application>Microsoft Office PowerPoint</Application>
  <PresentationFormat>On-screen Show (4:3)</PresentationFormat>
  <Paragraphs>567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Calibri</vt:lpstr>
      <vt:lpstr>Constantia</vt:lpstr>
      <vt:lpstr>Courier New</vt:lpstr>
      <vt:lpstr>Wingdings</vt:lpstr>
      <vt:lpstr>Wingdings 2</vt:lpstr>
      <vt:lpstr>Flow</vt:lpstr>
      <vt:lpstr>Advanced Programming  in Java</vt:lpstr>
      <vt:lpstr>Agenda</vt:lpstr>
      <vt:lpstr>PowerPoint Presentation</vt:lpstr>
      <vt:lpstr>Object Memory</vt:lpstr>
      <vt:lpstr>new Operator</vt:lpstr>
      <vt:lpstr>new</vt:lpstr>
      <vt:lpstr>Object References</vt:lpstr>
      <vt:lpstr>Create Objects</vt:lpstr>
      <vt:lpstr>new</vt:lpstr>
      <vt:lpstr>Array in java</vt:lpstr>
      <vt:lpstr>Primitive-Type Array Sample</vt:lpstr>
      <vt:lpstr>Array Samples</vt:lpstr>
      <vt:lpstr>Array References</vt:lpstr>
      <vt:lpstr>PowerPoint Presentation</vt:lpstr>
      <vt:lpstr>Array Sample</vt:lpstr>
      <vt:lpstr>What Does Happen to Students After f() Method Invocation?</vt:lpstr>
      <vt:lpstr>Object Destruction</vt:lpstr>
      <vt:lpstr>Quiz!</vt:lpstr>
      <vt:lpstr>What is the output of this code?</vt:lpstr>
      <vt:lpstr>Review</vt:lpstr>
      <vt:lpstr>Example</vt:lpstr>
      <vt:lpstr>Example</vt:lpstr>
      <vt:lpstr>Object Instances  in Reality</vt:lpstr>
      <vt:lpstr>Object Instances in Reality</vt:lpstr>
      <vt:lpstr>Example</vt:lpstr>
      <vt:lpstr>Objects in Memory</vt:lpstr>
      <vt:lpstr>Parameter Passing Styles</vt:lpstr>
      <vt:lpstr>What happens in a method call</vt:lpstr>
      <vt:lpstr>C++ Parameter Passing</vt:lpstr>
      <vt:lpstr>PowerPoint Presentation</vt:lpstr>
      <vt:lpstr>PowerPoint Presentation</vt:lpstr>
      <vt:lpstr>Java Parameter Passing</vt:lpstr>
      <vt:lpstr>PowerPoint Presentation</vt:lpstr>
      <vt:lpstr>Swap</vt:lpstr>
      <vt:lpstr>Swap (2)</vt:lpstr>
      <vt:lpstr>Call by reference in C++</vt:lpstr>
      <vt:lpstr>Call by reference in C#</vt:lpstr>
      <vt:lpstr>In java</vt:lpstr>
      <vt:lpstr>PowerPoint Presentation</vt:lpstr>
      <vt:lpstr>For each</vt:lpstr>
      <vt:lpstr>For Each</vt:lpstr>
      <vt:lpstr>For Each (2)</vt:lpstr>
      <vt:lpstr>Variable argument lists</vt:lpstr>
      <vt:lpstr>Variable argument lists</vt:lpstr>
      <vt:lpstr>Quiz!</vt:lpstr>
      <vt:lpstr>PowerPoint Presentation</vt:lpstr>
      <vt:lpstr>Where storage lives</vt:lpstr>
      <vt:lpstr>Memory Hierarchy</vt:lpstr>
      <vt:lpstr>Registers</vt:lpstr>
      <vt:lpstr>The Stack</vt:lpstr>
      <vt:lpstr>The stack (cont.)</vt:lpstr>
      <vt:lpstr>Compile time vs. Run time</vt:lpstr>
      <vt:lpstr>The Heap</vt:lpstr>
      <vt:lpstr>Heap Generations</vt:lpstr>
      <vt:lpstr>Other storages</vt:lpstr>
      <vt:lpstr>Primitive Types</vt:lpstr>
      <vt:lpstr>Java Primitive Types</vt:lpstr>
      <vt:lpstr>Primitive Wrapper Classes</vt:lpstr>
      <vt:lpstr>Sample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 in Java</dc:title>
  <dc:creator>userh</dc:creator>
  <cp:lastModifiedBy>pc1</cp:lastModifiedBy>
  <cp:revision>760</cp:revision>
  <dcterms:created xsi:type="dcterms:W3CDTF">2010-10-08T10:52:50Z</dcterms:created>
  <dcterms:modified xsi:type="dcterms:W3CDTF">2014-04-29T10:04:02Z</dcterms:modified>
</cp:coreProperties>
</file>