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1"/>
  </p:notesMasterIdLst>
  <p:sldIdLst>
    <p:sldId id="256" r:id="rId2"/>
    <p:sldId id="257" r:id="rId3"/>
    <p:sldId id="341" r:id="rId4"/>
    <p:sldId id="342" r:id="rId5"/>
    <p:sldId id="343" r:id="rId6"/>
    <p:sldId id="345" r:id="rId7"/>
    <p:sldId id="346" r:id="rId8"/>
    <p:sldId id="348" r:id="rId9"/>
    <p:sldId id="347" r:id="rId10"/>
    <p:sldId id="349" r:id="rId11"/>
    <p:sldId id="350" r:id="rId12"/>
    <p:sldId id="353" r:id="rId13"/>
    <p:sldId id="351" r:id="rId14"/>
    <p:sldId id="352" r:id="rId15"/>
    <p:sldId id="344" r:id="rId16"/>
    <p:sldId id="354" r:id="rId17"/>
    <p:sldId id="356" r:id="rId18"/>
    <p:sldId id="357" r:id="rId19"/>
    <p:sldId id="34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30" autoAdjust="0"/>
  </p:normalViewPr>
  <p:slideViewPr>
    <p:cSldViewPr>
      <p:cViewPr>
        <p:scale>
          <a:sx n="88" d="100"/>
          <a:sy n="88" d="100"/>
        </p:scale>
        <p:origin x="-146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9095-82C0-4D7D-8CEA-F50BB60A127B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87909-8E22-468E-83CD-A5E39A2A6C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14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DAF9826-FF00-49CE-8954-38A6372D440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Advanced Programming </a:t>
            </a:r>
            <a:br>
              <a:rPr lang="en-US" dirty="0" smtClean="0"/>
            </a:br>
            <a:r>
              <a:rPr lang="en-US" dirty="0" smtClean="0"/>
              <a:t>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748102"/>
            <a:ext cx="7854696" cy="1752600"/>
          </a:xfrm>
        </p:spPr>
        <p:txBody>
          <a:bodyPr>
            <a:normAutofit lnSpcReduction="10000"/>
          </a:bodyPr>
          <a:lstStyle/>
          <a:p>
            <a:pPr algn="l"/>
            <a:endParaRPr lang="en-US" dirty="0" smtClean="0"/>
          </a:p>
          <a:p>
            <a:pPr lvl="1"/>
            <a:r>
              <a:rPr lang="en-US" dirty="0" err="1" smtClean="0"/>
              <a:t>Sadegh</a:t>
            </a:r>
            <a:r>
              <a:rPr lang="en-US" dirty="0" smtClean="0"/>
              <a:t> </a:t>
            </a:r>
            <a:r>
              <a:rPr lang="en-US" dirty="0" err="1" smtClean="0"/>
              <a:t>Aliakbary</a:t>
            </a:r>
            <a:endParaRPr lang="en-US" dirty="0" smtClean="0"/>
          </a:p>
          <a:p>
            <a:pPr lvl="1"/>
            <a:r>
              <a:rPr lang="en-US" dirty="0" smtClean="0"/>
              <a:t>Sharif University of Technology</a:t>
            </a:r>
          </a:p>
          <a:p>
            <a:pPr lvl="1"/>
            <a:r>
              <a:rPr lang="en-US" dirty="0" smtClean="0"/>
              <a:t>Spring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35480"/>
            <a:ext cx="8568952" cy="438912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Constructor is a special method</a:t>
            </a:r>
          </a:p>
          <a:p>
            <a:r>
              <a:rPr lang="en-US" sz="2800" dirty="0" smtClean="0"/>
              <a:t>With the same name as the class</a:t>
            </a:r>
          </a:p>
          <a:p>
            <a:r>
              <a:rPr lang="en-US" sz="2800" dirty="0" smtClean="0"/>
              <a:t>Without any return type</a:t>
            </a:r>
          </a:p>
          <a:p>
            <a:r>
              <a:rPr lang="en-US" sz="2800" dirty="0" smtClean="0"/>
              <a:t>A constructor is called when an object is instantiated</a:t>
            </a:r>
          </a:p>
          <a:p>
            <a:pPr lvl="1"/>
            <a:r>
              <a:rPr lang="en-US" dirty="0" smtClean="0"/>
              <a:t>No invalid object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/>
          <a:lstStyle/>
          <a:p>
            <a:r>
              <a:rPr lang="en-US" dirty="0" smtClean="0"/>
              <a:t>Constructor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785926"/>
            <a:ext cx="7036954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ounded Rectangle 7"/>
          <p:cNvSpPr/>
          <p:nvPr/>
        </p:nvSpPr>
        <p:spPr>
          <a:xfrm>
            <a:off x="1691680" y="3501008"/>
            <a:ext cx="5976664" cy="108012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691680" y="4869159"/>
            <a:ext cx="5976664" cy="319383"/>
          </a:xfrm>
          <a:prstGeom prst="roundRect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Constructors may have parameters</a:t>
            </a:r>
          </a:p>
          <a:p>
            <a:endParaRPr lang="en-US" dirty="0" smtClean="0"/>
          </a:p>
          <a:p>
            <a:r>
              <a:rPr lang="en-US" dirty="0" smtClean="0"/>
              <a:t>Default constructor : no parameter</a:t>
            </a:r>
          </a:p>
          <a:p>
            <a:pPr lvl="1"/>
            <a:r>
              <a:rPr lang="en-US" dirty="0" smtClean="0"/>
              <a:t>Is implicitly implemented</a:t>
            </a:r>
          </a:p>
          <a:p>
            <a:pPr lvl="1"/>
            <a:r>
              <a:rPr lang="en-US" dirty="0" smtClean="0"/>
              <a:t>You can write your own default-constructor</a:t>
            </a:r>
          </a:p>
          <a:p>
            <a:pPr lvl="1"/>
            <a:r>
              <a:rPr lang="en-US" dirty="0" smtClean="0"/>
              <a:t>If you write any constructor, default implicit constructor is vanished.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" y="188640"/>
            <a:ext cx="8858250" cy="652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ounded Rectangle 7"/>
          <p:cNvSpPr/>
          <p:nvPr/>
        </p:nvSpPr>
        <p:spPr>
          <a:xfrm>
            <a:off x="539552" y="2636912"/>
            <a:ext cx="7632848" cy="1080120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156176" y="2420888"/>
            <a:ext cx="2376264" cy="54006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Default Constructor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39552" y="3789040"/>
            <a:ext cx="8352928" cy="108012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660232" y="4401108"/>
            <a:ext cx="2376264" cy="540060"/>
          </a:xfrm>
          <a:prstGeom prst="roundRect">
            <a:avLst/>
          </a:pr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" y="571500"/>
            <a:ext cx="88582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24492"/>
          </a:xfrm>
        </p:spPr>
        <p:txBody>
          <a:bodyPr>
            <a:normAutofit fontScale="70000" lnSpcReduction="20000"/>
          </a:bodyPr>
          <a:lstStyle/>
          <a:p>
            <a:r>
              <a:rPr lang="en-US" sz="3300" dirty="0" smtClean="0"/>
              <a:t>Constructors usually instantiate their properties</a:t>
            </a:r>
          </a:p>
          <a:p>
            <a:pPr>
              <a:buNone/>
            </a:pP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Car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Engine </a:t>
            </a:r>
            <a:r>
              <a:rPr lang="en-US" sz="2800" b="1" dirty="0" err="1" smtClean="0">
                <a:solidFill>
                  <a:srgbClr val="0000C0"/>
                </a:solidFill>
                <a:latin typeface="Courier New"/>
              </a:rPr>
              <a:t>engine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Tyre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[] </a:t>
            </a:r>
            <a:r>
              <a:rPr lang="en-US" sz="2800" b="1" dirty="0" err="1" smtClean="0">
                <a:solidFill>
                  <a:srgbClr val="0000C0"/>
                </a:solidFill>
                <a:latin typeface="Courier New"/>
              </a:rPr>
              <a:t>tyres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endParaRPr lang="en-US" sz="2800" b="1" dirty="0" smtClean="0">
              <a:latin typeface="Courier New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Car()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		engine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Engine();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		</a:t>
            </a:r>
            <a:r>
              <a:rPr lang="en-US" sz="2800" b="1" dirty="0" err="1" smtClean="0">
                <a:solidFill>
                  <a:srgbClr val="0000C0"/>
                </a:solidFill>
                <a:latin typeface="Courier New"/>
              </a:rPr>
              <a:t>tyres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Tyre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[4];</a:t>
            </a:r>
          </a:p>
          <a:p>
            <a:pPr>
              <a:buNone/>
            </a:pPr>
            <a:r>
              <a:rPr lang="nn-NO" sz="2800" b="1" dirty="0" smtClean="0">
                <a:solidFill>
                  <a:srgbClr val="7F0055"/>
                </a:solidFill>
                <a:latin typeface="Courier New"/>
              </a:rPr>
              <a:t>		for</a:t>
            </a:r>
            <a:r>
              <a:rPr lang="nn-NO" sz="28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2800" b="1" dirty="0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2800" b="1" dirty="0" smtClean="0">
                <a:solidFill>
                  <a:srgbClr val="000000"/>
                </a:solidFill>
                <a:latin typeface="Courier New"/>
              </a:rPr>
              <a:t> i = 0; i &lt; </a:t>
            </a:r>
            <a:r>
              <a:rPr lang="nn-NO" sz="2800" b="1" dirty="0" smtClean="0">
                <a:solidFill>
                  <a:srgbClr val="0000C0"/>
                </a:solidFill>
                <a:latin typeface="Courier New"/>
              </a:rPr>
              <a:t>tyres</a:t>
            </a:r>
            <a:r>
              <a:rPr lang="nn-NO" sz="2800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nn-NO" sz="2800" b="1" dirty="0" smtClean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nn-NO" sz="2800" b="1" dirty="0" smtClean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			</a:t>
            </a:r>
            <a:r>
              <a:rPr lang="en-US" sz="2800" b="1" dirty="0" err="1" smtClean="0">
                <a:solidFill>
                  <a:srgbClr val="0000C0"/>
                </a:solidFill>
                <a:latin typeface="Courier New"/>
              </a:rPr>
              <a:t>tyres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]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Tyre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sz="28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3400" dirty="0" smtClean="0"/>
              <a:t>Who does destruct what constructors has built?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needs no destructor</a:t>
            </a:r>
          </a:p>
          <a:p>
            <a:r>
              <a:rPr lang="en-US" dirty="0" smtClean="0"/>
              <a:t>Destructor method in C++</a:t>
            </a:r>
          </a:p>
          <a:p>
            <a:r>
              <a:rPr lang="en-US" dirty="0" smtClean="0"/>
              <a:t>Java has a finalize() method</a:t>
            </a:r>
          </a:p>
          <a:p>
            <a:r>
              <a:rPr lang="en-US" dirty="0" smtClean="0"/>
              <a:t>You can implement it for your class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has no delete</a:t>
            </a:r>
          </a:p>
          <a:p>
            <a:r>
              <a:rPr lang="en-US" dirty="0" smtClean="0"/>
              <a:t>Java has no destructor</a:t>
            </a:r>
          </a:p>
          <a:p>
            <a:r>
              <a:rPr lang="en-US" dirty="0" smtClean="0"/>
              <a:t>Java has a special method: </a:t>
            </a:r>
            <a:r>
              <a:rPr lang="en-US" b="1" dirty="0" smtClean="0"/>
              <a:t>finalize</a:t>
            </a:r>
          </a:p>
          <a:p>
            <a:r>
              <a:rPr lang="en-US" dirty="0" err="1" smtClean="0"/>
              <a:t>finilize</a:t>
            </a:r>
            <a:r>
              <a:rPr lang="en-US" dirty="0" smtClean="0"/>
              <a:t>() is called when the object is </a:t>
            </a:r>
            <a:r>
              <a:rPr lang="en-US" b="1" dirty="0" smtClean="0"/>
              <a:t>garbage-collected</a:t>
            </a:r>
          </a:p>
          <a:p>
            <a:r>
              <a:rPr lang="en-US" dirty="0"/>
              <a:t>If garbage collector is not invoked</a:t>
            </a:r>
          </a:p>
          <a:p>
            <a:pPr lvl="1"/>
            <a:r>
              <a:rPr lang="en-US" i="1" dirty="0"/>
              <a:t>finalize()</a:t>
            </a:r>
            <a:r>
              <a:rPr lang="en-US" dirty="0"/>
              <a:t> method is not called</a:t>
            </a:r>
          </a:p>
          <a:p>
            <a:r>
              <a:rPr lang="en-US" dirty="0" smtClean="0"/>
              <a:t>Why we may need finalize?</a:t>
            </a:r>
          </a:p>
          <a:p>
            <a:r>
              <a:rPr lang="en-US" dirty="0" smtClean="0"/>
              <a:t>Garbage collection is only about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1352"/>
            <a:ext cx="8686800" cy="65680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Circle 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0000C0"/>
                </a:solidFill>
                <a:latin typeface="Courier New"/>
              </a:rPr>
              <a:t>radius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Circle(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r) 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C0"/>
                </a:solidFill>
                <a:latin typeface="Courier New"/>
              </a:rPr>
              <a:t>		radius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= r;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	}</a:t>
            </a:r>
            <a:endParaRPr lang="en-US" sz="1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toString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		return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2A00FF"/>
                </a:solidFill>
                <a:latin typeface="Courier New"/>
              </a:rPr>
              <a:t>"Circle [radius="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800" b="1" dirty="0">
                <a:solidFill>
                  <a:srgbClr val="0000C0"/>
                </a:solidFill>
                <a:latin typeface="Courier New"/>
              </a:rPr>
              <a:t>radius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800" b="1" dirty="0">
                <a:solidFill>
                  <a:srgbClr val="2A00FF"/>
                </a:solidFill>
                <a:latin typeface="Courier New"/>
              </a:rPr>
              <a:t>"]"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	}</a:t>
            </a:r>
            <a:endParaRPr lang="en-US" sz="1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finalize()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Throwable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8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8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urier New"/>
              </a:rPr>
              <a:t>"Finalize: "</a:t>
            </a:r>
            <a:r>
              <a:rPr lang="en-US" sz="1800" b="1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800" b="1" i="1" dirty="0" err="1">
                <a:solidFill>
                  <a:srgbClr val="000000"/>
                </a:solidFill>
                <a:latin typeface="Courier New"/>
              </a:rPr>
              <a:t>toString</a:t>
            </a:r>
            <a:r>
              <a:rPr lang="en-US" sz="1800" b="1" i="1" dirty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	}</a:t>
            </a:r>
            <a:endParaRPr lang="en-US" sz="1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marL="0" indent="0">
              <a:buNone/>
            </a:pPr>
            <a:r>
              <a:rPr lang="en-US" sz="1800" b="1" i="1" dirty="0" smtClean="0">
                <a:solidFill>
                  <a:srgbClr val="000000"/>
                </a:solidFill>
                <a:latin typeface="Courier New"/>
              </a:rPr>
              <a:t>		f</a:t>
            </a:r>
            <a:r>
              <a:rPr lang="en-US" sz="1800" b="1" i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800" b="1" i="1" dirty="0" err="1" smtClean="0">
                <a:solidFill>
                  <a:srgbClr val="000000"/>
                </a:solidFill>
                <a:latin typeface="Courier New"/>
              </a:rPr>
              <a:t>gc</a:t>
            </a:r>
            <a:r>
              <a:rPr lang="en-US" sz="1800" b="1" i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	}</a:t>
            </a:r>
            <a:endParaRPr lang="en-US" sz="1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f() 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		Circle 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c =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Circle(2);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8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8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800" b="1" i="1" dirty="0" smtClean="0">
                <a:solidFill>
                  <a:srgbClr val="000000"/>
                </a:solidFill>
                <a:latin typeface="Courier New"/>
              </a:rPr>
              <a:t>(c</a:t>
            </a:r>
            <a:r>
              <a:rPr lang="en-US" sz="1800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	}</a:t>
            </a:r>
            <a:endParaRPr lang="en-US" sz="1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800" b="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43608" y="2708920"/>
            <a:ext cx="7632848" cy="1080120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79712" y="4365104"/>
            <a:ext cx="1944216" cy="360040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2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052" name="Picture 4" descr="C:\Users\Zahra\Desktop\the-end-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00" y="1390650"/>
            <a:ext cx="6604000" cy="4076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 methods</a:t>
            </a:r>
          </a:p>
          <a:p>
            <a:r>
              <a:rPr lang="en-US" dirty="0" smtClean="0"/>
              <a:t>Constructors</a:t>
            </a:r>
          </a:p>
          <a:p>
            <a:r>
              <a:rPr lang="en-US" dirty="0" smtClean="0"/>
              <a:t>No Destructor</a:t>
            </a:r>
          </a:p>
          <a:p>
            <a:r>
              <a:rPr lang="en-US" dirty="0" smtClean="0"/>
              <a:t>Initialization</a:t>
            </a:r>
          </a:p>
          <a:p>
            <a:r>
              <a:rPr lang="en-US" dirty="0" smtClean="0"/>
              <a:t>Cleanup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instantiated object, is not a ready object</a:t>
            </a:r>
          </a:p>
          <a:p>
            <a:r>
              <a:rPr lang="en-US" dirty="0" smtClean="0"/>
              <a:t>It may be and invalid object</a:t>
            </a:r>
          </a:p>
          <a:p>
            <a:pPr lvl="1"/>
            <a:r>
              <a:rPr lang="en-US" dirty="0" smtClean="0"/>
              <a:t>Person p = new Person();</a:t>
            </a:r>
          </a:p>
          <a:p>
            <a:pPr lvl="1"/>
            <a:r>
              <a:rPr lang="en-US" b="1" i="1" dirty="0" smtClean="0"/>
              <a:t>p</a:t>
            </a:r>
            <a:r>
              <a:rPr lang="en-US" dirty="0" smtClean="0"/>
              <a:t> is an object without name, id and, …</a:t>
            </a:r>
          </a:p>
          <a:p>
            <a:pPr lvl="1"/>
            <a:r>
              <a:rPr lang="en-US" b="1" i="1" dirty="0" smtClean="0"/>
              <a:t>p</a:t>
            </a:r>
            <a:r>
              <a:rPr lang="en-US" dirty="0" smtClean="0"/>
              <a:t> is an invalid object</a:t>
            </a:r>
          </a:p>
          <a:p>
            <a:r>
              <a:rPr lang="en-US" dirty="0" smtClean="0"/>
              <a:t>It should be initialized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03887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pPr>
              <a:buNone/>
            </a:pP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pPr>
              <a:buNone/>
            </a:pP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Student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3F7F5F"/>
                </a:solidFill>
                <a:latin typeface="Courier New"/>
              </a:rPr>
              <a:t>		//Mandatory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private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private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2800" b="1" dirty="0" smtClean="0">
                <a:solidFill>
                  <a:srgbClr val="3F7F5F"/>
                </a:solidFill>
                <a:latin typeface="Courier New"/>
              </a:rPr>
              <a:t>	//Optional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private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homepage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...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03887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setName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(String s)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if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(s !=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&amp;&amp; !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.equals(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s.trim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())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&amp;&amp;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s.matches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"[a-</a:t>
            </a:r>
            <a:r>
              <a:rPr lang="en-US" sz="2800" b="1" dirty="0" err="1" smtClean="0">
                <a:solidFill>
                  <a:srgbClr val="2A00FF"/>
                </a:solidFill>
                <a:latin typeface="Courier New"/>
              </a:rPr>
              <a:t>zA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-Z ]+"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))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	</a:t>
            </a: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s;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sz="2800" b="1" dirty="0" smtClean="0">
              <a:latin typeface="Courier New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setId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idValue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if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(id &gt; 10000000 &amp;&amp; id &lt; 100000000)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idValue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sz="2800" b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setHomepage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(String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addr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sz="2800" b="1" dirty="0" smtClean="0">
                <a:solidFill>
                  <a:srgbClr val="0000C0"/>
                </a:solidFill>
                <a:latin typeface="Courier New"/>
              </a:rPr>
              <a:t>homepage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addr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dirty="0" smtClean="0">
              <a:solidFill>
                <a:srgbClr val="7F0055"/>
              </a:solidFill>
              <a:latin typeface="Courier New"/>
            </a:endParaRPr>
          </a:p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init(String name, 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id) {</a:t>
            </a: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setName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(name);</a:t>
            </a: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setId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(id);</a:t>
            </a: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1935480"/>
            <a:ext cx="8929718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pPr>
              <a:buNone/>
            </a:pPr>
            <a:r>
              <a:rPr lang="en-US" sz="2400" b="1" smtClean="0">
                <a:solidFill>
                  <a:srgbClr val="000000"/>
                </a:solidFill>
                <a:latin typeface="Courier New"/>
              </a:rPr>
              <a:t>		Student st = </a:t>
            </a:r>
            <a:r>
              <a:rPr lang="en-US" sz="2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smtClean="0">
                <a:solidFill>
                  <a:srgbClr val="000000"/>
                </a:solidFill>
                <a:latin typeface="Courier New"/>
              </a:rPr>
              <a:t> Student();</a:t>
            </a:r>
          </a:p>
          <a:p>
            <a:pPr>
              <a:buNone/>
            </a:pPr>
            <a:r>
              <a:rPr lang="en-US" sz="2400" b="1" smtClean="0">
                <a:solidFill>
                  <a:srgbClr val="3F7F5F"/>
                </a:solidFill>
                <a:latin typeface="Courier New"/>
              </a:rPr>
              <a:t>		// st is an invalid object now</a:t>
            </a:r>
          </a:p>
          <a:p>
            <a:pPr>
              <a:buNone/>
            </a:pPr>
            <a:r>
              <a:rPr lang="en-US" sz="2400" b="1" smtClean="0">
                <a:solidFill>
                  <a:srgbClr val="000000"/>
                </a:solidFill>
                <a:latin typeface="Courier New"/>
              </a:rPr>
              <a:t>		st.init(</a:t>
            </a:r>
            <a:r>
              <a:rPr lang="en-US" sz="2400" b="1" smtClean="0">
                <a:solidFill>
                  <a:srgbClr val="2A00FF"/>
                </a:solidFill>
                <a:latin typeface="Courier New"/>
              </a:rPr>
              <a:t>"Hossein Alizadeh"</a:t>
            </a:r>
            <a:r>
              <a:rPr lang="en-US" sz="2400" b="1" smtClean="0">
                <a:solidFill>
                  <a:srgbClr val="000000"/>
                </a:solidFill>
                <a:latin typeface="Courier New"/>
              </a:rPr>
              <a:t>, 45205068);</a:t>
            </a:r>
          </a:p>
          <a:p>
            <a:pPr>
              <a:buNone/>
            </a:pPr>
            <a:r>
              <a:rPr lang="en-US" sz="2400" b="1" smtClean="0">
                <a:solidFill>
                  <a:srgbClr val="3F7F5F"/>
                </a:solidFill>
                <a:latin typeface="Courier New"/>
              </a:rPr>
              <a:t>		// st is initialized now. ready to be used</a:t>
            </a:r>
          </a:p>
          <a:p>
            <a:pPr>
              <a:buNone/>
            </a:pPr>
            <a:r>
              <a:rPr lang="en-US" sz="2400" b="1" smtClean="0">
                <a:solidFill>
                  <a:srgbClr val="000000"/>
                </a:solidFill>
                <a:latin typeface="Courier New"/>
              </a:rPr>
              <a:t>		System.</a:t>
            </a:r>
            <a:r>
              <a:rPr lang="en-US" sz="2400" b="1" i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400" b="1" i="1" smtClean="0">
                <a:solidFill>
                  <a:srgbClr val="000000"/>
                </a:solidFill>
                <a:latin typeface="Courier New"/>
              </a:rPr>
              <a:t>.println(st.getName());</a:t>
            </a:r>
          </a:p>
          <a:p>
            <a:pPr>
              <a:buNone/>
            </a:pPr>
            <a:r>
              <a:rPr lang="en-US" sz="2400" b="1" smtClean="0">
                <a:solidFill>
                  <a:srgbClr val="000000"/>
                </a:solidFill>
                <a:latin typeface="Courier New"/>
              </a:rPr>
              <a:t>		System.</a:t>
            </a:r>
            <a:r>
              <a:rPr lang="en-US" sz="2400" b="1" i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400" b="1" i="1" smtClean="0">
                <a:solidFill>
                  <a:srgbClr val="000000"/>
                </a:solidFill>
                <a:latin typeface="Courier New"/>
              </a:rPr>
              <a:t>.println(st.getId());</a:t>
            </a:r>
          </a:p>
          <a:p>
            <a:pPr>
              <a:buNone/>
            </a:pPr>
            <a:r>
              <a:rPr lang="en-US" sz="2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Circle c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Circle();</a:t>
            </a:r>
          </a:p>
          <a:p>
            <a:pPr>
              <a:buNone/>
            </a:pP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c.init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(12);</a:t>
            </a:r>
          </a:p>
          <a:p>
            <a:pPr>
              <a:buNone/>
            </a:pPr>
            <a:endParaRPr lang="en-US" sz="2800" b="1" dirty="0" smtClean="0">
              <a:latin typeface="Courier New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Book b1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Book();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b1.init(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“</a:t>
            </a:r>
            <a:r>
              <a:rPr lang="fa-IR" sz="2800" b="1" dirty="0" smtClean="0">
                <a:solidFill>
                  <a:srgbClr val="2A00FF"/>
                </a:solidFill>
                <a:latin typeface="Courier New"/>
              </a:rPr>
              <a:t>من او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”, “</a:t>
            </a:r>
            <a:r>
              <a:rPr lang="fa-IR" sz="2800" b="1" dirty="0" smtClean="0">
                <a:solidFill>
                  <a:srgbClr val="2A00FF"/>
                </a:solidFill>
                <a:latin typeface="Courier New"/>
              </a:rPr>
              <a:t>رضا اميرخانی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”</a:t>
            </a:r>
            <a:r>
              <a:rPr lang="en-US" sz="2800" b="1" dirty="0" smtClean="0">
                <a:latin typeface="Courier New"/>
              </a:rPr>
              <a:t>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Book b2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Book();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b2.init(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“</a:t>
            </a:r>
            <a:r>
              <a:rPr lang="fa-IR" sz="2800" b="1" dirty="0" smtClean="0">
                <a:solidFill>
                  <a:srgbClr val="2A00FF"/>
                </a:solidFill>
                <a:latin typeface="Courier New"/>
              </a:rPr>
              <a:t>شاهنامه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”, “</a:t>
            </a:r>
            <a:r>
              <a:rPr lang="fa-IR" sz="2800" b="1" dirty="0" smtClean="0">
                <a:solidFill>
                  <a:srgbClr val="2A00FF"/>
                </a:solidFill>
                <a:latin typeface="Courier New"/>
              </a:rPr>
              <a:t>ابوالقاسم فردوسی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”</a:t>
            </a:r>
            <a:r>
              <a:rPr lang="en-US" sz="2800" b="1" dirty="0" smtClean="0">
                <a:latin typeface="Courier New"/>
              </a:rPr>
              <a:t>);</a:t>
            </a:r>
            <a:endParaRPr lang="fa-IR" sz="2800" b="1" dirty="0" smtClean="0">
              <a:latin typeface="Courier New"/>
            </a:endParaRPr>
          </a:p>
          <a:p>
            <a:pPr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disadvantages of </a:t>
            </a:r>
            <a:r>
              <a:rPr lang="en-US" b="1" i="1" dirty="0" err="1" smtClean="0"/>
              <a:t>init</a:t>
            </a:r>
            <a:r>
              <a:rPr lang="en-US" b="1" i="1" dirty="0" smtClean="0"/>
              <a:t>()</a:t>
            </a:r>
            <a:r>
              <a:rPr lang="en-US" dirty="0" smtClean="0"/>
              <a:t> method?</a:t>
            </a:r>
          </a:p>
          <a:p>
            <a:endParaRPr lang="fa-IR" dirty="0" smtClean="0"/>
          </a:p>
          <a:p>
            <a:r>
              <a:rPr lang="en-US" dirty="0" smtClean="0"/>
              <a:t>Init method is invoked manually</a:t>
            </a:r>
            <a:endParaRPr lang="fa-IR" dirty="0" smtClean="0"/>
          </a:p>
          <a:p>
            <a:r>
              <a:rPr lang="en-US" dirty="0" smtClean="0"/>
              <a:t>There is no guarantee for init invocation</a:t>
            </a:r>
            <a:endParaRPr lang="fa-IR" dirty="0" smtClean="0"/>
          </a:p>
          <a:p>
            <a:r>
              <a:rPr lang="en-US" dirty="0" smtClean="0"/>
              <a:t>Before calling init method, the object has an invalid state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Sharif University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9826-FF00-49CE-8954-38A6372D440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</TotalTime>
  <Words>444</Words>
  <Application>Microsoft Office PowerPoint</Application>
  <PresentationFormat>On-screen Show (4:3)</PresentationFormat>
  <Paragraphs>195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Advanced Programming  in Java</vt:lpstr>
      <vt:lpstr>Agenda</vt:lpstr>
      <vt:lpstr>Initialization</vt:lpstr>
      <vt:lpstr>PowerPoint Presentation</vt:lpstr>
      <vt:lpstr>PowerPoint Presentation</vt:lpstr>
      <vt:lpstr>Initialization Method</vt:lpstr>
      <vt:lpstr>Using the Object</vt:lpstr>
      <vt:lpstr>Other Examples</vt:lpstr>
      <vt:lpstr>init() Method</vt:lpstr>
      <vt:lpstr>Constructors</vt:lpstr>
      <vt:lpstr>Constructor example</vt:lpstr>
      <vt:lpstr>Default Constructor</vt:lpstr>
      <vt:lpstr>PowerPoint Presentation</vt:lpstr>
      <vt:lpstr>PowerPoint Presentation</vt:lpstr>
      <vt:lpstr>PowerPoint Presentation</vt:lpstr>
      <vt:lpstr>Destructor</vt:lpstr>
      <vt:lpstr>Finalize method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 in Java</dc:title>
  <dc:creator>userh</dc:creator>
  <cp:lastModifiedBy>sadegh</cp:lastModifiedBy>
  <cp:revision>739</cp:revision>
  <dcterms:created xsi:type="dcterms:W3CDTF">2010-10-08T10:52:50Z</dcterms:created>
  <dcterms:modified xsi:type="dcterms:W3CDTF">2012-01-26T12:09:07Z</dcterms:modified>
</cp:coreProperties>
</file>