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59"/>
  </p:notesMasterIdLst>
  <p:sldIdLst>
    <p:sldId id="411" r:id="rId2"/>
    <p:sldId id="257" r:id="rId3"/>
    <p:sldId id="436" r:id="rId4"/>
    <p:sldId id="350" r:id="rId5"/>
    <p:sldId id="351" r:id="rId6"/>
    <p:sldId id="352" r:id="rId7"/>
    <p:sldId id="437" r:id="rId8"/>
    <p:sldId id="438" r:id="rId9"/>
    <p:sldId id="435" r:id="rId10"/>
    <p:sldId id="390" r:id="rId11"/>
    <p:sldId id="402" r:id="rId12"/>
    <p:sldId id="417" r:id="rId13"/>
    <p:sldId id="418" r:id="rId14"/>
    <p:sldId id="391" r:id="rId15"/>
    <p:sldId id="394" r:id="rId16"/>
    <p:sldId id="397" r:id="rId17"/>
    <p:sldId id="398" r:id="rId18"/>
    <p:sldId id="399" r:id="rId19"/>
    <p:sldId id="439" r:id="rId20"/>
    <p:sldId id="404" r:id="rId21"/>
    <p:sldId id="432" r:id="rId22"/>
    <p:sldId id="412" r:id="rId23"/>
    <p:sldId id="413" r:id="rId24"/>
    <p:sldId id="414" r:id="rId25"/>
    <p:sldId id="415" r:id="rId26"/>
    <p:sldId id="353" r:id="rId27"/>
    <p:sldId id="354" r:id="rId28"/>
    <p:sldId id="419" r:id="rId29"/>
    <p:sldId id="421" r:id="rId30"/>
    <p:sldId id="422" r:id="rId31"/>
    <p:sldId id="423" r:id="rId32"/>
    <p:sldId id="428" r:id="rId33"/>
    <p:sldId id="427" r:id="rId34"/>
    <p:sldId id="429" r:id="rId35"/>
    <p:sldId id="420" r:id="rId36"/>
    <p:sldId id="406" r:id="rId37"/>
    <p:sldId id="407" r:id="rId38"/>
    <p:sldId id="408" r:id="rId39"/>
    <p:sldId id="416" r:id="rId40"/>
    <p:sldId id="409" r:id="rId41"/>
    <p:sldId id="405" r:id="rId42"/>
    <p:sldId id="359" r:id="rId43"/>
    <p:sldId id="360" r:id="rId44"/>
    <p:sldId id="361" r:id="rId45"/>
    <p:sldId id="440" r:id="rId46"/>
    <p:sldId id="410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443" r:id="rId55"/>
    <p:sldId id="441" r:id="rId56"/>
    <p:sldId id="442" r:id="rId57"/>
    <p:sldId id="36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0" autoAdjust="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package contains a group of classes</a:t>
            </a:r>
          </a:p>
          <a:p>
            <a:endParaRPr lang="en-US" dirty="0" smtClean="0"/>
          </a:p>
          <a:p>
            <a:r>
              <a:rPr lang="en-US" dirty="0" smtClean="0"/>
              <a:t>Organized together under a single </a:t>
            </a:r>
            <a:r>
              <a:rPr lang="en-US" b="1" i="1" dirty="0" smtClean="0"/>
              <a:t>namespace</a:t>
            </a:r>
          </a:p>
          <a:p>
            <a:endParaRPr lang="en-US" b="1" i="1" dirty="0" smtClean="0"/>
          </a:p>
          <a:p>
            <a:r>
              <a:rPr lang="en-US" dirty="0" smtClean="0"/>
              <a:t>Packages organize classes belonging to the </a:t>
            </a:r>
            <a:r>
              <a:rPr lang="en-US" b="1" dirty="0" smtClean="0"/>
              <a:t>same category</a:t>
            </a:r>
            <a:r>
              <a:rPr lang="en-US" dirty="0" smtClean="0"/>
              <a:t> or providing </a:t>
            </a:r>
            <a:r>
              <a:rPr lang="en-US" b="1" dirty="0" smtClean="0"/>
              <a:t>similar functionality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package provides a unique namespace for the types it contains</a:t>
            </a:r>
          </a:p>
          <a:p>
            <a:endParaRPr lang="en-US" dirty="0" smtClean="0"/>
          </a:p>
          <a:p>
            <a:r>
              <a:rPr lang="en-US" dirty="0" smtClean="0"/>
              <a:t>Classes in one package has </a:t>
            </a:r>
            <a:r>
              <a:rPr lang="en-US" b="1" dirty="0" smtClean="0"/>
              <a:t>the same folder</a:t>
            </a:r>
          </a:p>
          <a:p>
            <a:endParaRPr lang="en-US" b="1" dirty="0" smtClean="0"/>
          </a:p>
          <a:p>
            <a:r>
              <a:rPr lang="en-US" dirty="0" smtClean="0"/>
              <a:t>Packages may contain other packages</a:t>
            </a:r>
          </a:p>
          <a:p>
            <a:pPr lvl="1"/>
            <a:r>
              <a:rPr lang="en-US" dirty="0" smtClean="0"/>
              <a:t>Hierarchy of packages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04088"/>
            <a:ext cx="2543164" cy="3725044"/>
          </a:xfrm>
        </p:spPr>
        <p:txBody>
          <a:bodyPr/>
          <a:lstStyle/>
          <a:p>
            <a:r>
              <a:rPr lang="en-US" dirty="0" smtClean="0"/>
              <a:t>Packages and Folders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00108"/>
            <a:ext cx="649825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3571900" cy="363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28603"/>
            <a:ext cx="3786214" cy="616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4572000" y="714356"/>
            <a:ext cx="1928826" cy="357190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43438" y="2428868"/>
            <a:ext cx="3214710" cy="357190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0" y="3643314"/>
            <a:ext cx="2357454" cy="357190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3438" y="5429264"/>
            <a:ext cx="3571900" cy="357190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err="1" smtClean="0"/>
              <a:t>java.lang</a:t>
            </a:r>
            <a:endParaRPr lang="en-US" dirty="0" smtClean="0"/>
          </a:p>
          <a:p>
            <a:r>
              <a:rPr lang="en-US" dirty="0" smtClean="0"/>
              <a:t>java.io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public and private 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The default access has no keyword</a:t>
            </a:r>
          </a:p>
          <a:p>
            <a:r>
              <a:rPr lang="en-US" dirty="0" smtClean="0"/>
              <a:t>It is commonly referred to as </a:t>
            </a:r>
            <a:r>
              <a:rPr lang="en-US" b="1" dirty="0" smtClean="0"/>
              <a:t>package access </a:t>
            </a:r>
          </a:p>
          <a:p>
            <a:pPr lvl="1"/>
            <a:r>
              <a:rPr lang="en-US" b="1" dirty="0" smtClean="0"/>
              <a:t>friendly</a:t>
            </a:r>
          </a:p>
          <a:p>
            <a:r>
              <a:rPr lang="en-US" dirty="0" smtClean="0"/>
              <a:t>Other classes in the current package have access to that member</a:t>
            </a:r>
          </a:p>
          <a:p>
            <a:r>
              <a:rPr lang="en-US" dirty="0" smtClean="0"/>
              <a:t>To classes outside of this package, the member appears to </a:t>
            </a:r>
            <a:r>
              <a:rPr lang="en-US" smtClean="0"/>
              <a:t>be </a:t>
            </a:r>
            <a:r>
              <a:rPr lang="en-US" b="1" smtClean="0"/>
              <a:t>private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keyword</a:t>
            </a:r>
          </a:p>
          <a:p>
            <a:r>
              <a:rPr lang="en-US" dirty="0" smtClean="0"/>
              <a:t>Class Qualified Name = package-name + class-name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java .</a:t>
            </a:r>
            <a:r>
              <a:rPr lang="en-US" dirty="0" err="1" smtClean="0"/>
              <a:t>lang.</a:t>
            </a:r>
            <a:r>
              <a:rPr lang="en-US" b="1" dirty="0" err="1" smtClean="0"/>
              <a:t>String</a:t>
            </a:r>
            <a:endParaRPr lang="en-US" b="1" dirty="0" smtClean="0"/>
          </a:p>
          <a:p>
            <a:pPr lvl="1"/>
            <a:r>
              <a:rPr lang="en-US" dirty="0" err="1" smtClean="0"/>
              <a:t>java.lang.</a:t>
            </a:r>
            <a:r>
              <a:rPr lang="en-US" b="1" dirty="0" err="1" smtClean="0"/>
              <a:t>Math</a:t>
            </a:r>
            <a:endParaRPr lang="en-US" b="1" dirty="0" smtClean="0"/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 = </a:t>
            </a:r>
            <a:r>
              <a:rPr lang="en-US" dirty="0" err="1" smtClean="0"/>
              <a:t>Math.sqrt</a:t>
            </a:r>
            <a:r>
              <a:rPr lang="en-US" dirty="0" smtClean="0"/>
              <a:t>(123);</a:t>
            </a:r>
          </a:p>
          <a:p>
            <a:pPr lvl="1"/>
            <a:r>
              <a:rPr lang="en-US" dirty="0" err="1" smtClean="0"/>
              <a:t>java.util.</a:t>
            </a:r>
            <a:r>
              <a:rPr lang="en-US" b="1" dirty="0" err="1" smtClean="0"/>
              <a:t>Scanner</a:t>
            </a:r>
            <a:endParaRPr lang="en-US" b="1" dirty="0" smtClean="0"/>
          </a:p>
          <a:p>
            <a:pPr lvl="1"/>
            <a:r>
              <a:rPr lang="en-US" dirty="0" err="1" smtClean="0"/>
              <a:t>java.awt.</a:t>
            </a:r>
            <a:r>
              <a:rPr lang="en-US" b="1" dirty="0" err="1" smtClean="0"/>
              <a:t>Event</a:t>
            </a:r>
            <a:endParaRPr lang="en-US" b="1" dirty="0" smtClean="0"/>
          </a:p>
          <a:p>
            <a:pPr lvl="1"/>
            <a:r>
              <a:rPr lang="en-US" dirty="0" smtClean="0"/>
              <a:t>org.w3c.dom.events.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262188"/>
            <a:ext cx="7886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928934"/>
            <a:ext cx="68294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3913" y="2038369"/>
            <a:ext cx="74961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5" y="2266969"/>
            <a:ext cx="74866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java.lang</a:t>
            </a:r>
            <a:r>
              <a:rPr lang="en-US" dirty="0" smtClean="0"/>
              <a:t> is implicitly imported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71810"/>
            <a:ext cx="6743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import in 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Unused </a:t>
            </a:r>
            <a:r>
              <a:rPr lang="en-US" dirty="0"/>
              <a:t>imports have a trivial impact on the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But </a:t>
            </a:r>
            <a:r>
              <a:rPr lang="en-US" dirty="0"/>
              <a:t>there are no imports in the byte code or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Unused import have no impact in runtime</a:t>
            </a:r>
          </a:p>
          <a:p>
            <a:pPr lvl="1"/>
            <a:r>
              <a:rPr lang="en-US" dirty="0" smtClean="0"/>
              <a:t>But it is better to remove them</a:t>
            </a:r>
          </a:p>
          <a:p>
            <a:r>
              <a:rPr lang="en-US" dirty="0" smtClean="0"/>
              <a:t>Organize Imports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Package access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Method overloading</a:t>
            </a:r>
          </a:p>
          <a:p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smtClean="0"/>
              <a:t>equals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Members and </a:t>
            </a:r>
            <a:r>
              <a:rPr lang="en-US" i="1" dirty="0" smtClean="0"/>
              <a:t>this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eBay for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Peykan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{...}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Pride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price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isHatchBack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2800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designYear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urier New"/>
            </a:endParaRPr>
          </a:p>
          <a:p>
            <a:pPr>
              <a:buNone/>
            </a:pPr>
            <a:endParaRPr lang="en-US" sz="2800" dirty="0" smtClean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85852" y="3286124"/>
            <a:ext cx="4429156" cy="1357322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7884" y="3429000"/>
            <a:ext cx="2216569" cy="369332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Properties of objects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85852" y="4929198"/>
            <a:ext cx="4429156" cy="107157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55893" y="5202808"/>
            <a:ext cx="1977721" cy="369332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Properties of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create a class </a:t>
            </a:r>
          </a:p>
          <a:p>
            <a:pPr lvl="1"/>
            <a:r>
              <a:rPr lang="en-US" dirty="0" smtClean="0"/>
              <a:t>You describe how objects of that class look</a:t>
            </a:r>
          </a:p>
          <a:p>
            <a:pPr lvl="1"/>
            <a:r>
              <a:rPr lang="en-US" dirty="0" smtClean="0"/>
              <a:t>And how they will behave</a:t>
            </a:r>
          </a:p>
          <a:p>
            <a:r>
              <a:rPr lang="en-US" dirty="0" smtClean="0"/>
              <a:t>You don’t actually get an object until you create one</a:t>
            </a:r>
          </a:p>
          <a:p>
            <a:pPr lvl="1"/>
            <a:r>
              <a:rPr lang="en-US" dirty="0" smtClean="0"/>
              <a:t>using </a:t>
            </a:r>
            <a:r>
              <a:rPr lang="en-US" b="1" i="1" dirty="0" smtClean="0"/>
              <a:t>new</a:t>
            </a:r>
          </a:p>
          <a:p>
            <a:r>
              <a:rPr lang="en-US" dirty="0" smtClean="0"/>
              <a:t>At that point storage is allocated and methods become available.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situations in which this approach is not sufficient.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data or static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method or static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You want to have only a single piece of storage for a particular field</a:t>
            </a:r>
          </a:p>
          <a:p>
            <a:pPr marL="514350" indent="-514350"/>
            <a:r>
              <a:rPr lang="en-US" dirty="0" smtClean="0"/>
              <a:t>regardless of how many objects of that class are created</a:t>
            </a:r>
          </a:p>
          <a:p>
            <a:pPr marL="514350" indent="-514350"/>
            <a:r>
              <a:rPr lang="en-US" dirty="0" smtClean="0"/>
              <a:t>or even if no objects are created</a:t>
            </a:r>
          </a:p>
          <a:p>
            <a:pPr marL="514350" indent="-514350"/>
            <a:r>
              <a:rPr lang="en-US" dirty="0" smtClean="0"/>
              <a:t>Example:</a:t>
            </a:r>
          </a:p>
          <a:p>
            <a:pPr marL="880110" lvl="1" indent="-514350"/>
            <a:r>
              <a:rPr lang="en-US" dirty="0" err="1" smtClean="0"/>
              <a:t>Pride.designYear</a:t>
            </a:r>
            <a:endParaRPr lang="en-US" dirty="0" smtClean="0"/>
          </a:p>
          <a:p>
            <a:pPr marL="880110" lvl="1" indent="-514350"/>
            <a:r>
              <a:rPr lang="en-US" dirty="0" smtClean="0"/>
              <a:t>Person.?</a:t>
            </a:r>
          </a:p>
          <a:p>
            <a:pPr marL="880110" lvl="1" indent="-514350"/>
            <a:endParaRPr lang="en-US" dirty="0" smtClean="0"/>
          </a:p>
          <a:p>
            <a:pPr marL="514350" indent="-514350"/>
            <a:r>
              <a:rPr lang="en-US" dirty="0" smtClean="0"/>
              <a:t>Class data = </a:t>
            </a:r>
            <a:r>
              <a:rPr lang="en-US" b="1" dirty="0" smtClean="0"/>
              <a:t>static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if you need a method that isn’t associated with any particular object of this class. </a:t>
            </a:r>
          </a:p>
          <a:p>
            <a:pPr marL="514350" indent="-514350"/>
            <a:r>
              <a:rPr lang="en-US" dirty="0" smtClean="0"/>
              <a:t>You need a method that you can call even if no objects are created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Class methods = </a:t>
            </a:r>
            <a:r>
              <a:rPr lang="en-US" b="1" dirty="0" smtClean="0"/>
              <a:t>static methods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 properties</a:t>
            </a:r>
            <a:r>
              <a:rPr lang="en-US" dirty="0" smtClean="0"/>
              <a:t> are shared among all the objects</a:t>
            </a:r>
          </a:p>
          <a:p>
            <a:r>
              <a:rPr lang="en-US" dirty="0" smtClean="0"/>
              <a:t>static properties are properties of classes</a:t>
            </a:r>
          </a:p>
          <a:p>
            <a:pPr lvl="1"/>
            <a:r>
              <a:rPr lang="en-US" dirty="0" smtClean="0"/>
              <a:t>Not objects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Integer.MAX_VALUE</a:t>
            </a:r>
            <a:endParaRPr lang="en-US" dirty="0" smtClean="0"/>
          </a:p>
          <a:p>
            <a:pPr lvl="1"/>
            <a:r>
              <a:rPr lang="en-US" dirty="0" err="1" smtClean="0"/>
              <a:t>Player.NumberOfObjects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methods can access only static properties</a:t>
            </a:r>
          </a:p>
          <a:p>
            <a:r>
              <a:rPr lang="en-US" dirty="0" smtClean="0"/>
              <a:t>Static methods are actually class operations</a:t>
            </a:r>
          </a:p>
          <a:p>
            <a:pPr lvl="1"/>
            <a:r>
              <a:rPr lang="en-US" dirty="0" smtClean="0"/>
              <a:t>Not object operations</a:t>
            </a:r>
          </a:p>
          <a:p>
            <a:r>
              <a:rPr lang="en-US" dirty="0" smtClean="0"/>
              <a:t>If a method uses only static fields, make it static!</a:t>
            </a:r>
          </a:p>
          <a:p>
            <a:r>
              <a:rPr lang="en-US" dirty="0" smtClean="0"/>
              <a:t>Static methods are accessible via classes</a:t>
            </a:r>
          </a:p>
          <a:p>
            <a:pPr lvl="1"/>
            <a:r>
              <a:rPr lang="en-US" dirty="0" smtClean="0"/>
              <a:t>double d = </a:t>
            </a:r>
            <a:r>
              <a:rPr lang="en-US" dirty="0" err="1" smtClean="0"/>
              <a:t>Double.parseDouble</a:t>
            </a:r>
            <a:r>
              <a:rPr lang="en-US" dirty="0" smtClean="0"/>
              <a:t>("12");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err="1" smtClean="0"/>
              <a:t>String.valueOf</a:t>
            </a:r>
            <a:r>
              <a:rPr lang="en-US" dirty="0" smtClean="0"/>
              <a:t>(12);</a:t>
            </a:r>
          </a:p>
          <a:p>
            <a:pPr lvl="1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endParaRPr lang="en-US" smtClean="0"/>
          </a:p>
          <a:p>
            <a:r>
              <a:rPr lang="en-US" smtClean="0"/>
              <a:t>Static </a:t>
            </a:r>
            <a:r>
              <a:rPr lang="en-US" dirty="0" smtClean="0"/>
              <a:t>properties and methods are invoked on class name</a:t>
            </a:r>
          </a:p>
          <a:p>
            <a:pPr lvl="1"/>
            <a:r>
              <a:rPr lang="en-US" dirty="0" smtClean="0"/>
              <a:t>Are not invoked on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214"/>
            <a:ext cx="8229600" cy="1143000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human;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age)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(age&lt;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age;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getMAX_AGE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	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		//no access to age and name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00298" y="2571744"/>
            <a:ext cx="1214446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71736" y="4286256"/>
            <a:ext cx="1214446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8992" y="3286124"/>
            <a:ext cx="1428760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57422" y="4929198"/>
            <a:ext cx="4643470" cy="357190"/>
          </a:xfrm>
          <a:prstGeom prst="roundRect">
            <a:avLst/>
          </a:prstGeom>
          <a:solidFill>
            <a:schemeClr val="tx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properties are class data, not object data</a:t>
            </a:r>
          </a:p>
          <a:p>
            <a:r>
              <a:rPr lang="en-US" dirty="0" smtClean="0"/>
              <a:t>Constructors are created for initializing object data</a:t>
            </a:r>
          </a:p>
          <a:p>
            <a:r>
              <a:rPr lang="en-US" dirty="0" smtClean="0"/>
              <a:t>How to initialize class data?</a:t>
            </a:r>
          </a:p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Inline values</a:t>
            </a:r>
          </a:p>
          <a:p>
            <a:pPr lvl="1"/>
            <a:r>
              <a:rPr lang="en-US" dirty="0" smtClean="0"/>
              <a:t>Static block</a:t>
            </a:r>
          </a:p>
          <a:p>
            <a:endParaRPr lang="en-US" u="sng" dirty="0" smtClean="0"/>
          </a:p>
          <a:p>
            <a:r>
              <a:rPr lang="en-US" b="1" u="sng" dirty="0" smtClean="0"/>
              <a:t>Static initialization is done when Class Loader loads the class</a:t>
            </a:r>
            <a:endParaRPr lang="en-US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>
              <a:buNone/>
            </a:pPr>
            <a:endParaRPr lang="en-US" sz="2400" dirty="0" smtClean="0"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();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428652"/>
            <a:ext cx="8229600" cy="1143000"/>
          </a:xfrm>
        </p:spPr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PI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String s =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 !=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	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8596" y="3214686"/>
            <a:ext cx="7215238" cy="285752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Initialization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37" y="1772328"/>
            <a:ext cx="9066163" cy="472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28596" y="2285992"/>
            <a:ext cx="8572560" cy="107157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per class</a:t>
            </a:r>
          </a:p>
          <a:p>
            <a:pPr lvl="1"/>
            <a:r>
              <a:rPr lang="en-US" dirty="0" smtClean="0"/>
              <a:t>Static variable declaration</a:t>
            </a:r>
          </a:p>
          <a:p>
            <a:pPr lvl="1"/>
            <a:r>
              <a:rPr lang="en-US" dirty="0" smtClean="0"/>
              <a:t>Static block</a:t>
            </a:r>
          </a:p>
          <a:p>
            <a:r>
              <a:rPr lang="en-US" dirty="0" smtClean="0"/>
              <a:t>Once per object</a:t>
            </a:r>
          </a:p>
          <a:p>
            <a:pPr lvl="1"/>
            <a:r>
              <a:rPr lang="en-US" dirty="0" smtClean="0"/>
              <a:t>variable declaration</a:t>
            </a:r>
          </a:p>
          <a:p>
            <a:pPr lvl="1"/>
            <a:r>
              <a:rPr lang="en-US" dirty="0" smtClean="0"/>
              <a:t>Initialization block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14"/>
            <a:ext cx="8229600" cy="67151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		MAX_AGE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private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nation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"Iran"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private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Person(){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10;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a, String n){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a;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2910" y="357166"/>
            <a:ext cx="4929222" cy="57150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6380" y="273586"/>
            <a:ext cx="1673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2910" y="1928802"/>
            <a:ext cx="4714908" cy="1000132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6380" y="1845222"/>
            <a:ext cx="17842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Object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3143248"/>
            <a:ext cx="5572164" cy="1477328"/>
          </a:xfrm>
          <a:prstGeom prst="rect">
            <a:avLst/>
          </a:prstGeom>
          <a:solidFill>
            <a:schemeClr val="accent5">
              <a:alpha val="22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69850"/>
            <a:bevelB w="508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Person p1 =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Person p2 =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Person(20,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5214942" y="50004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00430" y="1071546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14942" y="185736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8662" y="328612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14612" y="435769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15008" y="185736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7158" y="3286124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57488" y="5286388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Method-property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getArea</a:t>
            </a:r>
            <a:r>
              <a:rPr lang="en-US" dirty="0" smtClean="0"/>
              <a:t>() know where radius 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2562249"/>
            <a:ext cx="66770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to the object is </a:t>
            </a:r>
            <a:r>
              <a:rPr lang="en-US" b="1" dirty="0" smtClean="0"/>
              <a:t>implicitly passed</a:t>
            </a:r>
            <a:r>
              <a:rPr lang="en-US" dirty="0" smtClean="0"/>
              <a:t> to methods</a:t>
            </a:r>
          </a:p>
          <a:p>
            <a:pPr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circle.getArea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dirty="0" smtClean="0"/>
              <a:t>	is converted (by compiler) to something like:</a:t>
            </a:r>
          </a:p>
          <a:p>
            <a:pPr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Circle.getArea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(circle)</a:t>
            </a:r>
          </a:p>
          <a:p>
            <a:r>
              <a:rPr lang="en-US" dirty="0" smtClean="0"/>
              <a:t>What if you want to access this circle object?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this</a:t>
            </a:r>
            <a:r>
              <a:rPr lang="en-US" dirty="0" smtClean="0"/>
              <a:t> keyword</a:t>
            </a:r>
          </a:p>
          <a:p>
            <a:r>
              <a:rPr lang="en-US" b="1" dirty="0" smtClean="0"/>
              <a:t>this</a:t>
            </a:r>
            <a:r>
              <a:rPr lang="en-US" dirty="0" smtClean="0"/>
              <a:t> is available within non-static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 of </a:t>
            </a:r>
            <a:r>
              <a:rPr lang="en-US" b="1" i="1" dirty="0" smtClean="0"/>
              <a:t>this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071707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Book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(Person author)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author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author;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Sample Application of </a:t>
            </a:r>
            <a:r>
              <a:rPr lang="en-US" b="1" i="1" dirty="0" smtClean="0"/>
              <a:t>this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7290" y="4071942"/>
            <a:ext cx="857256" cy="35719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57290" y="5143512"/>
            <a:ext cx="857256" cy="35719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Interface access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Don’t touch!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</a:t>
            </a:r>
            <a:r>
              <a:rPr lang="en-US" b="1" i="1" dirty="0" smtClean="0"/>
              <a:t>this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static methods?</a:t>
            </a:r>
          </a:p>
          <a:p>
            <a:r>
              <a:rPr lang="en-US" dirty="0" smtClean="0"/>
              <a:t>Methods without implicit </a:t>
            </a:r>
            <a:r>
              <a:rPr lang="en-US" b="1" dirty="0" smtClean="0"/>
              <a:t>this</a:t>
            </a:r>
          </a:p>
          <a:p>
            <a:r>
              <a:rPr lang="en-US" dirty="0" smtClean="0"/>
              <a:t>Static methods are bound to classes, not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with the same name in the same class</a:t>
            </a:r>
          </a:p>
          <a:p>
            <a:r>
              <a:rPr lang="en-US" dirty="0" smtClean="0"/>
              <a:t>With different parameters</a:t>
            </a:r>
          </a:p>
          <a:p>
            <a:r>
              <a:rPr lang="en-US" dirty="0" smtClean="0"/>
              <a:t>Different Signatures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866201" cy="544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Return type 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is not permitted?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96" y="2500306"/>
            <a:ext cx="7745342" cy="346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this one is 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…</a:t>
            </a:r>
            <a:endParaRPr lang="en-US" sz="28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0;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f(</a:t>
            </a: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2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the type by type casting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Casting in reference types and other objects is not so simple</a:t>
            </a:r>
          </a:p>
          <a:p>
            <a:pPr lvl="1"/>
            <a:r>
              <a:rPr lang="en-US" dirty="0" smtClean="0"/>
              <a:t>See it later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00363"/>
            <a:ext cx="5362596" cy="12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4857760"/>
            <a:ext cx="5143536" cy="124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convert an object to another type</a:t>
            </a:r>
          </a:p>
          <a:p>
            <a:r>
              <a:rPr lang="en-US" dirty="0" smtClean="0"/>
              <a:t>Type casting is not the solution here</a:t>
            </a:r>
          </a:p>
          <a:p>
            <a:r>
              <a:rPr lang="en-US" dirty="0" smtClean="0"/>
              <a:t>We should write some methods to convert the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688866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143380"/>
            <a:ext cx="5286412" cy="952601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3929058" y="4429132"/>
            <a:ext cx="1857388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47864" y="2784918"/>
            <a:ext cx="3456384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946349"/>
            <a:ext cx="3829050" cy="119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83007"/>
            <a:ext cx="67532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80" y="2951316"/>
            <a:ext cx="5356646" cy="133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 is a special method</a:t>
            </a:r>
          </a:p>
          <a:p>
            <a:r>
              <a:rPr lang="en-US" dirty="0" smtClean="0"/>
              <a:t>You can write it for every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38100"/>
            <a:ext cx="85820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equality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6553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86124"/>
            <a:ext cx="6715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86256"/>
            <a:ext cx="6638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162" y="2662238"/>
            <a:ext cx="6997302" cy="176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Creating Your Own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000" b="1" dirty="0">
                <a:solidFill>
                  <a:srgbClr val="0000C0"/>
                </a:solidFill>
                <a:latin typeface="Courier New"/>
              </a:rPr>
              <a:t>email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equals(Person other)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return </a:t>
            </a:r>
            <a:r>
              <a:rPr lang="en-US" sz="1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1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45704" y="4797152"/>
            <a:ext cx="7994848" cy="2194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p2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p3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"0578905672"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</a:rPr>
              <a:t>(p1.equals(p2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(p2.equals(p3));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22648" y="3356992"/>
            <a:ext cx="7237784" cy="122413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fact, equals() is more complicated</a:t>
            </a:r>
          </a:p>
          <a:p>
            <a:r>
              <a:rPr lang="en-US" dirty="0" smtClean="0"/>
              <a:t>The parameter should be an </a:t>
            </a:r>
            <a:r>
              <a:rPr lang="en-US" b="1" dirty="0" smtClean="0"/>
              <a:t>Object</a:t>
            </a:r>
          </a:p>
          <a:p>
            <a:pPr lvl="1"/>
            <a:r>
              <a:rPr lang="en-US" b="1" dirty="0" smtClean="0"/>
              <a:t>Person</a:t>
            </a:r>
            <a:r>
              <a:rPr lang="en-US" dirty="0" smtClean="0"/>
              <a:t> as the parameter was incorrect</a:t>
            </a:r>
          </a:p>
          <a:p>
            <a:r>
              <a:rPr lang="en-US" dirty="0" smtClean="0"/>
              <a:t>More checks are required</a:t>
            </a:r>
          </a:p>
          <a:p>
            <a:endParaRPr lang="en-US" dirty="0" smtClean="0"/>
          </a:p>
          <a:p>
            <a:r>
              <a:rPr lang="en-US" b="1" dirty="0" smtClean="0"/>
              <a:t>IDE Support</a:t>
            </a:r>
            <a:r>
              <a:rPr lang="en-US" dirty="0" smtClean="0"/>
              <a:t> for writing equals</a:t>
            </a:r>
          </a:p>
          <a:p>
            <a:pPr lvl="1"/>
            <a:r>
              <a:rPr lang="en-US" dirty="0" smtClean="0"/>
              <a:t>Use your IDE for</a:t>
            </a:r>
          </a:p>
          <a:p>
            <a:pPr lvl="2"/>
            <a:r>
              <a:rPr lang="en-US" dirty="0" smtClean="0"/>
              <a:t>getters, setters, constructors, 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336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equals(Object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getClass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() !=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obj.getClass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())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Person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other = (Person)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28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  } </a:t>
            </a:r>
            <a:r>
              <a:rPr lang="en-US" sz="29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9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900" b="1" dirty="0" smtClean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29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900" b="1" dirty="0" err="1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sz="29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900" b="1" dirty="0" err="1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29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900" b="1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91880" y="93517"/>
            <a:ext cx="1857388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5616" y="2204864"/>
            <a:ext cx="4320480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15816" y="3140968"/>
            <a:ext cx="1857388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23928" y="4365104"/>
            <a:ext cx="1080120" cy="50006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52" name="Picture 4" descr="C:\Users\Zahra\Desktop\the-en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390650"/>
            <a:ext cx="66040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declare a class which is not public</a:t>
            </a:r>
          </a:p>
          <a:p>
            <a:r>
              <a:rPr lang="en-US" dirty="0" smtClean="0"/>
              <a:t>The class is visible within the file</a:t>
            </a:r>
          </a:p>
          <a:p>
            <a:r>
              <a:rPr lang="en-US" dirty="0" smtClean="0"/>
              <a:t>There can be only one </a:t>
            </a:r>
            <a:r>
              <a:rPr lang="en-US" b="1" dirty="0" smtClean="0"/>
              <a:t>public class per file</a:t>
            </a:r>
          </a:p>
          <a:p>
            <a:r>
              <a:rPr lang="en-US" dirty="0" smtClean="0"/>
              <a:t>The name of the </a:t>
            </a:r>
            <a:r>
              <a:rPr lang="en-US" b="1" dirty="0" smtClean="0"/>
              <a:t>public class must exactly match the name of the file </a:t>
            </a:r>
          </a:p>
          <a:p>
            <a:pPr lvl="1"/>
            <a:r>
              <a:rPr lang="en-US" dirty="0" smtClean="0"/>
              <a:t>including capitalization</a:t>
            </a:r>
          </a:p>
          <a:p>
            <a:r>
              <a:rPr lang="en-US" dirty="0" smtClean="0"/>
              <a:t>It is possible to have a java file with no </a:t>
            </a:r>
            <a:r>
              <a:rPr lang="en-US" b="1" dirty="0" smtClean="0"/>
              <a:t>public class </a:t>
            </a:r>
          </a:p>
          <a:p>
            <a:pPr lvl="1"/>
            <a:r>
              <a:rPr lang="en-US" dirty="0" smtClean="0"/>
              <a:t>Is not typical</a:t>
            </a:r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Access or Class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35480"/>
            <a:ext cx="8229600" cy="4389120"/>
          </a:xfrm>
        </p:spPr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are declared for classes</a:t>
            </a:r>
          </a:p>
          <a:p>
            <a:pPr lvl="1"/>
            <a:r>
              <a:rPr lang="en-US" dirty="0" smtClean="0"/>
              <a:t>Not for objects</a:t>
            </a:r>
          </a:p>
          <a:p>
            <a:r>
              <a:rPr lang="en-US" dirty="0" smtClean="0"/>
              <a:t>When a member is declared as </a:t>
            </a:r>
            <a:r>
              <a:rPr lang="en-US" b="1" i="1" dirty="0" smtClean="0"/>
              <a:t>private</a:t>
            </a:r>
          </a:p>
          <a:p>
            <a:pPr lvl="1"/>
            <a:r>
              <a:rPr lang="en-US" dirty="0" smtClean="0"/>
              <a:t>It is not visible in methods outside this class</a:t>
            </a:r>
          </a:p>
          <a:p>
            <a:pPr lvl="1"/>
            <a:r>
              <a:rPr lang="en-US" dirty="0" smtClean="0"/>
              <a:t>It is visible by other objects of the same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23528" y="116632"/>
            <a:ext cx="8435280" cy="62079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Access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Access(String name)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name;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check(Access access){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a.check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(b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(a.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(b.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03476" y="5373216"/>
            <a:ext cx="5832648" cy="1584176"/>
          </a:xfrm>
          <a:prstGeom prst="round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a</a:t>
            </a:r>
            <a:r>
              <a:rPr lang="en-US" sz="2400" dirty="0" smtClean="0"/>
              <a:t> can touch private property (name) of </a:t>
            </a:r>
            <a:r>
              <a:rPr lang="en-US" sz="2400" b="1" i="1" dirty="0" smtClean="0"/>
              <a:t>b</a:t>
            </a:r>
          </a:p>
          <a:p>
            <a:pPr algn="ctr"/>
            <a:r>
              <a:rPr lang="en-US" sz="2400" dirty="0" smtClean="0"/>
              <a:t>Because </a:t>
            </a:r>
            <a:r>
              <a:rPr lang="en-US" sz="2400" b="1" i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b</a:t>
            </a:r>
            <a:r>
              <a:rPr lang="en-US" sz="2400" dirty="0" smtClean="0"/>
              <a:t> has the same class</a:t>
            </a:r>
          </a:p>
          <a:p>
            <a:pPr algn="ctr"/>
            <a:r>
              <a:rPr lang="en-US" sz="2400" b="1" i="1" dirty="0" smtClean="0"/>
              <a:t>name</a:t>
            </a:r>
            <a:r>
              <a:rPr lang="en-US" sz="2400" dirty="0" smtClean="0"/>
              <a:t> is not private for </a:t>
            </a:r>
            <a:r>
              <a:rPr lang="en-US" sz="2400" b="1" i="1" dirty="0" smtClean="0"/>
              <a:t>b</a:t>
            </a:r>
          </a:p>
          <a:p>
            <a:pPr algn="ctr"/>
            <a:r>
              <a:rPr lang="en-US" sz="2400" b="1" i="1" dirty="0" smtClean="0"/>
              <a:t>name</a:t>
            </a:r>
            <a:r>
              <a:rPr lang="en-US" sz="2400" dirty="0" smtClean="0"/>
              <a:t> is private for </a:t>
            </a:r>
            <a:r>
              <a:rPr lang="en-US" sz="2400" b="1" i="1" dirty="0" smtClean="0"/>
              <a:t>Access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357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1462</Words>
  <Application>Microsoft Office PowerPoint</Application>
  <PresentationFormat>On-screen Show (4:3)</PresentationFormat>
  <Paragraphs>515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Consolas</vt:lpstr>
      <vt:lpstr>Constantia</vt:lpstr>
      <vt:lpstr>Courier New</vt:lpstr>
      <vt:lpstr>Wingdings 2</vt:lpstr>
      <vt:lpstr>Flow</vt:lpstr>
      <vt:lpstr>Advanced Programming  in Java</vt:lpstr>
      <vt:lpstr>Agenda</vt:lpstr>
      <vt:lpstr>Access Specifiers</vt:lpstr>
      <vt:lpstr>Access Specifiers</vt:lpstr>
      <vt:lpstr>Example</vt:lpstr>
      <vt:lpstr>Public classes</vt:lpstr>
      <vt:lpstr>Object Access or Class Access</vt:lpstr>
      <vt:lpstr>PowerPoint Presentation</vt:lpstr>
      <vt:lpstr>Packages</vt:lpstr>
      <vt:lpstr>Package</vt:lpstr>
      <vt:lpstr>Package (2)</vt:lpstr>
      <vt:lpstr>Packages and Folders</vt:lpstr>
      <vt:lpstr>PowerPoint Presentation</vt:lpstr>
      <vt:lpstr>Some famous java packages</vt:lpstr>
      <vt:lpstr>Package Access</vt:lpstr>
      <vt:lpstr>Java Packages</vt:lpstr>
      <vt:lpstr>Using packages</vt:lpstr>
      <vt:lpstr>java.lang</vt:lpstr>
      <vt:lpstr>No import in Byte Code</vt:lpstr>
      <vt:lpstr>Static Members and this</vt:lpstr>
      <vt:lpstr>Writing eBay for Cars</vt:lpstr>
      <vt:lpstr>Static</vt:lpstr>
      <vt:lpstr>Static (2)</vt:lpstr>
      <vt:lpstr>Class Data</vt:lpstr>
      <vt:lpstr>Class Methods</vt:lpstr>
      <vt:lpstr>Static properties</vt:lpstr>
      <vt:lpstr>Static methods</vt:lpstr>
      <vt:lpstr>Sample</vt:lpstr>
      <vt:lpstr>Static Initialization</vt:lpstr>
      <vt:lpstr>Inline initialization</vt:lpstr>
      <vt:lpstr>Static Block</vt:lpstr>
      <vt:lpstr>Initialization Block</vt:lpstr>
      <vt:lpstr>Order of initialization</vt:lpstr>
      <vt:lpstr>PowerPoint Presentation</vt:lpstr>
      <vt:lpstr>this</vt:lpstr>
      <vt:lpstr>Method-property access</vt:lpstr>
      <vt:lpstr>Compiler solution</vt:lpstr>
      <vt:lpstr>Sample Application of this </vt:lpstr>
      <vt:lpstr>Sample Application of this (2)</vt:lpstr>
      <vt:lpstr>Static and this</vt:lpstr>
      <vt:lpstr>Overloading</vt:lpstr>
      <vt:lpstr>Method Overloading</vt:lpstr>
      <vt:lpstr>PowerPoint Presentation</vt:lpstr>
      <vt:lpstr>No Return type method overloading</vt:lpstr>
      <vt:lpstr>But this one is OK</vt:lpstr>
      <vt:lpstr>Type Operations</vt:lpstr>
      <vt:lpstr>Type Casting</vt:lpstr>
      <vt:lpstr>Type Conversion</vt:lpstr>
      <vt:lpstr>Type Conversion (2)</vt:lpstr>
      <vt:lpstr>toString</vt:lpstr>
      <vt:lpstr>PowerPoint Presentation</vt:lpstr>
      <vt:lpstr>Checking equality in java</vt:lpstr>
      <vt:lpstr>equals method</vt:lpstr>
      <vt:lpstr>Creating Your Own Equals()</vt:lpstr>
      <vt:lpstr>Creating Your Own Equals()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pc1</cp:lastModifiedBy>
  <cp:revision>860</cp:revision>
  <dcterms:created xsi:type="dcterms:W3CDTF">2010-10-08T10:52:50Z</dcterms:created>
  <dcterms:modified xsi:type="dcterms:W3CDTF">2014-04-30T13:55:54Z</dcterms:modified>
</cp:coreProperties>
</file>