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66"/>
  </p:notesMasterIdLst>
  <p:sldIdLst>
    <p:sldId id="256" r:id="rId2"/>
    <p:sldId id="257" r:id="rId3"/>
    <p:sldId id="445" r:id="rId4"/>
    <p:sldId id="416" r:id="rId5"/>
    <p:sldId id="417" r:id="rId6"/>
    <p:sldId id="418" r:id="rId7"/>
    <p:sldId id="414" r:id="rId8"/>
    <p:sldId id="349" r:id="rId9"/>
    <p:sldId id="422" r:id="rId10"/>
    <p:sldId id="423" r:id="rId11"/>
    <p:sldId id="424" r:id="rId12"/>
    <p:sldId id="425" r:id="rId13"/>
    <p:sldId id="421" r:id="rId14"/>
    <p:sldId id="350" r:id="rId15"/>
    <p:sldId id="426" r:id="rId16"/>
    <p:sldId id="413" r:id="rId17"/>
    <p:sldId id="427" r:id="rId18"/>
    <p:sldId id="430" r:id="rId19"/>
    <p:sldId id="431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50" r:id="rId31"/>
    <p:sldId id="451" r:id="rId32"/>
    <p:sldId id="446" r:id="rId33"/>
    <p:sldId id="449" r:id="rId34"/>
    <p:sldId id="447" r:id="rId35"/>
    <p:sldId id="448" r:id="rId36"/>
    <p:sldId id="444" r:id="rId37"/>
    <p:sldId id="410" r:id="rId38"/>
    <p:sldId id="411" r:id="rId39"/>
    <p:sldId id="412" r:id="rId40"/>
    <p:sldId id="351" r:id="rId41"/>
    <p:sldId id="403" r:id="rId42"/>
    <p:sldId id="404" r:id="rId43"/>
    <p:sldId id="405" r:id="rId44"/>
    <p:sldId id="406" r:id="rId45"/>
    <p:sldId id="370" r:id="rId46"/>
    <p:sldId id="381" r:id="rId47"/>
    <p:sldId id="365" r:id="rId48"/>
    <p:sldId id="453" r:id="rId49"/>
    <p:sldId id="454" r:id="rId50"/>
    <p:sldId id="371" r:id="rId51"/>
    <p:sldId id="382" r:id="rId52"/>
    <p:sldId id="386" r:id="rId53"/>
    <p:sldId id="374" r:id="rId54"/>
    <p:sldId id="375" r:id="rId55"/>
    <p:sldId id="372" r:id="rId56"/>
    <p:sldId id="373" r:id="rId57"/>
    <p:sldId id="383" r:id="rId58"/>
    <p:sldId id="384" r:id="rId59"/>
    <p:sldId id="385" r:id="rId60"/>
    <p:sldId id="456" r:id="rId61"/>
    <p:sldId id="354" r:id="rId62"/>
    <p:sldId id="455" r:id="rId63"/>
    <p:sldId id="355" r:id="rId64"/>
    <p:sldId id="356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0" autoAdjust="0"/>
  </p:normalViewPr>
  <p:slideViewPr>
    <p:cSldViewPr>
      <p:cViewPr>
        <p:scale>
          <a:sx n="80" d="100"/>
          <a:sy n="80" d="100"/>
        </p:scale>
        <p:origin x="-16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9095-82C0-4D7D-8CEA-F50BB60A127B}" type="datetimeFigureOut">
              <a:rPr lang="en-US" smtClean="0"/>
              <a:pPr/>
              <a:t>10/6/2012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87909-8E22-468E-83CD-A5E39A2A6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7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87909-8E22-468E-83CD-A5E39A2A6C5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9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Word_97_-_2003_Document1.doc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Advanced Programming </a:t>
            </a:r>
            <a:br>
              <a:rPr lang="en-US" dirty="0" smtClean="0"/>
            </a:br>
            <a:r>
              <a:rPr lang="en-US" dirty="0" smtClean="0"/>
              <a:t>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48102"/>
            <a:ext cx="7854696" cy="1752600"/>
          </a:xfrm>
        </p:spPr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lvl="1"/>
            <a:r>
              <a:rPr lang="en-US" dirty="0" err="1" smtClean="0"/>
              <a:t>Sadegh</a:t>
            </a:r>
            <a:r>
              <a:rPr lang="en-US" dirty="0" smtClean="0"/>
              <a:t> </a:t>
            </a:r>
            <a:r>
              <a:rPr lang="en-US" dirty="0" err="1" smtClean="0"/>
              <a:t>Aliakbary</a:t>
            </a:r>
            <a:endParaRPr lang="en-US" dirty="0" smtClean="0"/>
          </a:p>
          <a:p>
            <a:pPr lvl="1"/>
            <a:r>
              <a:rPr lang="en-US" dirty="0" smtClean="0"/>
              <a:t>Sharif University of Technology</a:t>
            </a:r>
          </a:p>
          <a:p>
            <a:pPr lvl="1"/>
            <a:r>
              <a:rPr lang="en-US" dirty="0" smtClean="0"/>
              <a:t>Fall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implement </a:t>
            </a:r>
            <a:r>
              <a:rPr lang="en-US" dirty="0"/>
              <a:t>Employee </a:t>
            </a:r>
            <a:r>
              <a:rPr lang="en-US" dirty="0" smtClean="0"/>
              <a:t>class?</a:t>
            </a:r>
          </a:p>
          <a:p>
            <a:r>
              <a:rPr lang="en-US" dirty="0" smtClean="0"/>
              <a:t>How do you implement Faculty class?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904875"/>
            <a:ext cx="69342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27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80975"/>
            <a:ext cx="6934200" cy="649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64447" y="4824654"/>
            <a:ext cx="6215106" cy="164307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offers inheritance</a:t>
            </a:r>
          </a:p>
          <a:p>
            <a:r>
              <a:rPr lang="en-US" dirty="0" smtClean="0"/>
              <a:t>like any object oriented programming language</a:t>
            </a:r>
          </a:p>
          <a:p>
            <a:r>
              <a:rPr lang="en-US" sz="2400" dirty="0" smtClean="0"/>
              <a:t>Inheritance is used for implementing more specific classes</a:t>
            </a:r>
          </a:p>
          <a:p>
            <a:pPr lvl="1"/>
            <a:r>
              <a:rPr lang="en-US" dirty="0" smtClean="0"/>
              <a:t>Duplicate code is eliminated</a:t>
            </a:r>
          </a:p>
          <a:p>
            <a:r>
              <a:rPr lang="en-US" dirty="0" smtClean="0"/>
              <a:t>Inheritance provides </a:t>
            </a:r>
            <a:r>
              <a:rPr lang="en-US" b="1" dirty="0" smtClean="0"/>
              <a:t>code reuse</a:t>
            </a:r>
          </a:p>
          <a:p>
            <a:r>
              <a:rPr lang="en-US" b="1" dirty="0" smtClean="0"/>
              <a:t>is-a </a:t>
            </a:r>
            <a:r>
              <a:rPr lang="en-US" dirty="0" smtClean="0"/>
              <a:t>relationship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08815"/>
            <a:ext cx="73437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&amp; </a:t>
            </a:r>
            <a:r>
              <a:rPr lang="en-US" dirty="0"/>
              <a:t>Employee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Faculty is inherited from </a:t>
            </a:r>
            <a:r>
              <a:rPr lang="en-US" dirty="0"/>
              <a:t>Employee</a:t>
            </a:r>
            <a:endParaRPr lang="en-US" dirty="0" smtClean="0"/>
          </a:p>
          <a:p>
            <a:r>
              <a:rPr lang="en-US" dirty="0" smtClean="0"/>
              <a:t>Faculty </a:t>
            </a:r>
            <a:r>
              <a:rPr lang="en-US" b="1" dirty="0" smtClean="0"/>
              <a:t>extends</a:t>
            </a:r>
            <a:r>
              <a:rPr lang="en-US" dirty="0" smtClean="0"/>
              <a:t> </a:t>
            </a:r>
            <a:r>
              <a:rPr lang="en-US" dirty="0"/>
              <a:t>Employee</a:t>
            </a:r>
            <a:endParaRPr lang="en-US" dirty="0" smtClean="0"/>
          </a:p>
          <a:p>
            <a:r>
              <a:rPr lang="en-US" dirty="0" smtClean="0"/>
              <a:t>Attributes and behaviors of Employee is inherited to Faculty</a:t>
            </a:r>
          </a:p>
          <a:p>
            <a:r>
              <a:rPr lang="en-US" dirty="0" smtClean="0"/>
              <a:t>Inheritance provides </a:t>
            </a:r>
            <a:r>
              <a:rPr lang="en-US" b="1" dirty="0" smtClean="0"/>
              <a:t>code reuse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48064" y="4440532"/>
            <a:ext cx="2952328" cy="42862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16832"/>
            <a:ext cx="3429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79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194" name="Picture 2" descr="C:\Documents and Settings\Administrator\Desktop\new_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00306"/>
            <a:ext cx="8183324" cy="35957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79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3440"/>
            <a:ext cx="8229600" cy="5964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Shape{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C0"/>
                </a:solidFill>
                <a:latin typeface="Courier New"/>
              </a:rPr>
              <a:t>color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0000C0"/>
                </a:solidFill>
                <a:latin typeface="Courier New"/>
              </a:rPr>
              <a:t>positionX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800" b="1" dirty="0" err="1">
                <a:solidFill>
                  <a:srgbClr val="0000C0"/>
                </a:solidFill>
                <a:latin typeface="Courier New"/>
              </a:rPr>
              <a:t>positionY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Circle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Shape{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C0"/>
                </a:solidFill>
                <a:latin typeface="Courier New"/>
              </a:rPr>
              <a:t>radius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getArea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3.14*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radius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*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radius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Rectangle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Shape{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C0"/>
                </a:solidFill>
                <a:latin typeface="Courier New"/>
              </a:rPr>
              <a:t>width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800" b="1" dirty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getArea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width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*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7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Rectangle is </a:t>
            </a:r>
            <a:r>
              <a:rPr lang="en-US" b="1" dirty="0" smtClean="0"/>
              <a:t>inherited</a:t>
            </a:r>
            <a:r>
              <a:rPr lang="en-US" dirty="0" smtClean="0"/>
              <a:t> from class Shape</a:t>
            </a:r>
          </a:p>
          <a:p>
            <a:endParaRPr lang="en-US" dirty="0" smtClean="0"/>
          </a:p>
          <a:p>
            <a:r>
              <a:rPr lang="en-US" dirty="0" smtClean="0"/>
              <a:t>Rectangle is a </a:t>
            </a:r>
            <a:r>
              <a:rPr lang="en-US" b="1" dirty="0" smtClean="0"/>
              <a:t>subclass</a:t>
            </a:r>
            <a:r>
              <a:rPr lang="en-US" dirty="0" smtClean="0"/>
              <a:t> of Shape</a:t>
            </a:r>
          </a:p>
          <a:p>
            <a:r>
              <a:rPr lang="en-US" dirty="0" smtClean="0"/>
              <a:t>Rectangle is a </a:t>
            </a:r>
            <a:r>
              <a:rPr lang="en-US" b="1" dirty="0" smtClean="0"/>
              <a:t>child</a:t>
            </a:r>
            <a:r>
              <a:rPr lang="en-US" dirty="0" smtClean="0"/>
              <a:t> of Shape</a:t>
            </a:r>
          </a:p>
          <a:p>
            <a:r>
              <a:rPr lang="en-US" dirty="0" smtClean="0"/>
              <a:t>Rectangle is a </a:t>
            </a:r>
            <a:r>
              <a:rPr lang="en-US" b="1" dirty="0" smtClean="0"/>
              <a:t>derived class</a:t>
            </a:r>
            <a:r>
              <a:rPr lang="en-US" dirty="0" smtClean="0"/>
              <a:t> of Shape</a:t>
            </a:r>
          </a:p>
          <a:p>
            <a:endParaRPr lang="en-US" dirty="0" smtClean="0"/>
          </a:p>
          <a:p>
            <a:r>
              <a:rPr lang="en-US" dirty="0" smtClean="0"/>
              <a:t>Shape is the </a:t>
            </a:r>
            <a:r>
              <a:rPr lang="en-US" b="1" dirty="0" smtClean="0"/>
              <a:t>super-class</a:t>
            </a:r>
            <a:r>
              <a:rPr lang="en-US" dirty="0" smtClean="0"/>
              <a:t> of Rectangle</a:t>
            </a:r>
          </a:p>
          <a:p>
            <a:r>
              <a:rPr lang="en-US" dirty="0" smtClean="0"/>
              <a:t>Shape is the </a:t>
            </a:r>
            <a:r>
              <a:rPr lang="en-US" b="1" dirty="0" smtClean="0"/>
              <a:t>parent</a:t>
            </a:r>
            <a:r>
              <a:rPr lang="en-US" dirty="0" smtClean="0"/>
              <a:t> of Rectangle</a:t>
            </a:r>
          </a:p>
          <a:p>
            <a:r>
              <a:rPr lang="en-US" dirty="0" smtClean="0"/>
              <a:t>Shape is the </a:t>
            </a:r>
            <a:r>
              <a:rPr lang="en-US" b="1" dirty="0" smtClean="0"/>
              <a:t>base-class</a:t>
            </a:r>
            <a:r>
              <a:rPr lang="en-US" dirty="0" smtClean="0"/>
              <a:t> of Rectangle</a:t>
            </a:r>
          </a:p>
          <a:p>
            <a:endParaRPr lang="en-US" dirty="0" smtClean="0"/>
          </a:p>
          <a:p>
            <a:r>
              <a:rPr lang="en-US" sz="3000" b="1" u="sng" dirty="0" smtClean="0"/>
              <a:t>Rectangle is-a Shape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7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class is inherited from class </a:t>
            </a:r>
            <a:r>
              <a:rPr lang="en-US" b="1" dirty="0" smtClean="0"/>
              <a:t>Object</a:t>
            </a:r>
          </a:p>
          <a:p>
            <a:pPr lvl="1"/>
            <a:r>
              <a:rPr lang="en-US" dirty="0" smtClean="0"/>
              <a:t>Primitive-types are not objects</a:t>
            </a:r>
          </a:p>
          <a:p>
            <a:r>
              <a:rPr lang="en-US" b="1" dirty="0" smtClean="0"/>
              <a:t>Object</a:t>
            </a:r>
            <a:r>
              <a:rPr lang="en-US" dirty="0" smtClean="0"/>
              <a:t> class has some operations</a:t>
            </a:r>
          </a:p>
          <a:p>
            <a:pPr lvl="1"/>
            <a:r>
              <a:rPr lang="en-US" dirty="0" smtClean="0"/>
              <a:t>equals()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Every class adds some operations</a:t>
            </a:r>
          </a:p>
          <a:p>
            <a:r>
              <a:rPr lang="en-US" dirty="0" smtClean="0"/>
              <a:t>And may changes some operations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Class Hierarchies</a:t>
            </a:r>
          </a:p>
          <a:p>
            <a:r>
              <a:rPr lang="en-US" dirty="0"/>
              <a:t>is-a relationship</a:t>
            </a:r>
          </a:p>
          <a:p>
            <a:r>
              <a:rPr lang="en-US" dirty="0" smtClean="0"/>
              <a:t>UML Class Diagram</a:t>
            </a:r>
            <a:endParaRPr lang="en-US" dirty="0"/>
          </a:p>
          <a:p>
            <a:r>
              <a:rPr lang="en-US" dirty="0"/>
              <a:t>protected members</a:t>
            </a:r>
          </a:p>
          <a:p>
            <a:r>
              <a:rPr lang="en-US" dirty="0"/>
              <a:t>Abstract Methods</a:t>
            </a:r>
          </a:p>
          <a:p>
            <a:r>
              <a:rPr lang="en-US" dirty="0"/>
              <a:t>super keyword</a:t>
            </a:r>
          </a:p>
          <a:p>
            <a:r>
              <a:rPr lang="en-US" dirty="0"/>
              <a:t>Initialization in inheritance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Software reusability</a:t>
            </a:r>
          </a:p>
          <a:p>
            <a:pPr>
              <a:defRPr/>
            </a:pPr>
            <a:r>
              <a:rPr lang="en-US" dirty="0" smtClean="0"/>
              <a:t>Create new class from existing class</a:t>
            </a:r>
          </a:p>
          <a:p>
            <a:pPr lvl="1">
              <a:defRPr/>
            </a:pPr>
            <a:r>
              <a:rPr lang="en-US" dirty="0" smtClean="0"/>
              <a:t>Absorb existing class’s data and behaviors</a:t>
            </a:r>
          </a:p>
          <a:p>
            <a:pPr lvl="1">
              <a:defRPr/>
            </a:pPr>
            <a:r>
              <a:rPr lang="en-US" dirty="0" smtClean="0"/>
              <a:t>Enhance with new capabilities</a:t>
            </a:r>
          </a:p>
          <a:p>
            <a:pPr>
              <a:defRPr/>
            </a:pPr>
            <a:r>
              <a:rPr lang="en-US" dirty="0" smtClean="0"/>
              <a:t>Subclass extends superclass. </a:t>
            </a:r>
          </a:p>
          <a:p>
            <a:pPr>
              <a:defRPr/>
            </a:pPr>
            <a:r>
              <a:rPr lang="en-US" dirty="0" smtClean="0"/>
              <a:t>Subclass:</a:t>
            </a:r>
          </a:p>
          <a:p>
            <a:pPr lvl="1">
              <a:defRPr/>
            </a:pPr>
            <a:r>
              <a:rPr lang="en-US" dirty="0" smtClean="0"/>
              <a:t>More specialized group of objects</a:t>
            </a:r>
          </a:p>
          <a:p>
            <a:pPr lvl="1">
              <a:defRPr/>
            </a:pPr>
            <a:r>
              <a:rPr lang="en-US" dirty="0" smtClean="0"/>
              <a:t>Behaviors inherited from superclass</a:t>
            </a:r>
          </a:p>
          <a:p>
            <a:pPr lvl="2">
              <a:defRPr/>
            </a:pPr>
            <a:r>
              <a:rPr lang="en-US" dirty="0" smtClean="0"/>
              <a:t>Or changed and customized</a:t>
            </a:r>
          </a:p>
          <a:p>
            <a:pPr lvl="1">
              <a:defRPr/>
            </a:pPr>
            <a:r>
              <a:rPr lang="en-US" dirty="0" smtClean="0"/>
              <a:t>Additional behaviors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Direct superclass</a:t>
            </a:r>
          </a:p>
          <a:p>
            <a:pPr lvl="1">
              <a:defRPr/>
            </a:pPr>
            <a:r>
              <a:rPr lang="en-US" dirty="0" smtClean="0"/>
              <a:t>Inherited explicitly (one level up hierarchy)</a:t>
            </a:r>
          </a:p>
          <a:p>
            <a:pPr>
              <a:defRPr/>
            </a:pPr>
            <a:r>
              <a:rPr lang="en-US" dirty="0" smtClean="0"/>
              <a:t>Indirect superclass</a:t>
            </a:r>
          </a:p>
          <a:p>
            <a:pPr lvl="1">
              <a:defRPr/>
            </a:pPr>
            <a:r>
              <a:rPr lang="en-US" dirty="0" smtClean="0"/>
              <a:t>Inherited two or more levels up hierarchy</a:t>
            </a:r>
          </a:p>
          <a:p>
            <a:pPr>
              <a:defRPr/>
            </a:pPr>
            <a:r>
              <a:rPr lang="en-US" dirty="0" smtClean="0"/>
              <a:t>Single inheritance</a:t>
            </a:r>
          </a:p>
          <a:p>
            <a:pPr lvl="1">
              <a:defRPr/>
            </a:pPr>
            <a:r>
              <a:rPr lang="en-US" dirty="0" smtClean="0"/>
              <a:t>Inherits from one superclass</a:t>
            </a:r>
          </a:p>
          <a:p>
            <a:pPr>
              <a:defRPr/>
            </a:pPr>
            <a:r>
              <a:rPr lang="en-US" dirty="0" smtClean="0"/>
              <a:t>Multiple inheritance</a:t>
            </a:r>
          </a:p>
          <a:p>
            <a:pPr lvl="1">
              <a:defRPr/>
            </a:pPr>
            <a:r>
              <a:rPr lang="en-US" dirty="0" smtClean="0"/>
              <a:t>Inherits from multiple </a:t>
            </a:r>
            <a:r>
              <a:rPr lang="en-US" dirty="0" err="1" smtClean="0"/>
              <a:t>superclasses</a:t>
            </a:r>
            <a:endParaRPr lang="en-US" dirty="0" smtClean="0"/>
          </a:p>
          <a:p>
            <a:pPr lvl="2">
              <a:defRPr/>
            </a:pPr>
            <a:r>
              <a:rPr lang="en-US" u="sng" dirty="0" smtClean="0"/>
              <a:t>Java does not support multiple inheritance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7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is-a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of subclass “is a” object of super-class</a:t>
            </a:r>
          </a:p>
          <a:p>
            <a:pPr lvl="1"/>
            <a:r>
              <a:rPr lang="en-US" dirty="0" smtClean="0"/>
              <a:t>Example: Rectangle is quadrilateral.</a:t>
            </a:r>
          </a:p>
          <a:p>
            <a:pPr lvl="1"/>
            <a:r>
              <a:rPr lang="en-US" dirty="0" smtClean="0"/>
              <a:t>Class Rectangle inherits from class Quadrilateral</a:t>
            </a:r>
          </a:p>
          <a:p>
            <a:pPr lvl="1"/>
            <a:r>
              <a:rPr lang="en-US" dirty="0" smtClean="0"/>
              <a:t>Quadrilateral: superclass</a:t>
            </a:r>
          </a:p>
          <a:p>
            <a:pPr lvl="1"/>
            <a:r>
              <a:rPr lang="en-US" dirty="0" smtClean="0"/>
              <a:t>Rectangle: subclass</a:t>
            </a:r>
          </a:p>
          <a:p>
            <a:r>
              <a:rPr lang="en-US" dirty="0" smtClean="0"/>
              <a:t>Superclass typically represents larger set of objects than subclasses</a:t>
            </a:r>
          </a:p>
          <a:p>
            <a:pPr lvl="1"/>
            <a:r>
              <a:rPr lang="en-US" dirty="0" smtClean="0"/>
              <a:t>superclass: Vehicle</a:t>
            </a:r>
          </a:p>
          <a:p>
            <a:pPr lvl="1"/>
            <a:r>
              <a:rPr lang="en-US" dirty="0" smtClean="0"/>
              <a:t>subclass: Car</a:t>
            </a:r>
          </a:p>
          <a:p>
            <a:pPr lvl="2"/>
            <a:r>
              <a:rPr lang="en-US" dirty="0" smtClean="0"/>
              <a:t>Smaller, more-specific subset of vehicles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/>
        </p:nvGraphicFramePr>
        <p:xfrm>
          <a:off x="428596" y="2285992"/>
          <a:ext cx="835977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Document" r:id="rId4" imgW="5648920" imgH="2112039" progId="Word.Document.8">
                  <p:embed/>
                </p:oleObj>
              </mc:Choice>
              <mc:Fallback>
                <p:oleObj name="Document" r:id="rId4" imgW="5648920" imgH="2112039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285992"/>
                        <a:ext cx="8359775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50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Subclasses may…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functionality</a:t>
            </a:r>
          </a:p>
          <a:p>
            <a:pPr lvl="1"/>
            <a:r>
              <a:rPr lang="en-US" dirty="0" smtClean="0"/>
              <a:t>New members</a:t>
            </a:r>
          </a:p>
          <a:p>
            <a:r>
              <a:rPr lang="en-US" dirty="0" smtClean="0"/>
              <a:t>Use inherited functionality</a:t>
            </a:r>
          </a:p>
          <a:p>
            <a:pPr lvl="1"/>
            <a:r>
              <a:rPr lang="en-US" dirty="0" smtClean="0"/>
              <a:t>Software reuse</a:t>
            </a:r>
          </a:p>
          <a:p>
            <a:r>
              <a:rPr lang="en-US" b="1" dirty="0" smtClean="0"/>
              <a:t>Override</a:t>
            </a:r>
            <a:r>
              <a:rPr lang="en-US" dirty="0" smtClean="0"/>
              <a:t> inherited functionality</a:t>
            </a:r>
          </a:p>
          <a:p>
            <a:pPr lvl="1"/>
            <a:r>
              <a:rPr lang="en-US" dirty="0" smtClean="0"/>
              <a:t>Change parent methods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Software reuse</a:t>
            </a:r>
            <a:r>
              <a:rPr lang="en-US" dirty="0" smtClean="0"/>
              <a:t> is at the heart of inheritance</a:t>
            </a:r>
          </a:p>
          <a:p>
            <a:r>
              <a:rPr lang="en-US" dirty="0" smtClean="0"/>
              <a:t>Using existing software components to create new ones</a:t>
            </a:r>
          </a:p>
          <a:p>
            <a:r>
              <a:rPr lang="en-US" dirty="0" smtClean="0"/>
              <a:t>Capitalize on all the effort that went into the </a:t>
            </a:r>
          </a:p>
          <a:p>
            <a:pPr lvl="1"/>
            <a:r>
              <a:rPr lang="en-US" dirty="0" smtClean="0"/>
              <a:t>design, </a:t>
            </a:r>
          </a:p>
          <a:p>
            <a:pPr lvl="1"/>
            <a:r>
              <a:rPr lang="en-US" dirty="0" smtClean="0"/>
              <a:t>implementation, </a:t>
            </a:r>
          </a:p>
          <a:p>
            <a:pPr lvl="1"/>
            <a:r>
              <a:rPr lang="en-US" dirty="0" smtClean="0"/>
              <a:t>and testing of the existing software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Copy &amp; Paste!</a:t>
            </a:r>
          </a:p>
          <a:p>
            <a:r>
              <a:rPr lang="en-US" dirty="0" smtClean="0"/>
              <a:t>Avoid Copy &amp; Paste!</a:t>
            </a:r>
          </a:p>
          <a:p>
            <a:r>
              <a:rPr lang="en-US" dirty="0" smtClean="0"/>
              <a:t>Avoid Copy &amp; Paste!</a:t>
            </a:r>
          </a:p>
          <a:p>
            <a:r>
              <a:rPr lang="en-US" dirty="0" smtClean="0"/>
              <a:t>Avoid Copy &amp; Paste!</a:t>
            </a:r>
          </a:p>
          <a:p>
            <a:r>
              <a:rPr lang="en-US" dirty="0" smtClean="0"/>
              <a:t>Avoid Copy &amp; Paste!</a:t>
            </a:r>
          </a:p>
          <a:p>
            <a:r>
              <a:rPr lang="en-US" dirty="0" smtClean="0"/>
              <a:t>Avoid Copy &amp; Paste!</a:t>
            </a:r>
          </a:p>
          <a:p>
            <a:r>
              <a:rPr lang="en-US" dirty="0" smtClean="0"/>
              <a:t>Avoid Copy &amp; Paste!</a:t>
            </a:r>
          </a:p>
          <a:p>
            <a:r>
              <a:rPr lang="en-US" dirty="0" smtClean="0"/>
              <a:t>Please, Avoid Copy &amp; Paste!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0784"/>
            <a:ext cx="8229600" cy="6324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Person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Long </a:t>
            </a:r>
            <a:r>
              <a:rPr lang="en-US" sz="2800" b="1" dirty="0" err="1" smtClean="0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getName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setName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(String name)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this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name;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Long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getNationalID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setNationalID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(Long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nationalID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2800" b="1" dirty="0" err="1" smtClean="0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nationalID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show()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smtClean="0">
                <a:solidFill>
                  <a:srgbClr val="2A00FF"/>
                </a:solidFill>
                <a:latin typeface="Courier New"/>
              </a:rPr>
              <a:t>"Person: name="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+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",</a:t>
            </a:r>
            <a:r>
              <a:rPr lang="en-US" sz="2800" b="1" dirty="0" err="1" smtClean="0">
                <a:solidFill>
                  <a:srgbClr val="2A00FF"/>
                </a:solidFill>
                <a:latin typeface="Courier New"/>
              </a:rPr>
              <a:t>nationalID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="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800" b="1" dirty="0" err="1" smtClean="0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28596" y="880602"/>
            <a:ext cx="4071966" cy="57150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0034" y="1452106"/>
            <a:ext cx="7143800" cy="3714776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14348" y="5095444"/>
            <a:ext cx="7143800" cy="1285884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76234"/>
            <a:ext cx="8686800" cy="6324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1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 Student </a:t>
            </a:r>
            <a:r>
              <a:rPr lang="en-US" sz="21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 Person{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100" b="1" dirty="0" err="1" smtClean="0">
                <a:solidFill>
                  <a:srgbClr val="0000C0"/>
                </a:solidFill>
                <a:latin typeface="Courier New"/>
              </a:rPr>
              <a:t>studentID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1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100" b="1" dirty="0" err="1" smtClean="0">
                <a:solidFill>
                  <a:srgbClr val="000000"/>
                </a:solidFill>
                <a:latin typeface="Courier New"/>
              </a:rPr>
              <a:t>setStudentID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(String </a:t>
            </a:r>
            <a:r>
              <a:rPr lang="en-US" sz="2100" b="1" dirty="0" err="1" smtClean="0">
                <a:solidFill>
                  <a:srgbClr val="000000"/>
                </a:solidFill>
                <a:latin typeface="Courier New"/>
              </a:rPr>
              <a:t>studentID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21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100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2100" b="1" dirty="0" err="1" smtClean="0">
                <a:solidFill>
                  <a:srgbClr val="0000C0"/>
                </a:solidFill>
                <a:latin typeface="Courier New"/>
              </a:rPr>
              <a:t>studentID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100" b="1" dirty="0" err="1" smtClean="0">
                <a:solidFill>
                  <a:srgbClr val="000000"/>
                </a:solidFill>
                <a:latin typeface="Courier New"/>
              </a:rPr>
              <a:t>studentID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100" b="1" dirty="0" err="1" smtClean="0">
                <a:solidFill>
                  <a:srgbClr val="000000"/>
                </a:solidFill>
                <a:latin typeface="Courier New"/>
              </a:rPr>
              <a:t>getStudentID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100" b="1" dirty="0" err="1" smtClean="0">
                <a:solidFill>
                  <a:srgbClr val="0000C0"/>
                </a:solidFill>
                <a:latin typeface="Courier New"/>
              </a:rPr>
              <a:t>studentID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1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100" b="1" dirty="0" err="1" smtClean="0">
                <a:solidFill>
                  <a:srgbClr val="000000"/>
                </a:solidFill>
                <a:latin typeface="Courier New"/>
              </a:rPr>
              <a:t>takeCourse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(Course </a:t>
            </a:r>
            <a:r>
              <a:rPr lang="en-US" sz="2100" b="1" dirty="0" err="1" smtClean="0">
                <a:solidFill>
                  <a:srgbClr val="000000"/>
                </a:solidFill>
                <a:latin typeface="Courier New"/>
              </a:rPr>
              <a:t>course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		...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1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 show(){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1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1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1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1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100" b="1" i="1" dirty="0" smtClean="0">
                <a:solidFill>
                  <a:srgbClr val="2A00FF"/>
                </a:solidFill>
                <a:latin typeface="Courier New"/>
              </a:rPr>
              <a:t>"Student: name="</a:t>
            </a:r>
            <a:r>
              <a:rPr lang="en-US" sz="2100" b="1" i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100" b="1" i="1" dirty="0" err="1" smtClean="0">
                <a:solidFill>
                  <a:srgbClr val="000000"/>
                </a:solidFill>
                <a:latin typeface="Courier New"/>
              </a:rPr>
              <a:t>getName</a:t>
            </a:r>
            <a:r>
              <a:rPr lang="en-US" sz="2100" b="1" i="1" dirty="0" smtClean="0">
                <a:solidFill>
                  <a:srgbClr val="000000"/>
                </a:solidFill>
                <a:latin typeface="Courier New"/>
              </a:rPr>
              <a:t>() 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		+ </a:t>
            </a:r>
            <a:r>
              <a:rPr lang="en-US" sz="2100" b="1" dirty="0" smtClean="0">
                <a:solidFill>
                  <a:srgbClr val="2A00FF"/>
                </a:solidFill>
                <a:latin typeface="Courier New"/>
              </a:rPr>
              <a:t>",</a:t>
            </a:r>
            <a:r>
              <a:rPr lang="en-US" sz="2100" b="1" dirty="0" err="1" smtClean="0">
                <a:solidFill>
                  <a:srgbClr val="2A00FF"/>
                </a:solidFill>
                <a:latin typeface="Courier New"/>
              </a:rPr>
              <a:t>nationalID</a:t>
            </a:r>
            <a:r>
              <a:rPr lang="en-US" sz="2100" b="1" dirty="0" smtClean="0">
                <a:solidFill>
                  <a:srgbClr val="2A00FF"/>
                </a:solidFill>
                <a:latin typeface="Courier New"/>
              </a:rPr>
              <a:t>="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100" b="1" dirty="0" err="1" smtClean="0">
                <a:solidFill>
                  <a:srgbClr val="000000"/>
                </a:solidFill>
                <a:latin typeface="Courier New"/>
              </a:rPr>
              <a:t>getNationalID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()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		+ </a:t>
            </a:r>
            <a:r>
              <a:rPr lang="en-US" sz="2100" b="1" dirty="0" smtClean="0">
                <a:solidFill>
                  <a:srgbClr val="2A00FF"/>
                </a:solidFill>
                <a:latin typeface="Courier New"/>
              </a:rPr>
              <a:t>",</a:t>
            </a:r>
            <a:r>
              <a:rPr lang="en-US" sz="2100" b="1" dirty="0" err="1" smtClean="0">
                <a:solidFill>
                  <a:srgbClr val="2A00FF"/>
                </a:solidFill>
                <a:latin typeface="Courier New"/>
              </a:rPr>
              <a:t>studentID</a:t>
            </a:r>
            <a:r>
              <a:rPr lang="en-US" sz="2100" b="1" dirty="0" smtClean="0">
                <a:solidFill>
                  <a:srgbClr val="2A00FF"/>
                </a:solidFill>
                <a:latin typeface="Courier New"/>
              </a:rPr>
              <a:t>="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100" b="1" dirty="0" err="1" smtClean="0">
                <a:solidFill>
                  <a:srgbClr val="0000C0"/>
                </a:solidFill>
                <a:latin typeface="Courier New"/>
              </a:rPr>
              <a:t>studentID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1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00298" y="142852"/>
            <a:ext cx="2428892" cy="428628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85918" y="500042"/>
            <a:ext cx="2786082" cy="428628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0" y="630776"/>
            <a:ext cx="170245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New properties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28596" y="1000108"/>
            <a:ext cx="7500990" cy="342902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55694" y="2059536"/>
            <a:ext cx="1795428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New methods </a:t>
            </a:r>
            <a:br>
              <a:rPr lang="en-US" dirty="0" smtClean="0"/>
            </a:br>
            <a:r>
              <a:rPr lang="en-US" dirty="0" smtClean="0"/>
              <a:t>(more behavior)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00034" y="4429132"/>
            <a:ext cx="8286808" cy="207170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29256" y="5857892"/>
            <a:ext cx="2571768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Change parent methods</a:t>
            </a:r>
            <a:br>
              <a:rPr lang="en-US" dirty="0" smtClean="0"/>
            </a:br>
            <a:r>
              <a:rPr lang="en-US" dirty="0" smtClean="0"/>
              <a:t>(Override)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072330" y="4714884"/>
            <a:ext cx="1785918" cy="428628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214810" y="5072074"/>
            <a:ext cx="2428892" cy="428628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72232" y="5143512"/>
            <a:ext cx="2571768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Use parent methods</a:t>
            </a:r>
            <a:br>
              <a:rPr lang="en-US" dirty="0" smtClean="0"/>
            </a:br>
            <a:r>
              <a:rPr lang="en-US" dirty="0" smtClean="0"/>
              <a:t>(Software Reuse)</a:t>
            </a:r>
          </a:p>
        </p:txBody>
      </p:sp>
    </p:spTree>
    <p:extLst>
      <p:ext uri="{BB962C8B-B14F-4D97-AF65-F5344CB8AC3E}">
        <p14:creationId xmlns:p14="http://schemas.microsoft.com/office/powerpoint/2010/main" val="171102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96"/>
            <a:ext cx="8229600" cy="6324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Person p1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Person();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p1.setName(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"Ali </a:t>
            </a:r>
            <a:r>
              <a:rPr lang="en-US" sz="2800" b="1" dirty="0" err="1" smtClean="0">
                <a:solidFill>
                  <a:srgbClr val="2A00FF"/>
                </a:solidFill>
                <a:latin typeface="Courier New"/>
              </a:rPr>
              <a:t>Alavi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p1.setNationalID(1498670972L);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p1.show();</a:t>
            </a:r>
          </a:p>
          <a:p>
            <a:pPr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Student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Student();</a:t>
            </a:r>
          </a:p>
          <a:p>
            <a:pPr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st.setName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"Ali </a:t>
            </a:r>
            <a:r>
              <a:rPr lang="en-US" sz="2800" b="1" dirty="0" err="1" smtClean="0">
                <a:solidFill>
                  <a:srgbClr val="2A00FF"/>
                </a:solidFill>
                <a:latin typeface="Courier New"/>
              </a:rPr>
              <a:t>Alavi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st.setNationalID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(1498670972L);</a:t>
            </a:r>
          </a:p>
          <a:p>
            <a:pPr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st.setStudentID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"89072456"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st.show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28596" y="4214818"/>
            <a:ext cx="6357982" cy="100013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29388" y="4286256"/>
            <a:ext cx="195521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Defined in Parent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28596" y="5244598"/>
            <a:ext cx="6357982" cy="50006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43702" y="5286388"/>
            <a:ext cx="195521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Added in Child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00034" y="5715016"/>
            <a:ext cx="2428892" cy="50006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0364" y="5786454"/>
            <a:ext cx="200026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Changed in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2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061520" cy="1828800"/>
          </a:xfrm>
        </p:spPr>
        <p:txBody>
          <a:bodyPr/>
          <a:lstStyle/>
          <a:p>
            <a:r>
              <a:rPr lang="en-US" dirty="0" smtClean="0"/>
              <a:t>Introduction to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5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943119"/>
            <a:ext cx="60007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4843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8" y="548680"/>
            <a:ext cx="9036496" cy="5976664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type of inheritance does Java have?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(Single, Double, Multiple, …)</a:t>
            </a:r>
          </a:p>
          <a:p>
            <a:pPr marL="1428750" lvl="3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a UML class diagram for these classes: </a:t>
            </a:r>
            <a:r>
              <a:rPr lang="en-US" i="1" dirty="0" smtClean="0"/>
              <a:t>Movie, </a:t>
            </a:r>
            <a:r>
              <a:rPr lang="en-US" i="1" dirty="0" err="1" smtClean="0"/>
              <a:t>HorrorMovie</a:t>
            </a:r>
            <a:r>
              <a:rPr lang="en-US" i="1" dirty="0" smtClean="0"/>
              <a:t>, </a:t>
            </a:r>
            <a:r>
              <a:rPr lang="en-US" i="1" dirty="0"/>
              <a:t>and </a:t>
            </a:r>
            <a:r>
              <a:rPr lang="en-US" i="1" dirty="0" err="1" smtClean="0"/>
              <a:t>ComedyMovie</a:t>
            </a:r>
            <a:r>
              <a:rPr lang="en-US" dirty="0" smtClean="0"/>
              <a:t>.</a:t>
            </a:r>
          </a:p>
          <a:p>
            <a:pPr marL="1154430" lvl="2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i="1" dirty="0"/>
              <a:t>an object</a:t>
            </a:r>
            <a:r>
              <a:rPr lang="en-US" dirty="0"/>
              <a:t> be a subclass of another object? </a:t>
            </a:r>
            <a:endParaRPr lang="en-US" dirty="0" smtClean="0"/>
          </a:p>
          <a:p>
            <a:pPr marL="1428750" lvl="3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 </a:t>
            </a:r>
            <a:r>
              <a:rPr lang="en-US" dirty="0"/>
              <a:t>a subclass inherit both member variables and methods? </a:t>
            </a:r>
            <a:endParaRPr lang="en-US" dirty="0" smtClean="0"/>
          </a:p>
          <a:p>
            <a:pPr marL="1154430" lvl="2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Mammal</a:t>
            </a:r>
            <a:r>
              <a:rPr lang="en-US" dirty="0" smtClean="0"/>
              <a:t> is a subclass of </a:t>
            </a:r>
            <a:r>
              <a:rPr lang="en-US" i="1" dirty="0" smtClean="0"/>
              <a:t>Animal</a:t>
            </a:r>
            <a:r>
              <a:rPr lang="en-US" dirty="0" smtClean="0"/>
              <a:t>. </a:t>
            </a:r>
            <a:r>
              <a:rPr lang="en-US" dirty="0"/>
              <a:t>Because of single </a:t>
            </a:r>
            <a:r>
              <a:rPr lang="en-US" dirty="0" smtClean="0"/>
              <a:t>inheritance</a:t>
            </a:r>
            <a:r>
              <a:rPr lang="en-US" sz="2200" dirty="0" smtClean="0"/>
              <a:t>...</a:t>
            </a:r>
            <a:endParaRPr lang="en-US" dirty="0"/>
          </a:p>
          <a:p>
            <a:pPr marL="880110" lvl="1" indent="-514350">
              <a:buFont typeface="+mj-lt"/>
              <a:buAutoNum type="alphaLcParenR"/>
            </a:pPr>
            <a:r>
              <a:rPr lang="en-US" dirty="0" smtClean="0"/>
              <a:t>Mammal has </a:t>
            </a:r>
            <a:r>
              <a:rPr lang="en-US" dirty="0"/>
              <a:t>no subclasses.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 smtClean="0"/>
              <a:t>Mammal has </a:t>
            </a:r>
            <a:r>
              <a:rPr lang="en-US" dirty="0"/>
              <a:t>no parent other than Animal.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 smtClean="0"/>
              <a:t>Animal has only </a:t>
            </a:r>
            <a:r>
              <a:rPr lang="en-US" dirty="0"/>
              <a:t>one subclass.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 smtClean="0"/>
              <a:t>Mammal has </a:t>
            </a:r>
            <a:r>
              <a:rPr lang="en-US" dirty="0"/>
              <a:t>no siblings.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061520" cy="1828800"/>
          </a:xfrm>
        </p:spPr>
        <p:txBody>
          <a:bodyPr/>
          <a:lstStyle/>
          <a:p>
            <a:r>
              <a:rPr lang="en-US" dirty="0" smtClean="0"/>
              <a:t>More About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Remember Animals Class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988840"/>
            <a:ext cx="88201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059832" y="2204864"/>
            <a:ext cx="1440160" cy="432048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740352" y="5589240"/>
            <a:ext cx="1080120" cy="432048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8304" y="2348880"/>
            <a:ext cx="1664568" cy="432048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9512" y="2420888"/>
            <a:ext cx="1512168" cy="432048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9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any animal swim?</a:t>
            </a:r>
          </a:p>
          <a:p>
            <a:pPr lvl="1"/>
            <a:r>
              <a:rPr lang="en-US" dirty="0" smtClean="0"/>
              <a:t>No. So “to swim” is not a behavior of animals.</a:t>
            </a:r>
          </a:p>
          <a:p>
            <a:r>
              <a:rPr lang="en-US" dirty="0" smtClean="0"/>
              <a:t>Any animal has a voice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to talk</a:t>
            </a:r>
            <a:r>
              <a:rPr lang="en-US" dirty="0" smtClean="0"/>
              <a:t>” is a behavior of animals</a:t>
            </a:r>
          </a:p>
          <a:p>
            <a:r>
              <a:rPr lang="en-US" dirty="0" smtClean="0"/>
              <a:t>But what is the voice of an animal?</a:t>
            </a:r>
          </a:p>
          <a:p>
            <a:r>
              <a:rPr lang="en-US" dirty="0" smtClean="0"/>
              <a:t>How does an animal “talk”?</a:t>
            </a:r>
          </a:p>
          <a:p>
            <a:pPr lvl="1"/>
            <a:r>
              <a:rPr lang="en-US" dirty="0" smtClean="0"/>
              <a:t>It depends to the specific type of animal</a:t>
            </a:r>
          </a:p>
          <a:p>
            <a:pPr lvl="2"/>
            <a:r>
              <a:rPr lang="en-US" dirty="0" smtClean="0"/>
              <a:t>Dog: Hop! Hop!</a:t>
            </a:r>
          </a:p>
          <a:p>
            <a:pPr lvl="2"/>
            <a:r>
              <a:rPr lang="en-US" dirty="0" smtClean="0"/>
              <a:t>Cat: </a:t>
            </a:r>
            <a:r>
              <a:rPr lang="en-US" dirty="0" err="1" smtClean="0"/>
              <a:t>Mewww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Behaviors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“talk” is an </a:t>
            </a:r>
            <a:r>
              <a:rPr lang="en-US" b="1" dirty="0" smtClean="0"/>
              <a:t>abstract behavior</a:t>
            </a:r>
            <a:r>
              <a:rPr lang="en-US" dirty="0" smtClean="0"/>
              <a:t> of Animal</a:t>
            </a:r>
          </a:p>
          <a:p>
            <a:pPr lvl="1"/>
            <a:r>
              <a:rPr lang="en-US" dirty="0" smtClean="0"/>
              <a:t>All animals can “talk”</a:t>
            </a:r>
          </a:p>
          <a:p>
            <a:pPr lvl="1"/>
            <a:r>
              <a:rPr lang="en-US" dirty="0" smtClean="0"/>
              <a:t>But we can not specify how an animal talks</a:t>
            </a:r>
          </a:p>
          <a:p>
            <a:pPr lvl="1"/>
            <a:r>
              <a:rPr lang="en-US" dirty="0" smtClean="0"/>
              <a:t>It depends to the specific class of animal</a:t>
            </a:r>
          </a:p>
          <a:p>
            <a:r>
              <a:rPr lang="en-US" dirty="0" smtClean="0"/>
              <a:t>“talk” is a </a:t>
            </a:r>
            <a:r>
              <a:rPr lang="en-US" b="1" dirty="0" smtClean="0"/>
              <a:t>concrete behavior</a:t>
            </a:r>
            <a:r>
              <a:rPr lang="en-US" dirty="0" smtClean="0"/>
              <a:t> of Dog</a:t>
            </a:r>
          </a:p>
          <a:p>
            <a:pPr lvl="1"/>
            <a:r>
              <a:rPr lang="en-US" dirty="0" smtClean="0"/>
              <a:t>Hop! Hop!</a:t>
            </a:r>
          </a:p>
          <a:p>
            <a:r>
              <a:rPr lang="en-US" dirty="0" smtClean="0"/>
              <a:t>“swim” is not a behavior of Animal</a:t>
            </a:r>
          </a:p>
          <a:p>
            <a:pPr lvl="1"/>
            <a:r>
              <a:rPr lang="en-US" dirty="0" smtClean="0"/>
              <a:t>All animals can not swim</a:t>
            </a:r>
          </a:p>
          <a:p>
            <a:pPr lvl="1"/>
            <a:r>
              <a:rPr lang="en-US" dirty="0" smtClean="0"/>
              <a:t>“swim” is a concrete behavior of Fish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Shape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194" name="Picture 2" descr="C:\Documents and Settings\Administrator\Desktop\new_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00306"/>
            <a:ext cx="8183324" cy="35957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82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4425" y="914420"/>
            <a:ext cx="691515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545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300" y="176213"/>
            <a:ext cx="6629400" cy="65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629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7288" y="947738"/>
            <a:ext cx="682942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784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http://ts2.mm.bing.net/images/thumbnail.aspx?q=4976763807140565&amp;id=dc4ea29c04e7e31acb901f4576edb121&amp;url=http%3a%2f%2fvisual.merriam-webster.com%2fimages%2fanimal-kingdom%2finsects-arachnids%2fexamples-insects_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876" y="6171783"/>
            <a:ext cx="884499" cy="61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988840"/>
            <a:ext cx="88201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059832" y="2204864"/>
            <a:ext cx="1440160" cy="432048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740352" y="5589240"/>
            <a:ext cx="1080120" cy="432048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8304" y="2348880"/>
            <a:ext cx="1664568" cy="432048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9512" y="2420888"/>
            <a:ext cx="1512168" cy="432048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ts1.mm.bing.net/images/thumbnail.aspx?q=5048322246312120&amp;id=5a5428ccdd780999fe45bae5fa57facd&amp;url=http%3a%2f%2fpsihealth.com%2fwp-content%2fuploads%2fwild-animal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94799"/>
            <a:ext cx="1296144" cy="111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ts2.mm.bing.net/images/thumbnail.aspx?q=5065227249388505&amp;id=cee054f98e350d0b1f2366a5ba7990ea&amp;url=http%3a%2f%2fsciencewithme.com%2fwp-content%2fuploads%2f2011%2f01%2fmammalsC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50" y="6045778"/>
            <a:ext cx="1040476" cy="74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ts3.mm.bing.net/images/thumbnail.aspx?q=4783838167239226&amp;id=4ad758ba128d2602a9326e0d6d79a0aa&amp;url=http%3a%2f%2fstyledip.com%2fwp-content%2fuploads%2f2011%2f11%2ffish-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274" y="6092459"/>
            <a:ext cx="896550" cy="71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ts1.mm.bing.net/images/thumbnail.aspx?q=4651888184198888&amp;id=f5d6e071871737bd822e2fba9983e864&amp;url=http%3a%2f%2fcooldesktopbackgroundsx.com%2fwp-content%2fuploads%2f2010%2f08%2fbirds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28" y="6047125"/>
            <a:ext cx="1081167" cy="81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://ts4.mm.bing.net/images/thumbnail.aspx?q=4979594190391531&amp;id=97464118a81b583a2a60b26ccaf709c8&amp;url=http%3a%2f%2fwww.arthursclipart.org%2fbiologya%2fbiology%2freptiles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531" y="6171783"/>
            <a:ext cx="958557" cy="68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://ts3.mm.bing.net/images/thumbnail.aspx?q=4863157624310938&amp;id=ec26acf6cf12e3d7601509d59ad7f4ce&amp;url=http%3a%2f%2fvisual.merriam-webster.com%2fimages%2fanimal-kingdom%2famphibians%2fexamples-amphibians_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243" y="6171783"/>
            <a:ext cx="1080288" cy="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47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389120"/>
          </a:xfrm>
        </p:spPr>
        <p:txBody>
          <a:bodyPr/>
          <a:lstStyle/>
          <a:p>
            <a:r>
              <a:rPr lang="en-US" dirty="0" smtClean="0"/>
              <a:t>Shape is an </a:t>
            </a:r>
            <a:r>
              <a:rPr lang="en-US" b="1" dirty="0" smtClean="0"/>
              <a:t>abstract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Some methods are undefined in </a:t>
            </a:r>
            <a:r>
              <a:rPr lang="en-US" b="1" dirty="0" smtClean="0"/>
              <a:t>Shape</a:t>
            </a:r>
          </a:p>
          <a:p>
            <a:r>
              <a:rPr lang="en-US" dirty="0" smtClean="0"/>
              <a:t>Some methods should be defined in sub-classes</a:t>
            </a:r>
          </a:p>
          <a:p>
            <a:pPr lvl="1"/>
            <a:r>
              <a:rPr lang="en-US" dirty="0" err="1" smtClean="0"/>
              <a:t>getArea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getPerimeter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These methods are </a:t>
            </a:r>
            <a:r>
              <a:rPr lang="en-US" b="1" dirty="0" smtClean="0"/>
              <a:t>abstract methods</a:t>
            </a:r>
          </a:p>
          <a:p>
            <a:pPr lvl="1"/>
            <a:r>
              <a:rPr lang="en-US" dirty="0" smtClean="0"/>
              <a:t>Remember abstract behaviors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Shape classes</a:t>
            </a:r>
          </a:p>
          <a:p>
            <a:pPr lvl="1"/>
            <a:r>
              <a:rPr lang="en-US" dirty="0" err="1" smtClean="0"/>
              <a:t>getArea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draw()</a:t>
            </a:r>
          </a:p>
          <a:p>
            <a:r>
              <a:rPr lang="en-US" dirty="0" smtClean="0"/>
              <a:t>Animals </a:t>
            </a:r>
          </a:p>
          <a:p>
            <a:pPr lvl="1"/>
            <a:r>
              <a:rPr lang="en-US" dirty="0" smtClean="0"/>
              <a:t>Talk()</a:t>
            </a:r>
          </a:p>
          <a:p>
            <a:pPr lvl="1"/>
            <a:r>
              <a:rPr lang="en-US" dirty="0" err="1" smtClean="0"/>
              <a:t>getName</a:t>
            </a:r>
            <a:r>
              <a:rPr lang="en-US" dirty="0" smtClean="0"/>
              <a:t>() </a:t>
            </a:r>
          </a:p>
          <a:p>
            <a:pPr lvl="2"/>
            <a:r>
              <a:rPr lang="en-US" dirty="0" smtClean="0"/>
              <a:t>is not abstract!</a:t>
            </a:r>
          </a:p>
          <a:p>
            <a:r>
              <a:rPr lang="en-US" dirty="0" smtClean="0"/>
              <a:t>How do you implement an abstract method?</a:t>
            </a:r>
          </a:p>
          <a:p>
            <a:r>
              <a:rPr lang="en-US" dirty="0" smtClean="0"/>
              <a:t>We can implement these methods by simple dummy operations</a:t>
            </a:r>
          </a:p>
          <a:p>
            <a:r>
              <a:rPr lang="en-US" dirty="0" smtClean="0"/>
              <a:t>Better way : abstract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abstract method</a:t>
            </a:r>
            <a:r>
              <a:rPr lang="en-US" dirty="0" smtClean="0"/>
              <a:t> : no implementation</a:t>
            </a:r>
          </a:p>
          <a:p>
            <a:r>
              <a:rPr lang="en-US" dirty="0" smtClean="0"/>
              <a:t>A class containing abstract methods: an </a:t>
            </a:r>
            <a:r>
              <a:rPr lang="en-US" b="1" dirty="0" smtClean="0"/>
              <a:t>abstract class</a:t>
            </a:r>
          </a:p>
          <a:p>
            <a:r>
              <a:rPr lang="en-US" dirty="0" smtClean="0"/>
              <a:t>You can not instantiate abstract classes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If a sub-class do not implement the abstract method</a:t>
            </a:r>
          </a:p>
          <a:p>
            <a:pPr lvl="1"/>
            <a:r>
              <a:rPr lang="en-US" dirty="0" smtClean="0"/>
              <a:t>It will be abstract too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71678"/>
            <a:ext cx="57626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2643174" y="4643446"/>
            <a:ext cx="1285884" cy="35719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57224" y="2000240"/>
            <a:ext cx="1285884" cy="35719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Example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357430"/>
            <a:ext cx="47910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 in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not override a public method as a private method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It violates the “is-a” rule</a:t>
            </a:r>
          </a:p>
          <a:p>
            <a:r>
              <a:rPr lang="en-US" dirty="0" smtClean="0"/>
              <a:t>You can not reduce accessibility of methods in subclasses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of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has access to public members of parent class</a:t>
            </a:r>
          </a:p>
          <a:p>
            <a:pPr lvl="1"/>
            <a:r>
              <a:rPr lang="en-US" dirty="0" smtClean="0"/>
              <a:t>Public methods and properties are accessible in subclass</a:t>
            </a:r>
          </a:p>
          <a:p>
            <a:pPr lvl="1"/>
            <a:r>
              <a:rPr lang="en-US" b="1" i="1" dirty="0" smtClean="0"/>
              <a:t>Student</a:t>
            </a:r>
            <a:r>
              <a:rPr lang="en-US" dirty="0" smtClean="0"/>
              <a:t> used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getStudentID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Private members are not accessible in subclass</a:t>
            </a:r>
          </a:p>
          <a:p>
            <a:pPr lvl="1"/>
            <a:r>
              <a:rPr lang="en-US" b="1" i="1" dirty="0" smtClean="0"/>
              <a:t>Student</a:t>
            </a:r>
            <a:r>
              <a:rPr lang="en-US" dirty="0" smtClean="0"/>
              <a:t> has no access to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/>
              <a:t> and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studentID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/>
              <a:t>properties</a:t>
            </a:r>
          </a:p>
          <a:p>
            <a:r>
              <a:rPr lang="en-US" sz="2800" dirty="0" smtClean="0"/>
              <a:t>What if you want to let subclasses access a member, but not other classes?</a:t>
            </a:r>
          </a:p>
          <a:p>
            <a:pPr lvl="1"/>
            <a:endParaRPr lang="en-US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Intermediate level of protection between public and private</a:t>
            </a:r>
          </a:p>
          <a:p>
            <a:r>
              <a:rPr lang="en-US" dirty="0" smtClean="0"/>
              <a:t>protected members accessible by</a:t>
            </a:r>
          </a:p>
          <a:p>
            <a:pPr lvl="1"/>
            <a:r>
              <a:rPr lang="en-US" dirty="0" smtClean="0"/>
              <a:t>subclass members</a:t>
            </a:r>
          </a:p>
          <a:p>
            <a:pPr lvl="1"/>
            <a:r>
              <a:rPr lang="en-US" dirty="0" smtClean="0"/>
              <a:t>Class members in the same package</a:t>
            </a:r>
          </a:p>
          <a:p>
            <a:r>
              <a:rPr lang="en-US" dirty="0" smtClean="0"/>
              <a:t>protected members are also package accessible</a:t>
            </a:r>
          </a:p>
          <a:p>
            <a:pPr lvl="1"/>
            <a:r>
              <a:rPr lang="en-US" dirty="0" smtClean="0"/>
              <a:t>friendly</a:t>
            </a:r>
          </a:p>
          <a:p>
            <a:r>
              <a:rPr lang="en-US" dirty="0" smtClean="0"/>
              <a:t>Protected variables and methods are shown with a # symbol in UML diagrams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2458616" cy="3949048"/>
          </a:xfrm>
        </p:spPr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96752"/>
            <a:ext cx="38671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4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Accessible by all classes</a:t>
            </a:r>
          </a:p>
          <a:p>
            <a:r>
              <a:rPr lang="en-US" dirty="0" smtClean="0"/>
              <a:t>Protected</a:t>
            </a:r>
          </a:p>
          <a:p>
            <a:pPr lvl="1"/>
            <a:r>
              <a:rPr lang="en-US" dirty="0"/>
              <a:t>Accessible by </a:t>
            </a:r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dirty="0"/>
              <a:t>Accessible </a:t>
            </a:r>
            <a:r>
              <a:rPr lang="en-US" dirty="0" smtClean="0"/>
              <a:t>by classes of the same package</a:t>
            </a:r>
            <a:endParaRPr lang="en-US" dirty="0"/>
          </a:p>
          <a:p>
            <a:r>
              <a:rPr lang="en-US" dirty="0" smtClean="0"/>
              <a:t>Package access (friendly)</a:t>
            </a:r>
          </a:p>
          <a:p>
            <a:pPr lvl="1"/>
            <a:r>
              <a:rPr lang="en-US" dirty="0"/>
              <a:t>Accessible by classes of the same package</a:t>
            </a:r>
          </a:p>
          <a:p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No access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428868"/>
            <a:ext cx="8956412" cy="273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193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super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parent members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</a:rPr>
              <a:t>super</a:t>
            </a:r>
            <a:r>
              <a:rPr lang="en-US" dirty="0" smtClean="0"/>
              <a:t> reference can be used to refer to the parent class</a:t>
            </a:r>
          </a:p>
          <a:p>
            <a:r>
              <a:rPr lang="en-US" b="1" i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.f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invokes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f()</a:t>
            </a:r>
            <a:r>
              <a:rPr lang="en-US" dirty="0" smtClean="0"/>
              <a:t> from parent class</a:t>
            </a:r>
          </a:p>
          <a:p>
            <a:r>
              <a:rPr lang="en-US" dirty="0" smtClean="0"/>
              <a:t>Why we need it?</a:t>
            </a:r>
          </a:p>
          <a:p>
            <a:pPr lvl="1"/>
            <a:r>
              <a:rPr lang="en-US" dirty="0" smtClean="0"/>
              <a:t>When the method is overridden in subclass</a:t>
            </a:r>
          </a:p>
          <a:p>
            <a:pPr lvl="1"/>
            <a:r>
              <a:rPr lang="en-US" dirty="0" smtClean="0"/>
              <a:t>super is also used to invoke the parent's constructor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</a:t>
            </a:r>
            <a:r>
              <a:rPr lang="en-US" b="1" i="1" dirty="0" smtClean="0"/>
              <a:t>super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Student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Person{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show(){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.show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</a:p>
          <a:p>
            <a:pPr>
              <a:buNone/>
            </a:pP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2800" b="1" i="1" dirty="0" smtClean="0">
                <a:solidFill>
                  <a:srgbClr val="2A00FF"/>
                </a:solidFill>
                <a:latin typeface="Courier New"/>
              </a:rPr>
              <a:t>",</a:t>
            </a:r>
            <a:r>
              <a:rPr lang="en-US" sz="2800" b="1" i="1" dirty="0" err="1" smtClean="0">
                <a:solidFill>
                  <a:srgbClr val="2A00FF"/>
                </a:solidFill>
                <a:latin typeface="Courier New"/>
              </a:rPr>
              <a:t>studentID</a:t>
            </a:r>
            <a:r>
              <a:rPr lang="en-US" sz="2800" b="1" i="1" dirty="0" smtClean="0">
                <a:solidFill>
                  <a:srgbClr val="2A00FF"/>
                </a:solidFill>
                <a:latin typeface="Courier New"/>
              </a:rPr>
              <a:t>="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studentID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57290" y="3000372"/>
            <a:ext cx="2857520" cy="50006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114583" y="2257404"/>
            <a:ext cx="5943608" cy="1143000"/>
          </a:xfrm>
        </p:spPr>
        <p:txBody>
          <a:bodyPr/>
          <a:lstStyle/>
          <a:p>
            <a:r>
              <a:rPr lang="en-US" dirty="0" smtClean="0"/>
              <a:t>Variable Scopes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6919" y="209550"/>
            <a:ext cx="7305675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equals()</a:t>
            </a:r>
          </a:p>
          <a:p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finalize()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We can override these methods in our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supports single inheritance</a:t>
            </a:r>
          </a:p>
          <a:p>
            <a:r>
              <a:rPr lang="en-US" dirty="0" smtClean="0"/>
              <a:t>Derived class can have only one parent class</a:t>
            </a:r>
          </a:p>
          <a:p>
            <a:r>
              <a:rPr lang="en-US" dirty="0" smtClean="0"/>
              <a:t>Multiple inheritance allows a class to be derived from two or more classes</a:t>
            </a:r>
          </a:p>
          <a:p>
            <a:pPr lvl="1"/>
            <a:r>
              <a:rPr lang="en-US" dirty="0" smtClean="0"/>
              <a:t>inheriting the members of all parents</a:t>
            </a:r>
          </a:p>
          <a:p>
            <a:r>
              <a:rPr lang="en-US" dirty="0" smtClean="0"/>
              <a:t>Collisions, such as the same variable name in two parents, have to be resolved</a:t>
            </a:r>
          </a:p>
          <a:p>
            <a:r>
              <a:rPr lang="en-US" b="1" dirty="0" smtClean="0"/>
              <a:t>Java does not support multiple inheritance</a:t>
            </a:r>
          </a:p>
          <a:p>
            <a:r>
              <a:rPr lang="en-US" dirty="0" smtClean="0"/>
              <a:t>The use of </a:t>
            </a:r>
            <a:r>
              <a:rPr lang="en-US" b="1" dirty="0" smtClean="0"/>
              <a:t>interfaces</a:t>
            </a:r>
            <a:r>
              <a:rPr lang="en-US" dirty="0" smtClean="0"/>
              <a:t> usually gives us aspects of multiple inheritance without the overhead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b="1" dirty="0" smtClean="0"/>
              <a:t>Constructors are not inherited</a:t>
            </a:r>
            <a:endParaRPr lang="en-US" dirty="0" smtClean="0"/>
          </a:p>
          <a:p>
            <a:pPr lvl="1">
              <a:spcBef>
                <a:spcPct val="70000"/>
              </a:spcBef>
            </a:pPr>
            <a:r>
              <a:rPr lang="en-US" dirty="0" smtClean="0"/>
              <a:t>even though they have public visibility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We often want to use the parent's constructor to set up the "parent's part" of the object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4500570"/>
            <a:ext cx="424731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child’s constructor is responsible for calling the parent’s constructor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sz="2600" dirty="0" smtClean="0"/>
              <a:t>It is done using </a:t>
            </a:r>
            <a:r>
              <a:rPr lang="en-US" sz="2600" b="1" i="1" dirty="0" smtClean="0">
                <a:solidFill>
                  <a:srgbClr val="C00000"/>
                </a:solidFill>
              </a:rPr>
              <a:t>super</a:t>
            </a:r>
            <a:r>
              <a:rPr lang="en-US" sz="2600" dirty="0" smtClean="0"/>
              <a:t> keyword</a:t>
            </a:r>
          </a:p>
          <a:p>
            <a:r>
              <a:rPr lang="en-US" dirty="0" smtClean="0"/>
              <a:t>The </a:t>
            </a:r>
            <a:r>
              <a:rPr lang="en-US" u="sng" dirty="0" smtClean="0"/>
              <a:t>first statement </a:t>
            </a:r>
            <a:r>
              <a:rPr lang="en-US" dirty="0" smtClean="0"/>
              <a:t>of a child’s constructor </a:t>
            </a:r>
            <a:r>
              <a:rPr lang="en-US" u="sng" dirty="0" smtClean="0"/>
              <a:t>should</a:t>
            </a:r>
            <a:r>
              <a:rPr lang="en-US" dirty="0" smtClean="0"/>
              <a:t> be the </a:t>
            </a:r>
            <a:r>
              <a:rPr lang="en-US" b="1" i="1" dirty="0" smtClean="0"/>
              <a:t>super</a:t>
            </a:r>
            <a:r>
              <a:rPr lang="en-US" dirty="0" smtClean="0"/>
              <a:t> reference to call the parent constructor</a:t>
            </a:r>
          </a:p>
          <a:p>
            <a:pPr lvl="1"/>
            <a:r>
              <a:rPr lang="en-US" dirty="0" smtClean="0"/>
              <a:t>Otherwise, </a:t>
            </a:r>
            <a:r>
              <a:rPr lang="en-US" b="1" dirty="0" smtClean="0"/>
              <a:t>default constructor</a:t>
            </a:r>
            <a:r>
              <a:rPr lang="en-US" dirty="0" smtClean="0"/>
              <a:t> is </a:t>
            </a:r>
            <a:r>
              <a:rPr lang="en-US" b="1" dirty="0" smtClean="0"/>
              <a:t>implicitly invoked</a:t>
            </a:r>
          </a:p>
          <a:p>
            <a:pPr lvl="1"/>
            <a:r>
              <a:rPr lang="en-US" dirty="0" smtClean="0"/>
              <a:t>If default constructor does not exist? (how?!)</a:t>
            </a:r>
          </a:p>
          <a:p>
            <a:pPr lvl="2"/>
            <a:r>
              <a:rPr lang="en-US" dirty="0" smtClean="0"/>
              <a:t>A syntax error</a:t>
            </a:r>
          </a:p>
          <a:p>
            <a:pPr lvl="2"/>
            <a:r>
              <a:rPr lang="en-US" dirty="0" smtClean="0"/>
              <a:t>You should explicitly call an appropriate parent constructor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4796"/>
            <a:ext cx="8686800" cy="6324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Person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private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2800" b="1" dirty="0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private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US" sz="2800" b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nationalID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Person(String name, Long </a:t>
            </a:r>
            <a:r>
              <a:rPr lang="en-US" sz="2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nationalID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	this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b="1" dirty="0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name;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b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nationalID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nationalID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Student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Person{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private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2800" b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studentID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Student(String name, Long </a:t>
            </a:r>
            <a:r>
              <a:rPr lang="en-US" sz="2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naID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2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stID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	super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(name, </a:t>
            </a:r>
            <a:r>
              <a:rPr lang="en-US" sz="2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naID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b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studentID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stID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Person p1 =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Person(</a:t>
            </a:r>
            <a:r>
              <a:rPr lang="en-US" sz="2800" b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"Ali </a:t>
            </a:r>
            <a:r>
              <a:rPr lang="en-US" sz="2800" b="1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Alavi</a:t>
            </a:r>
            <a:r>
              <a:rPr lang="en-US" sz="2800" b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1498670972L);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Student </a:t>
            </a:r>
            <a:r>
              <a:rPr lang="en-US" sz="2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Student(</a:t>
            </a:r>
            <a:r>
              <a:rPr lang="en-US" sz="2800" b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"Ali </a:t>
            </a:r>
            <a:r>
              <a:rPr lang="en-US" sz="2800" b="1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Alavi</a:t>
            </a:r>
            <a:r>
              <a:rPr lang="en-US" sz="2800" b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1498670972L, </a:t>
            </a:r>
            <a:r>
              <a:rPr lang="en-US" sz="2800" b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"89072456"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42976" y="3643314"/>
            <a:ext cx="2857520" cy="35719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Once per class</a:t>
            </a:r>
          </a:p>
          <a:p>
            <a:pPr lvl="1"/>
            <a:r>
              <a:rPr lang="en-US" dirty="0" smtClean="0"/>
              <a:t>Static variable declaration of parent</a:t>
            </a:r>
          </a:p>
          <a:p>
            <a:pPr lvl="1"/>
            <a:r>
              <a:rPr lang="en-US" dirty="0" smtClean="0"/>
              <a:t>Static block of parent</a:t>
            </a:r>
          </a:p>
          <a:p>
            <a:pPr lvl="1"/>
            <a:r>
              <a:rPr lang="en-US" dirty="0" smtClean="0"/>
              <a:t>Static variable declaration</a:t>
            </a:r>
          </a:p>
          <a:p>
            <a:pPr lvl="1"/>
            <a:r>
              <a:rPr lang="en-US" dirty="0" smtClean="0"/>
              <a:t>Static block</a:t>
            </a:r>
          </a:p>
          <a:p>
            <a:r>
              <a:rPr lang="en-US" dirty="0" smtClean="0"/>
              <a:t>Once per object</a:t>
            </a:r>
          </a:p>
          <a:p>
            <a:pPr lvl="1"/>
            <a:r>
              <a:rPr lang="en-US" dirty="0" smtClean="0"/>
              <a:t>variable declaration of parent</a:t>
            </a:r>
          </a:p>
          <a:p>
            <a:pPr lvl="1"/>
            <a:r>
              <a:rPr lang="en-US" dirty="0" smtClean="0"/>
              <a:t>Initialization block of parent</a:t>
            </a:r>
          </a:p>
          <a:p>
            <a:pPr lvl="1"/>
            <a:r>
              <a:rPr lang="en-US" dirty="0" smtClean="0"/>
              <a:t>Constructor of parent</a:t>
            </a:r>
          </a:p>
          <a:p>
            <a:pPr lvl="1"/>
            <a:r>
              <a:rPr lang="en-US" dirty="0" smtClean="0"/>
              <a:t>variable declaration</a:t>
            </a:r>
          </a:p>
          <a:p>
            <a:pPr lvl="1"/>
            <a:r>
              <a:rPr lang="en-US" dirty="0" smtClean="0"/>
              <a:t>Initialization block</a:t>
            </a:r>
          </a:p>
          <a:p>
            <a:pPr lvl="1"/>
            <a:r>
              <a:rPr lang="en-US" dirty="0" smtClean="0"/>
              <a:t>Constructor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357166"/>
            <a:ext cx="4114800" cy="596743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Parent 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1" dirty="0" smtClean="0">
                <a:solidFill>
                  <a:srgbClr val="0000C0"/>
                </a:solidFill>
                <a:latin typeface="Courier New"/>
              </a:rPr>
              <a:t>a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 = A();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1">
              <a:buNone/>
            </a:pPr>
            <a:r>
              <a:rPr lang="en-US" b="1" i="1" dirty="0" smtClean="0">
                <a:solidFill>
                  <a:srgbClr val="0000C0"/>
                </a:solidFill>
                <a:latin typeface="Courier New"/>
              </a:rPr>
              <a:t>	a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=B();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urier New"/>
              </a:rPr>
              <a:t>b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E();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00C0"/>
                </a:solidFill>
                <a:latin typeface="Courier New"/>
              </a:rPr>
              <a:t>	b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F();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Parent(){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00C0"/>
                </a:solidFill>
                <a:latin typeface="Courier New"/>
              </a:rPr>
              <a:t>	b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G();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sz="2400" b="1" dirty="0" smtClean="0"/>
              <a:t>}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4918" y="357166"/>
            <a:ext cx="4114800" cy="59674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Child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Parent{</a:t>
            </a:r>
          </a:p>
          <a:p>
            <a:pPr lvl="1"/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c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 = C();</a:t>
            </a:r>
          </a:p>
          <a:p>
            <a:pPr lvl="1"/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1"/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	c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=D();</a:t>
            </a:r>
          </a:p>
          <a:p>
            <a:pPr lvl="1"/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C0"/>
                </a:solidFill>
                <a:latin typeface="Courier New"/>
              </a:rPr>
              <a:t>b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H();</a:t>
            </a:r>
          </a:p>
          <a:p>
            <a:pPr lvl="1"/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1"/>
            <a:r>
              <a:rPr lang="en-US" sz="2400" b="1" dirty="0" smtClean="0">
                <a:solidFill>
                  <a:srgbClr val="0000C0"/>
                </a:solidFill>
                <a:latin typeface="Courier New"/>
              </a:rPr>
              <a:t>	b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I();</a:t>
            </a:r>
          </a:p>
          <a:p>
            <a:pPr lvl="1"/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Child(){</a:t>
            </a:r>
          </a:p>
          <a:p>
            <a:pPr lvl="1"/>
            <a:r>
              <a:rPr lang="en-US" sz="2400" b="1" dirty="0" smtClean="0">
                <a:solidFill>
                  <a:srgbClr val="0000C0"/>
                </a:solidFill>
                <a:latin typeface="Courier New"/>
              </a:rPr>
              <a:t>	b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J();</a:t>
            </a:r>
          </a:p>
          <a:p>
            <a:pPr lvl="1"/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5824855"/>
            <a:ext cx="6429420" cy="461665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What happens if we invoke: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new Child();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Hierarchies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477" y="1928802"/>
            <a:ext cx="777573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65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first statement of a constructor, we can invoke parent constructor</a:t>
            </a:r>
          </a:p>
          <a:p>
            <a:pPr lvl="1"/>
            <a:r>
              <a:rPr lang="en-US" dirty="0" smtClean="0"/>
              <a:t>Using </a:t>
            </a:r>
            <a:r>
              <a:rPr lang="en-US" b="1" i="1" dirty="0" smtClean="0"/>
              <a:t>super</a:t>
            </a:r>
            <a:r>
              <a:rPr lang="en-US" dirty="0" smtClean="0"/>
              <a:t> keyword</a:t>
            </a:r>
            <a:endParaRPr lang="en-US" b="1" i="1" dirty="0" smtClean="0"/>
          </a:p>
          <a:p>
            <a:pPr lvl="1"/>
            <a:r>
              <a:rPr lang="en-US" dirty="0" smtClean="0"/>
              <a:t>Only once</a:t>
            </a:r>
          </a:p>
          <a:p>
            <a:pPr lvl="1"/>
            <a:r>
              <a:rPr lang="en-US" dirty="0" smtClean="0"/>
              <a:t>First line? No. first statement.</a:t>
            </a:r>
          </a:p>
          <a:p>
            <a:r>
              <a:rPr lang="en-US" dirty="0" smtClean="0"/>
              <a:t>We can not use properties in this super invocation</a:t>
            </a:r>
          </a:p>
          <a:p>
            <a:pPr lvl="1"/>
            <a:r>
              <a:rPr lang="en-US" strike="sngStrike" dirty="0" smtClean="0"/>
              <a:t>super(this.name)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943119"/>
            <a:ext cx="60007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35480"/>
            <a:ext cx="8435280" cy="4389120"/>
          </a:xfrm>
        </p:spPr>
        <p:txBody>
          <a:bodyPr/>
          <a:lstStyle/>
          <a:p>
            <a:r>
              <a:rPr lang="en-US" dirty="0" smtClean="0"/>
              <a:t>Design these classes and draw a UML class diagram for: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Person (name, </a:t>
            </a:r>
            <a:r>
              <a:rPr lang="en-US" dirty="0" err="1" smtClean="0"/>
              <a:t>phoneNumber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Student (average, </a:t>
            </a:r>
            <a:r>
              <a:rPr lang="en-US" dirty="0" err="1" smtClean="0"/>
              <a:t>entranceYear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MS Student (thesis title)</a:t>
            </a:r>
          </a:p>
          <a:p>
            <a:pPr lvl="1"/>
            <a:r>
              <a:rPr lang="en-US" dirty="0" smtClean="0"/>
              <a:t>Instructor (</a:t>
            </a:r>
            <a:r>
              <a:rPr lang="en-US" dirty="0" err="1" smtClean="0"/>
              <a:t>offeredCourses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2052" name="Picture 4" descr="C:\Users\Zahra\Desktop\the-end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0" y="1390650"/>
            <a:ext cx="6604000" cy="4076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and Specific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Faculty and Employee are both classes</a:t>
            </a:r>
          </a:p>
          <a:p>
            <a:r>
              <a:rPr lang="en-US" dirty="0" smtClean="0"/>
              <a:t>Faculty is a </a:t>
            </a:r>
            <a:r>
              <a:rPr lang="en-US" b="1" dirty="0" smtClean="0"/>
              <a:t>more specific</a:t>
            </a:r>
            <a:r>
              <a:rPr lang="en-US" dirty="0" smtClean="0"/>
              <a:t> type of </a:t>
            </a:r>
            <a:r>
              <a:rPr lang="en-US" dirty="0"/>
              <a:t>Employee</a:t>
            </a:r>
            <a:endParaRPr lang="en-US" dirty="0" smtClean="0"/>
          </a:p>
          <a:p>
            <a:r>
              <a:rPr lang="en-US" dirty="0"/>
              <a:t>Employee is a </a:t>
            </a:r>
            <a:r>
              <a:rPr lang="en-US" b="1" dirty="0"/>
              <a:t>more </a:t>
            </a:r>
            <a:r>
              <a:rPr lang="en-US" b="1" dirty="0" smtClean="0"/>
              <a:t>general</a:t>
            </a:r>
            <a:r>
              <a:rPr lang="en-US" dirty="0" smtClean="0"/>
              <a:t> </a:t>
            </a:r>
            <a:r>
              <a:rPr lang="en-US" dirty="0"/>
              <a:t>type of Faculty </a:t>
            </a:r>
          </a:p>
          <a:p>
            <a:r>
              <a:rPr lang="en-US" dirty="0" smtClean="0"/>
              <a:t>A Faculty instance is also a </a:t>
            </a:r>
            <a:r>
              <a:rPr lang="en-US" dirty="0"/>
              <a:t>Employee </a:t>
            </a:r>
            <a:r>
              <a:rPr lang="en-US" dirty="0" smtClean="0"/>
              <a:t>instance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Felani</a:t>
            </a:r>
            <a:r>
              <a:rPr lang="en-US" dirty="0" smtClean="0"/>
              <a:t> is a faculty member</a:t>
            </a:r>
          </a:p>
          <a:p>
            <a:pPr lvl="1"/>
            <a:r>
              <a:rPr lang="en-US" dirty="0" smtClean="0"/>
              <a:t>He is also an employee of university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is-a</a:t>
            </a:r>
            <a:r>
              <a:rPr lang="en-US" dirty="0" smtClean="0"/>
              <a:t>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general class : </a:t>
            </a:r>
            <a:r>
              <a:rPr lang="en-US" b="1" i="1" dirty="0" smtClean="0"/>
              <a:t>Superclass</a:t>
            </a:r>
          </a:p>
          <a:p>
            <a:r>
              <a:rPr lang="en-US" dirty="0"/>
              <a:t>More </a:t>
            </a:r>
            <a:r>
              <a:rPr lang="en-US" dirty="0" smtClean="0"/>
              <a:t>specific </a:t>
            </a:r>
            <a:r>
              <a:rPr lang="en-US" dirty="0"/>
              <a:t>class : </a:t>
            </a:r>
            <a:r>
              <a:rPr lang="en-US" b="1" i="1" dirty="0" smtClean="0"/>
              <a:t>Subclass</a:t>
            </a:r>
            <a:endParaRPr lang="en-US" b="1" i="1" dirty="0"/>
          </a:p>
          <a:p>
            <a:r>
              <a:rPr lang="en-US" dirty="0" smtClean="0"/>
              <a:t>Subclass is </a:t>
            </a:r>
            <a:r>
              <a:rPr lang="en-US" b="1" dirty="0" smtClean="0"/>
              <a:t>inherited</a:t>
            </a:r>
            <a:r>
              <a:rPr lang="en-US" dirty="0" smtClean="0"/>
              <a:t> from superclass</a:t>
            </a:r>
          </a:p>
          <a:p>
            <a:endParaRPr lang="en-US" dirty="0"/>
          </a:p>
          <a:p>
            <a:r>
              <a:rPr lang="en-US" dirty="0" smtClean="0"/>
              <a:t>Faculty is inherited from </a:t>
            </a:r>
            <a:r>
              <a:rPr lang="en-US" dirty="0"/>
              <a:t>Employee</a:t>
            </a:r>
            <a:endParaRPr lang="en-US" dirty="0" smtClean="0"/>
          </a:p>
          <a:p>
            <a:r>
              <a:rPr lang="en-US" dirty="0" smtClean="0"/>
              <a:t>Rectangle is inherited from Shape</a:t>
            </a:r>
          </a:p>
          <a:p>
            <a:pPr lvl="1"/>
            <a:r>
              <a:rPr lang="en-US" dirty="0" smtClean="0"/>
              <a:t>A rectangle is also a shape</a:t>
            </a:r>
          </a:p>
          <a:p>
            <a:r>
              <a:rPr lang="en-US" dirty="0"/>
              <a:t>Cat is inherited from </a:t>
            </a:r>
            <a:r>
              <a:rPr lang="en-US" dirty="0" smtClean="0"/>
              <a:t>Animal</a:t>
            </a:r>
          </a:p>
          <a:p>
            <a:pPr lvl="1"/>
            <a:r>
              <a:rPr lang="en-US" dirty="0" err="1" smtClean="0"/>
              <a:t>Maloos</a:t>
            </a:r>
            <a:r>
              <a:rPr lang="en-US" dirty="0" smtClean="0"/>
              <a:t> is a cat, she is also an animal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</a:t>
            </a:r>
            <a:r>
              <a:rPr lang="en-US" dirty="0"/>
              <a:t>some other hierarchies…</a:t>
            </a:r>
          </a:p>
          <a:p>
            <a:r>
              <a:rPr lang="en-US" dirty="0"/>
              <a:t>Note: More specific type is also a class</a:t>
            </a:r>
          </a:p>
          <a:p>
            <a:pPr lvl="1"/>
            <a:r>
              <a:rPr lang="en-US" dirty="0"/>
              <a:t>Not an object</a:t>
            </a:r>
          </a:p>
          <a:p>
            <a:pPr lvl="1"/>
            <a:r>
              <a:rPr lang="en-US" i="1" dirty="0" smtClean="0"/>
              <a:t>Ali </a:t>
            </a:r>
            <a:r>
              <a:rPr lang="en-US" i="1" dirty="0" err="1" smtClean="0"/>
              <a:t>Karimi</a:t>
            </a:r>
            <a:r>
              <a:rPr lang="en-US" dirty="0" smtClean="0"/>
              <a:t> is </a:t>
            </a:r>
            <a:r>
              <a:rPr lang="en-US" dirty="0"/>
              <a:t>not a more specific type of </a:t>
            </a:r>
            <a:r>
              <a:rPr lang="en-US" dirty="0" err="1" smtClean="0"/>
              <a:t>FootballPlayer</a:t>
            </a:r>
            <a:endParaRPr lang="en-US" dirty="0" smtClean="0"/>
          </a:p>
          <a:p>
            <a:pPr lvl="2"/>
            <a:r>
              <a:rPr lang="en-US" dirty="0" smtClean="0"/>
              <a:t>He is an object</a:t>
            </a:r>
          </a:p>
          <a:p>
            <a:pPr lvl="2"/>
            <a:r>
              <a:rPr lang="en-US" dirty="0" smtClean="0"/>
              <a:t>Not a class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Fall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6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</TotalTime>
  <Words>1882</Words>
  <Application>Microsoft Office PowerPoint</Application>
  <PresentationFormat>On-screen Show (4:3)</PresentationFormat>
  <Paragraphs>607</Paragraphs>
  <Slides>64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Flow</vt:lpstr>
      <vt:lpstr>Document</vt:lpstr>
      <vt:lpstr>Advanced Programming  in Java</vt:lpstr>
      <vt:lpstr>Agenda</vt:lpstr>
      <vt:lpstr>Introduction to Inheritance</vt:lpstr>
      <vt:lpstr>Class Hierarchies</vt:lpstr>
      <vt:lpstr>Class Hierarchies (2)</vt:lpstr>
      <vt:lpstr>Class Hierarchies (3)</vt:lpstr>
      <vt:lpstr>General and Specific Types</vt:lpstr>
      <vt:lpstr>is-a Relationship</vt:lpstr>
      <vt:lpstr>Inheritance (2)</vt:lpstr>
      <vt:lpstr>Class Implementation</vt:lpstr>
      <vt:lpstr>PowerPoint Presentation</vt:lpstr>
      <vt:lpstr>PowerPoint Presentation</vt:lpstr>
      <vt:lpstr>Inheritance in OOP</vt:lpstr>
      <vt:lpstr>Faculty &amp; Employee</vt:lpstr>
      <vt:lpstr>UML Class Diagram</vt:lpstr>
      <vt:lpstr>UML Class Diagram</vt:lpstr>
      <vt:lpstr>PowerPoint Presentation</vt:lpstr>
      <vt:lpstr>Terminology</vt:lpstr>
      <vt:lpstr>Inheritance in java</vt:lpstr>
      <vt:lpstr>Inheritance</vt:lpstr>
      <vt:lpstr>Class Hierarchy</vt:lpstr>
      <vt:lpstr>is-a relationship</vt:lpstr>
      <vt:lpstr>More Examples</vt:lpstr>
      <vt:lpstr>Subclasses may…</vt:lpstr>
      <vt:lpstr>Software reuse</vt:lpstr>
      <vt:lpstr>Bad smell</vt:lpstr>
      <vt:lpstr>PowerPoint Presentation</vt:lpstr>
      <vt:lpstr>PowerPoint Presentation</vt:lpstr>
      <vt:lpstr>PowerPoint Presentation</vt:lpstr>
      <vt:lpstr>Quiz!</vt:lpstr>
      <vt:lpstr>PowerPoint Presentation</vt:lpstr>
      <vt:lpstr>More About Inheritance</vt:lpstr>
      <vt:lpstr>Remember Animals Class Hierarchy</vt:lpstr>
      <vt:lpstr>Abstract Behaviors</vt:lpstr>
      <vt:lpstr>Abstract Behaviors (2)</vt:lpstr>
      <vt:lpstr>Remember Shape Classes</vt:lpstr>
      <vt:lpstr>PowerPoint Presentation</vt:lpstr>
      <vt:lpstr>PowerPoint Presentation</vt:lpstr>
      <vt:lpstr>PowerPoint Presentation</vt:lpstr>
      <vt:lpstr>Shapes Example</vt:lpstr>
      <vt:lpstr>Abstract Methods</vt:lpstr>
      <vt:lpstr>Abstract Methods (2)</vt:lpstr>
      <vt:lpstr>Animal Example</vt:lpstr>
      <vt:lpstr>Animal Example (2)</vt:lpstr>
      <vt:lpstr>Access modifier in inheritance</vt:lpstr>
      <vt:lpstr>Accessibility of Members</vt:lpstr>
      <vt:lpstr>Protected Members</vt:lpstr>
      <vt:lpstr>UML Class Diagram</vt:lpstr>
      <vt:lpstr>Access Levels</vt:lpstr>
      <vt:lpstr>super Keyword</vt:lpstr>
      <vt:lpstr>Application of super Keyword</vt:lpstr>
      <vt:lpstr>Variable Scopes</vt:lpstr>
      <vt:lpstr>Object class methods</vt:lpstr>
      <vt:lpstr>Multiple Inheritance</vt:lpstr>
      <vt:lpstr>Initialization</vt:lpstr>
      <vt:lpstr>Constructors</vt:lpstr>
      <vt:lpstr>PowerPoint Presentation</vt:lpstr>
      <vt:lpstr>Order of initialization</vt:lpstr>
      <vt:lpstr>PowerPoint Presentation</vt:lpstr>
      <vt:lpstr>Some Notes</vt:lpstr>
      <vt:lpstr>Quiz!</vt:lpstr>
      <vt:lpstr>PowerPoint Presentation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in Java</dc:title>
  <dc:creator>userh</dc:creator>
  <cp:lastModifiedBy>sadegh</cp:lastModifiedBy>
  <cp:revision>970</cp:revision>
  <dcterms:created xsi:type="dcterms:W3CDTF">2010-10-08T10:52:50Z</dcterms:created>
  <dcterms:modified xsi:type="dcterms:W3CDTF">2012-10-06T08:22:34Z</dcterms:modified>
</cp:coreProperties>
</file>