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30"/>
  </p:notesMasterIdLst>
  <p:sldIdLst>
    <p:sldId id="256" r:id="rId2"/>
    <p:sldId id="257" r:id="rId3"/>
    <p:sldId id="284" r:id="rId4"/>
    <p:sldId id="290" r:id="rId5"/>
    <p:sldId id="291" r:id="rId6"/>
    <p:sldId id="292" r:id="rId7"/>
    <p:sldId id="293" r:id="rId8"/>
    <p:sldId id="294" r:id="rId9"/>
    <p:sldId id="267" r:id="rId10"/>
    <p:sldId id="268" r:id="rId11"/>
    <p:sldId id="269" r:id="rId12"/>
    <p:sldId id="271" r:id="rId13"/>
    <p:sldId id="283" r:id="rId14"/>
    <p:sldId id="281" r:id="rId15"/>
    <p:sldId id="282" r:id="rId16"/>
    <p:sldId id="276" r:id="rId17"/>
    <p:sldId id="274" r:id="rId18"/>
    <p:sldId id="275" r:id="rId19"/>
    <p:sldId id="278" r:id="rId20"/>
    <p:sldId id="289" r:id="rId21"/>
    <p:sldId id="286" r:id="rId22"/>
    <p:sldId id="259" r:id="rId23"/>
    <p:sldId id="260" r:id="rId24"/>
    <p:sldId id="263" r:id="rId25"/>
    <p:sldId id="285" r:id="rId26"/>
    <p:sldId id="261" r:id="rId27"/>
    <p:sldId id="287" r:id="rId28"/>
    <p:sldId id="28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67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9095-82C0-4D7D-8CEA-F50BB60A127B}" type="datetimeFigureOut">
              <a:rPr lang="en-US" smtClean="0"/>
              <a:pPr/>
              <a:t>2/5/2012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87909-8E22-468E-83CD-A5E39A2A6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21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87909-8E22-468E-83CD-A5E39A2A6C5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Spring 2012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tiobe.com/index.php/content/paperinfo/tpci/index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Advanced Programming </a:t>
            </a:r>
            <a:br>
              <a:rPr lang="en-US" dirty="0" smtClean="0"/>
            </a:br>
            <a:r>
              <a:rPr lang="en-US" dirty="0" smtClean="0"/>
              <a:t>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748102"/>
            <a:ext cx="7854696" cy="1752600"/>
          </a:xfrm>
        </p:spPr>
        <p:txBody>
          <a:bodyPr>
            <a:normAutofit lnSpcReduction="10000"/>
          </a:bodyPr>
          <a:lstStyle/>
          <a:p>
            <a:pPr algn="l"/>
            <a:endParaRPr lang="en-US" dirty="0" smtClean="0"/>
          </a:p>
          <a:p>
            <a:pPr lvl="1"/>
            <a:r>
              <a:rPr lang="en-US" dirty="0" err="1" smtClean="0"/>
              <a:t>Sadegh</a:t>
            </a:r>
            <a:r>
              <a:rPr lang="en-US" dirty="0" smtClean="0"/>
              <a:t> </a:t>
            </a:r>
            <a:r>
              <a:rPr lang="en-US" dirty="0" err="1" smtClean="0"/>
              <a:t>Aliakbary</a:t>
            </a:r>
            <a:endParaRPr lang="en-US" dirty="0" smtClean="0"/>
          </a:p>
          <a:p>
            <a:pPr lvl="1"/>
            <a:r>
              <a:rPr lang="en-US" dirty="0" smtClean="0"/>
              <a:t>Sharif University of Technology</a:t>
            </a:r>
          </a:p>
          <a:p>
            <a:pPr lvl="1"/>
            <a:r>
              <a:rPr lang="en-US" dirty="0" smtClean="0"/>
              <a:t>Spring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need for </a:t>
            </a:r>
            <a:r>
              <a:rPr lang="en-US" b="1" u="sng" dirty="0" smtClean="0"/>
              <a:t>platform independent</a:t>
            </a:r>
            <a:r>
              <a:rPr lang="en-US" dirty="0" smtClean="0"/>
              <a:t> language</a:t>
            </a:r>
          </a:p>
          <a:p>
            <a:r>
              <a:rPr lang="en-US" dirty="0" smtClean="0"/>
              <a:t>To be embedded in various consumer electronic products </a:t>
            </a:r>
          </a:p>
          <a:p>
            <a:pPr lvl="1"/>
            <a:r>
              <a:rPr lang="en-US" dirty="0" smtClean="0"/>
              <a:t>like toasters and refrigerators</a:t>
            </a:r>
          </a:p>
          <a:p>
            <a:r>
              <a:rPr lang="en-US" dirty="0" smtClean="0"/>
              <a:t>Platform independent?!</a:t>
            </a:r>
          </a:p>
          <a:p>
            <a:pPr lvl="1"/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Operating System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Motivation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same time, the World Wide Web and the Internet were gaining popularity. </a:t>
            </a:r>
          </a:p>
          <a:p>
            <a:r>
              <a:rPr lang="en-US" dirty="0" smtClean="0"/>
              <a:t>Java could be used </a:t>
            </a:r>
            <a:r>
              <a:rPr lang="en-US" smtClean="0"/>
              <a:t>for internet </a:t>
            </a:r>
            <a:r>
              <a:rPr lang="en-US" dirty="0" smtClean="0"/>
              <a:t>programming.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Platform independence</a:t>
            </a:r>
          </a:p>
          <a:p>
            <a:r>
              <a:rPr lang="en-US" dirty="0" smtClean="0"/>
              <a:t>Creation of Applets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 technology 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programming language</a:t>
            </a:r>
            <a:endParaRPr lang="fa-IR" b="1" dirty="0" smtClean="0"/>
          </a:p>
          <a:p>
            <a:pPr lvl="1"/>
            <a:r>
              <a:rPr lang="en-US" dirty="0" smtClean="0"/>
              <a:t>Java can create all kinds of applications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development environment</a:t>
            </a:r>
          </a:p>
          <a:p>
            <a:pPr lvl="1"/>
            <a:r>
              <a:rPr lang="en-US" dirty="0" smtClean="0"/>
              <a:t>A compiler (</a:t>
            </a:r>
            <a:r>
              <a:rPr lang="en-US" dirty="0" err="1" smtClean="0"/>
              <a:t>javac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An interpreter (java)</a:t>
            </a:r>
          </a:p>
          <a:p>
            <a:pPr lvl="1"/>
            <a:r>
              <a:rPr lang="en-US" dirty="0" smtClean="0"/>
              <a:t>A documentation generator (</a:t>
            </a:r>
            <a:r>
              <a:rPr lang="en-US" dirty="0" err="1" smtClean="0"/>
              <a:t>javadoc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…</a:t>
            </a:r>
            <a:endParaRPr lang="fa-IR" dirty="0" smtClean="0"/>
          </a:p>
          <a:p>
            <a:r>
              <a:rPr lang="en-US" dirty="0" smtClean="0"/>
              <a:t>Compare it to C++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Languages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285992"/>
            <a:ext cx="50292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Virtual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928802"/>
            <a:ext cx="57150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Compile and Execution </a:t>
            </a:r>
            <a:r>
              <a:rPr lang="en-US" dirty="0" smtClean="0"/>
              <a:t>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2328850" cy="2922280"/>
          </a:xfrm>
        </p:spPr>
        <p:txBody>
          <a:bodyPr/>
          <a:lstStyle/>
          <a:p>
            <a:r>
              <a:rPr lang="en-US" dirty="0" smtClean="0"/>
              <a:t>Compare to C++ and Assembly</a:t>
            </a:r>
          </a:p>
          <a:p>
            <a:r>
              <a:rPr lang="en-US" dirty="0" smtClean="0"/>
              <a:t>.NET Framework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8989" y="2028825"/>
            <a:ext cx="5229225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is Popular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reports on programming languages popularity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According to</a:t>
            </a:r>
          </a:p>
          <a:p>
            <a:pPr lvl="1"/>
            <a:r>
              <a:rPr lang="en-US" dirty="0" smtClean="0"/>
              <a:t>Job advertisements</a:t>
            </a:r>
          </a:p>
          <a:p>
            <a:pPr lvl="1"/>
            <a:r>
              <a:rPr lang="en-US" dirty="0" smtClean="0"/>
              <a:t>Book sales</a:t>
            </a:r>
          </a:p>
          <a:p>
            <a:pPr lvl="1"/>
            <a:r>
              <a:rPr lang="en-US" dirty="0" smtClean="0"/>
              <a:t>Finding code on the web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523875"/>
            <a:ext cx="883920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143372" y="4286256"/>
            <a:ext cx="4500594" cy="10715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http://www.langpop.com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updated in 2010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1520" y="5929330"/>
            <a:ext cx="7863310" cy="4286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>
            <a:no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dirty="0" smtClean="0">
                <a:hlinkClick r:id="rId2"/>
              </a:rPr>
              <a:t>http://www.tiobe.com/index.php/content/paperinfo/tpci/index.html</a:t>
            </a:r>
            <a:r>
              <a:rPr lang="en-US" dirty="0" smtClean="0"/>
              <a:t>   (2012)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260648"/>
            <a:ext cx="5457825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is simple</a:t>
            </a:r>
          </a:p>
          <a:p>
            <a:r>
              <a:rPr lang="en-US" dirty="0" smtClean="0"/>
              <a:t>Java is object-oriented</a:t>
            </a:r>
          </a:p>
          <a:p>
            <a:r>
              <a:rPr lang="en-US" dirty="0" smtClean="0"/>
              <a:t>Java is architecture-neutral</a:t>
            </a:r>
          </a:p>
          <a:p>
            <a:r>
              <a:rPr lang="en-US" dirty="0" smtClean="0"/>
              <a:t>Java is portable</a:t>
            </a:r>
          </a:p>
          <a:p>
            <a:r>
              <a:rPr lang="en-US" dirty="0" smtClean="0"/>
              <a:t>Java is interpreted</a:t>
            </a:r>
          </a:p>
          <a:p>
            <a:r>
              <a:rPr lang="en-US" dirty="0" smtClean="0"/>
              <a:t>Java is multithreaded</a:t>
            </a:r>
          </a:p>
          <a:p>
            <a:r>
              <a:rPr lang="en-US" dirty="0" smtClean="0"/>
              <a:t>Java is secure</a:t>
            </a:r>
          </a:p>
          <a:p>
            <a:r>
              <a:rPr lang="en-US" dirty="0" smtClean="0"/>
              <a:t>Java is robust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Course</a:t>
            </a:r>
          </a:p>
          <a:p>
            <a:r>
              <a:rPr lang="en-US" dirty="0" smtClean="0"/>
              <a:t>Syllabus</a:t>
            </a:r>
          </a:p>
          <a:p>
            <a:r>
              <a:rPr lang="en-US" dirty="0" smtClean="0"/>
              <a:t>References</a:t>
            </a:r>
          </a:p>
          <a:p>
            <a:r>
              <a:rPr lang="en-US" dirty="0" smtClean="0"/>
              <a:t>Evaluation Policy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file named First.java</a:t>
            </a:r>
          </a:p>
          <a:p>
            <a:pPr lvl="1"/>
            <a:r>
              <a:rPr lang="en-US" dirty="0" smtClean="0"/>
              <a:t>Java class files have .java extension</a:t>
            </a:r>
          </a:p>
          <a:p>
            <a:pPr lvl="1"/>
            <a:r>
              <a:rPr lang="en-US" dirty="0" smtClean="0"/>
              <a:t>Note to naming convention</a:t>
            </a:r>
          </a:p>
          <a:p>
            <a:r>
              <a:rPr lang="en-US" dirty="0" smtClean="0"/>
              <a:t>Copy this lines to the file</a:t>
            </a:r>
          </a:p>
          <a:p>
            <a:pPr lvl="1"/>
            <a:r>
              <a:rPr lang="en-US" dirty="0" smtClean="0"/>
              <a:t>Note: File name and class name should be the same.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362460"/>
            <a:ext cx="6448550" cy="1852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520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Oracle, Sun,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88840"/>
            <a:ext cx="5544616" cy="436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846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2077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Read Java page on Wikipedia</a:t>
            </a:r>
          </a:p>
          <a:p>
            <a:pPr lvl="1">
              <a:buNone/>
            </a:pPr>
            <a:r>
              <a:rPr lang="en-US" sz="1800" dirty="0" smtClean="0"/>
              <a:t>http://en.wikipedia.org/wiki/Java_(programming_language)</a:t>
            </a:r>
            <a:endParaRPr lang="en-US" dirty="0" smtClean="0"/>
          </a:p>
          <a:p>
            <a:r>
              <a:rPr lang="en-US" dirty="0" smtClean="0"/>
              <a:t>Google this terms and phrases:</a:t>
            </a:r>
          </a:p>
          <a:p>
            <a:pPr lvl="1"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0034" y="3643314"/>
            <a:ext cx="8215370" cy="2571768"/>
          </a:xfrm>
          <a:prstGeom prst="rect">
            <a:avLst/>
          </a:prstGeom>
        </p:spPr>
        <p:txBody>
          <a:bodyPr vert="horz" numCol="2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 smtClean="0"/>
              <a:t>Java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 smtClean="0"/>
              <a:t>Java Mobile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 smtClean="0"/>
              <a:t>JVM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 smtClean="0"/>
              <a:t>Byte code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 smtClean="0"/>
              <a:t>Java Sun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 smtClean="0"/>
              <a:t>Java and C++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 smtClean="0"/>
              <a:t>Java and C#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and install JDK</a:t>
            </a:r>
          </a:p>
          <a:p>
            <a:pPr lvl="1"/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www.oracle.com/technetwork/java/javase/downloads/index.html</a:t>
            </a:r>
            <a:endParaRPr lang="en-US" sz="1800" dirty="0" smtClean="0"/>
          </a:p>
          <a:p>
            <a:pPr lvl="1"/>
            <a:r>
              <a:rPr lang="en-US" sz="1800" dirty="0" smtClean="0"/>
              <a:t>JDK 7</a:t>
            </a:r>
          </a:p>
          <a:p>
            <a:r>
              <a:rPr lang="en-US" dirty="0" smtClean="0"/>
              <a:t>Write a program that prints your name on the console</a:t>
            </a:r>
          </a:p>
          <a:p>
            <a:r>
              <a:rPr lang="en-US" dirty="0" smtClean="0"/>
              <a:t>Compile and run the program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329114" cy="443484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Introduction to java language</a:t>
            </a:r>
          </a:p>
          <a:p>
            <a:pPr lvl="1"/>
            <a:r>
              <a:rPr lang="en-US" dirty="0" smtClean="0"/>
              <a:t>Java syntax, operators, conditions, loops, …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Arrays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Polymorphism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Software Quality</a:t>
            </a:r>
          </a:p>
          <a:p>
            <a:pPr lvl="1"/>
            <a:r>
              <a:rPr lang="en-US" dirty="0"/>
              <a:t>Refactoring</a:t>
            </a:r>
          </a:p>
          <a:p>
            <a:pPr lvl="1"/>
            <a:r>
              <a:rPr lang="en-US" dirty="0" smtClean="0"/>
              <a:t>Test</a:t>
            </a:r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4048" y="1920085"/>
            <a:ext cx="4032448" cy="443484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Advanced Java Programming</a:t>
            </a:r>
          </a:p>
          <a:p>
            <a:pPr lvl="1"/>
            <a:r>
              <a:rPr lang="en-US" dirty="0"/>
              <a:t>Exception Handling</a:t>
            </a:r>
          </a:p>
          <a:p>
            <a:pPr lvl="1"/>
            <a:r>
              <a:rPr lang="en-US" dirty="0" smtClean="0"/>
              <a:t>Generics </a:t>
            </a:r>
            <a:endParaRPr lang="en-US" dirty="0"/>
          </a:p>
          <a:p>
            <a:pPr lvl="1"/>
            <a:r>
              <a:rPr lang="en-US" dirty="0" smtClean="0"/>
              <a:t>Collections</a:t>
            </a:r>
            <a:endParaRPr lang="en-US" dirty="0"/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Threads</a:t>
            </a:r>
          </a:p>
          <a:p>
            <a:pPr lvl="1"/>
            <a:r>
              <a:rPr lang="en-US" dirty="0"/>
              <a:t>Files and Streams</a:t>
            </a:r>
          </a:p>
          <a:p>
            <a:pPr lvl="2"/>
            <a:r>
              <a:rPr lang="en-US" dirty="0"/>
              <a:t>Networking</a:t>
            </a:r>
          </a:p>
          <a:p>
            <a:pPr lvl="1"/>
            <a:r>
              <a:rPr lang="en-US" dirty="0" smtClean="0"/>
              <a:t>Reflection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How to Program</a:t>
            </a:r>
          </a:p>
          <a:p>
            <a:pPr lvl="1"/>
            <a:r>
              <a:rPr lang="en-US" dirty="0" smtClean="0"/>
              <a:t>Deitel &amp; Deitel</a:t>
            </a:r>
          </a:p>
          <a:p>
            <a:pPr lvl="1"/>
            <a:r>
              <a:rPr lang="en-US" dirty="0" smtClean="0"/>
              <a:t>9</a:t>
            </a:r>
            <a:r>
              <a:rPr lang="en-US" baseline="30000" dirty="0" smtClean="0"/>
              <a:t>th</a:t>
            </a:r>
            <a:r>
              <a:rPr lang="en-US" dirty="0" smtClean="0"/>
              <a:t> Edition (6</a:t>
            </a:r>
            <a:r>
              <a:rPr lang="en-US" baseline="30000" dirty="0" smtClean="0"/>
              <a:t>th</a:t>
            </a:r>
            <a:r>
              <a:rPr lang="en-US" dirty="0" smtClean="0"/>
              <a:t>+ editions are ok)</a:t>
            </a:r>
          </a:p>
          <a:p>
            <a:pPr lvl="1"/>
            <a:endParaRPr lang="en-US" dirty="0" smtClean="0"/>
          </a:p>
          <a:p>
            <a:r>
              <a:rPr lang="en-US" dirty="0"/>
              <a:t>Thinking in Java </a:t>
            </a:r>
          </a:p>
          <a:p>
            <a:pPr lvl="1"/>
            <a:r>
              <a:rPr lang="en-US" dirty="0"/>
              <a:t>Bruce </a:t>
            </a:r>
            <a:r>
              <a:rPr lang="en-US" dirty="0" err="1"/>
              <a:t>Eckel</a:t>
            </a:r>
            <a:endParaRPr lang="en-US" dirty="0"/>
          </a:p>
          <a:p>
            <a:pPr lvl="1"/>
            <a:r>
              <a:rPr lang="en-US" dirty="0"/>
              <a:t>Fourth Edition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Policy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000" dirty="0" smtClean="0"/>
              <a:t>If you don’t want to attend this class…</a:t>
            </a:r>
          </a:p>
          <a:p>
            <a:r>
              <a:rPr lang="en-US" sz="2000" dirty="0" smtClean="0"/>
              <a:t>Preparing notes for the course (Persian)</a:t>
            </a:r>
          </a:p>
          <a:p>
            <a:pPr lvl="1"/>
            <a:r>
              <a:rPr lang="en-US" sz="1800" dirty="0" smtClean="0"/>
              <a:t>Even Slides</a:t>
            </a:r>
          </a:p>
          <a:p>
            <a:r>
              <a:rPr lang="en-US" sz="2000" dirty="0" err="1" smtClean="0"/>
              <a:t>Artlets</a:t>
            </a:r>
            <a:r>
              <a:rPr lang="en-US" sz="2000" dirty="0" smtClean="0"/>
              <a:t>…</a:t>
            </a:r>
          </a:p>
        </p:txBody>
      </p:sp>
      <p:graphicFrame>
        <p:nvGraphicFramePr>
          <p:cNvPr id="1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3025484"/>
              </p:ext>
            </p:extLst>
          </p:nvPr>
        </p:nvGraphicFramePr>
        <p:xfrm>
          <a:off x="1187624" y="2007164"/>
          <a:ext cx="5626968" cy="2573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656"/>
                <a:gridCol w="1875656"/>
                <a:gridCol w="1875656"/>
              </a:tblGrid>
              <a:tr h="4289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many?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Grade</a:t>
                      </a:r>
                      <a:endParaRPr lang="en-US" dirty="0"/>
                    </a:p>
                  </a:txBody>
                  <a:tcPr/>
                </a:tc>
              </a:tr>
              <a:tr h="428994">
                <a:tc>
                  <a:txBody>
                    <a:bodyPr/>
                    <a:lstStyle/>
                    <a:p>
                      <a:r>
                        <a:rPr lang="en-US" dirty="0" smtClean="0"/>
                        <a:t>Quiz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28994">
                <a:tc>
                  <a:txBody>
                    <a:bodyPr/>
                    <a:lstStyle/>
                    <a:p>
                      <a:r>
                        <a:rPr lang="en-US" dirty="0" smtClean="0"/>
                        <a:t>Midterm Exam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8994">
                <a:tc>
                  <a:txBody>
                    <a:bodyPr/>
                    <a:lstStyle/>
                    <a:p>
                      <a:r>
                        <a:rPr lang="en-US" dirty="0" smtClean="0"/>
                        <a:t>Final Exam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28994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8994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5+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Homepage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</a:t>
            </a:r>
            <a:r>
              <a:rPr lang="en-US"/>
              <a:t>://</a:t>
            </a:r>
            <a:r>
              <a:rPr lang="en-US" smtClean="0"/>
              <a:t>ce.sharif.edu/courses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Lecture notes and reference books are uploaded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3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285860"/>
            <a:ext cx="6136308" cy="478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Course Covers: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 Concepts</a:t>
            </a:r>
          </a:p>
          <a:p>
            <a:r>
              <a:rPr lang="en-US" dirty="0" smtClean="0"/>
              <a:t>Fundamentals of Java </a:t>
            </a:r>
            <a:r>
              <a:rPr lang="en-US" dirty="0"/>
              <a:t>programming language</a:t>
            </a:r>
          </a:p>
          <a:p>
            <a:r>
              <a:rPr lang="en-US" dirty="0" smtClean="0"/>
              <a:t>Some Programming Skills</a:t>
            </a:r>
          </a:p>
          <a:p>
            <a:pPr lvl="1"/>
            <a:r>
              <a:rPr lang="en-US" dirty="0" smtClean="0"/>
              <a:t>Software Quality</a:t>
            </a:r>
          </a:p>
          <a:p>
            <a:pPr lvl="1"/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Refactoring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Space</a:t>
            </a:r>
          </a:p>
          <a:p>
            <a:pPr lvl="1"/>
            <a:r>
              <a:rPr lang="en-US" dirty="0" smtClean="0"/>
              <a:t>the place where the problem exists</a:t>
            </a:r>
          </a:p>
          <a:p>
            <a:pPr lvl="1"/>
            <a:r>
              <a:rPr lang="en-US" dirty="0" smtClean="0"/>
              <a:t>such as a business</a:t>
            </a:r>
          </a:p>
          <a:p>
            <a:r>
              <a:rPr lang="en-US" dirty="0" smtClean="0"/>
              <a:t>Solution Space</a:t>
            </a:r>
          </a:p>
          <a:p>
            <a:pPr lvl="1"/>
            <a:r>
              <a:rPr lang="en-US" dirty="0" smtClean="0"/>
              <a:t>the place where you’re implementing that solution</a:t>
            </a:r>
          </a:p>
          <a:p>
            <a:pPr lvl="1"/>
            <a:r>
              <a:rPr lang="en-US" dirty="0" smtClean="0"/>
              <a:t>such as a computer</a:t>
            </a:r>
          </a:p>
          <a:p>
            <a:r>
              <a:rPr lang="en-US" dirty="0" smtClean="0"/>
              <a:t>The effort required to perform this mapping.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E.g. think about a library, or a phonebook program</a:t>
            </a:r>
          </a:p>
          <a:p>
            <a:pPr lvl="1"/>
            <a:r>
              <a:rPr lang="en-US" dirty="0" smtClean="0"/>
              <a:t>Name </a:t>
            </a:r>
            <a:r>
              <a:rPr lang="en-US" dirty="0" smtClean="0"/>
              <a:t>solution </a:t>
            </a:r>
            <a:r>
              <a:rPr lang="en-US" dirty="0" smtClean="0"/>
              <a:t>space entities.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1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OOP lets the programmer represent problem space elements</a:t>
            </a:r>
          </a:p>
          <a:p>
            <a:endParaRPr lang="en-US" dirty="0" smtClean="0"/>
          </a:p>
          <a:p>
            <a:r>
              <a:rPr lang="en-US" dirty="0" smtClean="0"/>
              <a:t>The elements in the problem space </a:t>
            </a:r>
          </a:p>
          <a:p>
            <a:pPr>
              <a:buNone/>
            </a:pPr>
            <a:r>
              <a:rPr lang="en-US" dirty="0" smtClean="0"/>
              <a:t>	and their representations in the solution space </a:t>
            </a:r>
          </a:p>
          <a:p>
            <a:pPr>
              <a:buNone/>
            </a:pPr>
            <a:r>
              <a:rPr lang="en-US" dirty="0" smtClean="0"/>
              <a:t>	are referred to as “</a:t>
            </a:r>
            <a:r>
              <a:rPr lang="en-US" b="1" u="sng" dirty="0" smtClean="0"/>
              <a:t>objects</a:t>
            </a:r>
            <a:r>
              <a:rPr lang="en-US" dirty="0" smtClean="0"/>
              <a:t>”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9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program is allowed to adapt itself to the lingo of the problem </a:t>
            </a:r>
          </a:p>
          <a:p>
            <a:pPr lvl="1"/>
            <a:r>
              <a:rPr lang="en-US" dirty="0" smtClean="0"/>
              <a:t>by adding new types of objects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when you read the code, you’re reading words that also express the problem.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3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OOP allows you to describe the problem in terms of the problem</a:t>
            </a:r>
          </a:p>
          <a:p>
            <a:r>
              <a:rPr lang="en-US" dirty="0" smtClean="0"/>
              <a:t>Rather than in terms of the computer </a:t>
            </a:r>
          </a:p>
          <a:p>
            <a:r>
              <a:rPr lang="en-US" dirty="0" smtClean="0"/>
              <a:t>Objects in your code are similar to real objects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Recall the sample programs: phonebook and library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0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Smalltalk</a:t>
            </a:r>
          </a:p>
          <a:p>
            <a:pPr lvl="1"/>
            <a:r>
              <a:rPr lang="en-US" dirty="0" smtClean="0"/>
              <a:t>The first successful object-oriented language </a:t>
            </a:r>
          </a:p>
          <a:p>
            <a:pPr lvl="1"/>
            <a:r>
              <a:rPr lang="en-US" dirty="0" smtClean="0"/>
              <a:t>One of the languages upon which Java is based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C++</a:t>
            </a:r>
          </a:p>
          <a:p>
            <a:r>
              <a:rPr lang="en-US" dirty="0" smtClean="0"/>
              <a:t>C##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90472E-6 L 0.09306 0.11748 C 0.1165 0.14755 0.08889 0.16605 0.12552 0.16605 C 0.14219 0.17368 0.12761 0.18802 0.15018 0.18848 C 0.17275 0.18894 0.22118 0.18501 0.26059 0.16952 L 0.38646 0.09505 " pathEditMode="relative" rAng="0" ptsTypes="FffaFF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23" y="943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Java</a:t>
            </a:r>
            <a:r>
              <a:rPr lang="en-US" dirty="0" smtClean="0"/>
              <a:t> was created in 1991</a:t>
            </a:r>
          </a:p>
          <a:p>
            <a:r>
              <a:rPr lang="en-US" dirty="0" smtClean="0"/>
              <a:t>by James Gosling in </a:t>
            </a:r>
            <a:r>
              <a:rPr lang="en-US" b="1" dirty="0" smtClean="0"/>
              <a:t>Sun Microsystems</a:t>
            </a:r>
            <a:endParaRPr lang="en-US" dirty="0" smtClean="0"/>
          </a:p>
          <a:p>
            <a:r>
              <a:rPr lang="en-US" dirty="0" smtClean="0"/>
              <a:t>Initially called Oak</a:t>
            </a:r>
          </a:p>
          <a:p>
            <a:pPr lvl="1"/>
            <a:r>
              <a:rPr lang="en-US" dirty="0" smtClean="0"/>
              <a:t>in honor of the tree outside Gosling's window</a:t>
            </a:r>
          </a:p>
          <a:p>
            <a:r>
              <a:rPr lang="en-US" dirty="0" smtClean="0"/>
              <a:t>Its name was changed to Java </a:t>
            </a:r>
          </a:p>
          <a:p>
            <a:pPr lvl="1"/>
            <a:r>
              <a:rPr lang="en-US" dirty="0" smtClean="0"/>
              <a:t>because there was already a language called Oak.</a:t>
            </a:r>
          </a:p>
          <a:p>
            <a:r>
              <a:rPr lang="en-US" b="1" dirty="0" smtClean="0"/>
              <a:t>Sun Microsystems</a:t>
            </a:r>
            <a:r>
              <a:rPr lang="en-US" dirty="0" smtClean="0"/>
              <a:t> released the first public implementation as Java 1.0 in 1995</a:t>
            </a:r>
          </a:p>
          <a:p>
            <a:r>
              <a:rPr lang="en-US" dirty="0" smtClean="0"/>
              <a:t>Java syntax is similar to C and C++.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464</TotalTime>
  <Words>862</Words>
  <Application>Microsoft Office PowerPoint</Application>
  <PresentationFormat>On-screen Show (4:3)</PresentationFormat>
  <Paragraphs>280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Flow</vt:lpstr>
      <vt:lpstr>Advanced Programming  in Java</vt:lpstr>
      <vt:lpstr>Agenda</vt:lpstr>
      <vt:lpstr>This Course Covers:</vt:lpstr>
      <vt:lpstr>Object Oriented Programming</vt:lpstr>
      <vt:lpstr>Object Oriented Approach</vt:lpstr>
      <vt:lpstr>OOP</vt:lpstr>
      <vt:lpstr>OOP (2)</vt:lpstr>
      <vt:lpstr>Object Oriented Languages</vt:lpstr>
      <vt:lpstr>Java History</vt:lpstr>
      <vt:lpstr>Java Motivation</vt:lpstr>
      <vt:lpstr>Java Motivation (2)</vt:lpstr>
      <vt:lpstr>The Java technology is:</vt:lpstr>
      <vt:lpstr>High-Level Languages</vt:lpstr>
      <vt:lpstr>Java Virtual Machine</vt:lpstr>
      <vt:lpstr>Compile and Execution Stages</vt:lpstr>
      <vt:lpstr>Java is Popular</vt:lpstr>
      <vt:lpstr>PowerPoint Presentation</vt:lpstr>
      <vt:lpstr>PowerPoint Presentation</vt:lpstr>
      <vt:lpstr>Characteristics of Java</vt:lpstr>
      <vt:lpstr>First Example</vt:lpstr>
      <vt:lpstr>Oracle, Sun, …</vt:lpstr>
      <vt:lpstr>Further Reading</vt:lpstr>
      <vt:lpstr>Assignment # 0</vt:lpstr>
      <vt:lpstr>Topics</vt:lpstr>
      <vt:lpstr>References</vt:lpstr>
      <vt:lpstr>Evaluation Policy</vt:lpstr>
      <vt:lpstr>Course Homepage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 in Java</dc:title>
  <dc:creator>userh</dc:creator>
  <cp:lastModifiedBy>sadegh</cp:lastModifiedBy>
  <cp:revision>243</cp:revision>
  <dcterms:created xsi:type="dcterms:W3CDTF">2010-10-08T10:52:50Z</dcterms:created>
  <dcterms:modified xsi:type="dcterms:W3CDTF">2012-02-05T05:23:44Z</dcterms:modified>
</cp:coreProperties>
</file>