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54"/>
  </p:notesMasterIdLst>
  <p:sldIdLst>
    <p:sldId id="256" r:id="rId2"/>
    <p:sldId id="257" r:id="rId3"/>
    <p:sldId id="289" r:id="rId4"/>
    <p:sldId id="316" r:id="rId5"/>
    <p:sldId id="317" r:id="rId6"/>
    <p:sldId id="318" r:id="rId7"/>
    <p:sldId id="333" r:id="rId8"/>
    <p:sldId id="334" r:id="rId9"/>
    <p:sldId id="332" r:id="rId10"/>
    <p:sldId id="335" r:id="rId11"/>
    <p:sldId id="363" r:id="rId12"/>
    <p:sldId id="365" r:id="rId13"/>
    <p:sldId id="364" r:id="rId14"/>
    <p:sldId id="320" r:id="rId15"/>
    <p:sldId id="319" r:id="rId16"/>
    <p:sldId id="321" r:id="rId17"/>
    <p:sldId id="322" r:id="rId18"/>
    <p:sldId id="323" r:id="rId19"/>
    <p:sldId id="328" r:id="rId20"/>
    <p:sldId id="324" r:id="rId21"/>
    <p:sldId id="329" r:id="rId22"/>
    <p:sldId id="331" r:id="rId23"/>
    <p:sldId id="330" r:id="rId24"/>
    <p:sldId id="362" r:id="rId25"/>
    <p:sldId id="325" r:id="rId26"/>
    <p:sldId id="336" r:id="rId27"/>
    <p:sldId id="358" r:id="rId28"/>
    <p:sldId id="359" r:id="rId29"/>
    <p:sldId id="337" r:id="rId30"/>
    <p:sldId id="366" r:id="rId31"/>
    <p:sldId id="367" r:id="rId32"/>
    <p:sldId id="360" r:id="rId33"/>
    <p:sldId id="361" r:id="rId34"/>
    <p:sldId id="338" r:id="rId35"/>
    <p:sldId id="343" r:id="rId36"/>
    <p:sldId id="339" r:id="rId37"/>
    <p:sldId id="340" r:id="rId38"/>
    <p:sldId id="341" r:id="rId39"/>
    <p:sldId id="342" r:id="rId40"/>
    <p:sldId id="344" r:id="rId41"/>
    <p:sldId id="345" r:id="rId42"/>
    <p:sldId id="346" r:id="rId43"/>
    <p:sldId id="349" r:id="rId44"/>
    <p:sldId id="348" r:id="rId45"/>
    <p:sldId id="350" r:id="rId46"/>
    <p:sldId id="347" r:id="rId47"/>
    <p:sldId id="351" r:id="rId48"/>
    <p:sldId id="353" r:id="rId49"/>
    <p:sldId id="355" r:id="rId50"/>
    <p:sldId id="352" r:id="rId51"/>
    <p:sldId id="354" r:id="rId52"/>
    <p:sldId id="28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8" autoAdjust="0"/>
  </p:normalViewPr>
  <p:slideViewPr>
    <p:cSldViewPr>
      <p:cViewPr varScale="1">
        <p:scale>
          <a:sx n="66" d="100"/>
          <a:sy n="66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9095-82C0-4D7D-8CEA-F50BB60A127B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7909-8E22-468E-83CD-A5E39A2A6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8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tore.mik.ua/orelly/java-ent/jnut/ch02_04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http://docstore.mik.ua/orelly/java-ent/jnut/ch02_04.htm#javanut3-ch-2-tab-4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1.4.2/docs/api/java/util/regex/Patter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71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Advanced Programming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48102"/>
            <a:ext cx="7854696" cy="17526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lvl="1"/>
            <a:r>
              <a:rPr lang="en-US" dirty="0" err="1" smtClean="0"/>
              <a:t>Sadegh</a:t>
            </a:r>
            <a:r>
              <a:rPr lang="en-US" dirty="0" smtClean="0"/>
              <a:t> </a:t>
            </a:r>
            <a:r>
              <a:rPr lang="en-US" dirty="0" err="1" smtClean="0"/>
              <a:t>Aliakbary</a:t>
            </a:r>
            <a:endParaRPr lang="en-US" dirty="0" smtClean="0"/>
          </a:p>
          <a:p>
            <a:pPr lvl="1"/>
            <a:r>
              <a:rPr lang="en-US" dirty="0" smtClean="0"/>
              <a:t>Sharif University of Technology</a:t>
            </a:r>
          </a:p>
          <a:p>
            <a:pPr lvl="1"/>
            <a:r>
              <a:rPr lang="en-US" dirty="0" smtClean="0"/>
              <a:t>Spring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= 123456789;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//a big integer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f =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//f stores and approximation of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i</a:t>
            </a:r>
            <a:endParaRPr lang="en-US" sz="22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(f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//output : 1.23456792E8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 f;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//output : 123456792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floating-point types are </a:t>
            </a:r>
            <a:r>
              <a:rPr lang="en-US" b="1" dirty="0" smtClean="0"/>
              <a:t>approximations of numbers </a:t>
            </a:r>
          </a:p>
          <a:p>
            <a:r>
              <a:rPr lang="en-US" dirty="0" smtClean="0"/>
              <a:t>They cannot always hold as many significant digits as the integer types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Point, 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Double.NaN</a:t>
            </a:r>
            <a:endParaRPr lang="en-US" u="sng" dirty="0"/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nan = 0.0/0.0;</a:t>
            </a:r>
          </a:p>
          <a:p>
            <a:r>
              <a:rPr lang="en-US" dirty="0" smtClean="0"/>
              <a:t>Infinity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Double.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MAX_VALUE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*2;</a:t>
            </a:r>
          </a:p>
          <a:p>
            <a:pPr lvl="1"/>
            <a:r>
              <a:rPr lang="en-US" dirty="0" smtClean="0"/>
              <a:t>Negative infinity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Double.MAX_VALUE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*(-2);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Double.NEGATIVE_INFINITY</a:t>
            </a:r>
            <a:endParaRPr lang="en-US" u="sng" dirty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Double.POSITIVE_INFINITY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/>
              <a:t>Formatting a double</a:t>
            </a:r>
          </a:p>
          <a:p>
            <a:pPr lvl="1"/>
            <a:r>
              <a:rPr lang="fr-FR" dirty="0" err="1" smtClean="0"/>
              <a:t>System.</a:t>
            </a:r>
            <a:r>
              <a:rPr lang="fr-FR" i="1" dirty="0" err="1" smtClean="0"/>
              <a:t>out.format</a:t>
            </a:r>
            <a:r>
              <a:rPr lang="fr-FR" i="1" dirty="0" smtClean="0"/>
              <a:t>("min double = %5.2f%n", </a:t>
            </a:r>
            <a:r>
              <a:rPr lang="fr-FR" i="1" dirty="0" err="1" smtClean="0"/>
              <a:t>ff</a:t>
            </a:r>
            <a:r>
              <a:rPr lang="fr-FR" i="1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smtClean="0"/>
              <a:t>doubles</a:t>
            </a:r>
            <a:endParaRPr lang="en-US" dirty="0"/>
          </a:p>
          <a:p>
            <a:r>
              <a:rPr lang="en-US" dirty="0"/>
              <a:t>Using == with float or double is an </a:t>
            </a:r>
            <a:r>
              <a:rPr lang="en-US" dirty="0" smtClean="0"/>
              <a:t>anti-pattern</a:t>
            </a:r>
            <a:endParaRPr lang="en-US" dirty="0"/>
          </a:p>
          <a:p>
            <a:r>
              <a:rPr lang="en-US" dirty="0"/>
              <a:t>An infinite loop:</a:t>
            </a:r>
          </a:p>
          <a:p>
            <a:pPr marL="0" indent="0">
              <a:buNone/>
            </a:pPr>
            <a:r>
              <a:rPr lang="en-US" dirty="0"/>
              <a:t>	for (float f = 10f; f != 0; f -= 0.1)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(f);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 Suffix</a:t>
            </a:r>
          </a:p>
          <a:p>
            <a:pPr lvl="1"/>
            <a:r>
              <a:rPr lang="en-US" dirty="0" smtClean="0"/>
              <a:t>Double d = 123.54d;</a:t>
            </a:r>
          </a:p>
          <a:p>
            <a:pPr lvl="1"/>
            <a:r>
              <a:rPr lang="en-US" dirty="0" smtClean="0"/>
              <a:t>Float f = 123f;</a:t>
            </a:r>
          </a:p>
          <a:p>
            <a:pPr lvl="1"/>
            <a:r>
              <a:rPr lang="en-US" dirty="0" smtClean="0"/>
              <a:t>Long l = 123123 l; </a:t>
            </a:r>
          </a:p>
          <a:p>
            <a:pPr lvl="1"/>
            <a:r>
              <a:rPr lang="en-US" dirty="0" smtClean="0"/>
              <a:t>byte b = 127;//Nothing</a:t>
            </a:r>
          </a:p>
          <a:p>
            <a:r>
              <a:rPr lang="en-US" dirty="0" smtClean="0"/>
              <a:t>Assignment Overflow</a:t>
            </a:r>
          </a:p>
          <a:p>
            <a:pPr lvl="1"/>
            <a:r>
              <a:rPr lang="en-US" dirty="0" smtClean="0"/>
              <a:t>Large long to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Lower bits are used</a:t>
            </a:r>
          </a:p>
          <a:p>
            <a:pPr lvl="2"/>
            <a:r>
              <a:rPr lang="en-US" dirty="0" smtClean="0"/>
              <a:t>No runtime error</a:t>
            </a:r>
          </a:p>
          <a:p>
            <a:pPr lvl="1"/>
            <a:r>
              <a:rPr lang="en-US" dirty="0"/>
              <a:t>Large double to integer</a:t>
            </a:r>
          </a:p>
          <a:p>
            <a:pPr lvl="2"/>
            <a:r>
              <a:rPr lang="en-US" dirty="0"/>
              <a:t>Brings a max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32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if-else</a:t>
            </a:r>
          </a:p>
          <a:p>
            <a:r>
              <a:rPr lang="en-US" dirty="0" smtClean="0"/>
              <a:t>Better structure</a:t>
            </a:r>
          </a:p>
          <a:p>
            <a:r>
              <a:rPr lang="en-US" dirty="0" smtClean="0"/>
              <a:t>Before Java 1.7</a:t>
            </a:r>
          </a:p>
          <a:p>
            <a:pPr lvl="1"/>
            <a:r>
              <a:rPr lang="en-US" dirty="0"/>
              <a:t>When the condition is a numeric or an ordinal variable</a:t>
            </a:r>
          </a:p>
          <a:p>
            <a:r>
              <a:rPr lang="en-US" dirty="0" smtClean="0"/>
              <a:t>With Java 1.7</a:t>
            </a:r>
          </a:p>
          <a:p>
            <a:pPr lvl="1"/>
            <a:r>
              <a:rPr lang="en-US" dirty="0" smtClean="0"/>
              <a:t>Strings are also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switch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1: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"1"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break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2: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"2"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break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default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"default"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0388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Scanner(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again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(again){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"1: Play"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"2: Setting:"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"3: Exit"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"Enter Your Choice:"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switch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case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1:</a:t>
            </a:r>
          </a:p>
          <a:p>
            <a:pPr>
              <a:buNone/>
            </a:pP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			play();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	break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case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2:</a:t>
            </a:r>
          </a:p>
          <a:p>
            <a:pPr>
              <a:buNone/>
            </a:pP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			setting();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	break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case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3: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	again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	break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default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"Enter a valid number"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Breaks the execution of a loop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==0)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	break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...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Stops the execution of the body of the loop and </a:t>
            </a:r>
            <a:r>
              <a:rPr lang="en-US" b="1" dirty="0" smtClean="0"/>
              <a:t>continue</a:t>
            </a:r>
            <a:r>
              <a:rPr lang="en-US" dirty="0" smtClean="0"/>
              <a:t>s from the beginning of the loop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=0;i&lt;10;i++){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==4)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continue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Difference between continue in </a:t>
            </a:r>
            <a:r>
              <a:rPr lang="en-US" b="1" dirty="0" smtClean="0"/>
              <a:t>for</a:t>
            </a:r>
            <a:r>
              <a:rPr lang="en-US" dirty="0" smtClean="0"/>
              <a:t> and </a:t>
            </a:r>
            <a:r>
              <a:rPr lang="en-US" b="1" dirty="0" smtClean="0"/>
              <a:t>while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Scanner 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do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nextInt;i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&gt;0);</a:t>
            </a: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tantia (Body)"/>
              </a:rPr>
              <a:t>How to break or continue from outer loop?</a:t>
            </a:r>
            <a:endParaRPr lang="en-US" sz="2400" dirty="0">
              <a:latin typeface="Constantia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Scanner</a:t>
            </a:r>
          </a:p>
          <a:p>
            <a:r>
              <a:rPr lang="en-US" dirty="0" smtClean="0"/>
              <a:t>Strong type checking</a:t>
            </a:r>
          </a:p>
          <a:p>
            <a:r>
              <a:rPr lang="en-US" dirty="0" smtClean="0"/>
              <a:t>Other flow-control structures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break &amp; continue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Arrays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outer: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0000"/>
                </a:solidFill>
                <a:latin typeface="Courier New"/>
              </a:rPr>
              <a:t>	inner: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b-NO" sz="2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b-NO" sz="2400" b="1" dirty="0" smtClean="0">
                <a:solidFill>
                  <a:srgbClr val="000000"/>
                </a:solidFill>
                <a:latin typeface="Courier New"/>
              </a:rPr>
              <a:t> j = 0; j &lt; 10; j++)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(j == 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	break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outer;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else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(j);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	continue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inner;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 of the Day: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nextInt;i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&gt;0);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 of the Day: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nextInt;i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&gt;0);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Comments are ignored by compiler</a:t>
            </a:r>
          </a:p>
          <a:p>
            <a:r>
              <a:rPr lang="en-US" dirty="0" smtClean="0"/>
              <a:t>One-line comment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</a:t>
            </a:r>
            <a:r>
              <a:rPr lang="en-US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nextInt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scanner.nextInt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();</a:t>
            </a:r>
          </a:p>
          <a:p>
            <a:r>
              <a:rPr lang="en-US" dirty="0" smtClean="0"/>
              <a:t>Multiple-line comment</a:t>
            </a:r>
          </a:p>
          <a:p>
            <a:pPr lvl="1">
              <a:buNone/>
            </a:pPr>
            <a:r>
              <a:rPr lang="en-US" dirty="0" smtClean="0">
                <a:solidFill>
                  <a:srgbClr val="3F7F5F"/>
                </a:solidFill>
                <a:latin typeface="Courier New"/>
              </a:rPr>
              <a:t>/*</a:t>
            </a:r>
            <a:r>
              <a:rPr lang="en-US" dirty="0" err="1" smtClean="0">
                <a:solidFill>
                  <a:srgbClr val="3F7F5F"/>
                </a:solidFill>
                <a:latin typeface="Courier New"/>
              </a:rPr>
              <a:t>nextInt</a:t>
            </a:r>
            <a:r>
              <a:rPr lang="en-US" dirty="0" smtClean="0">
                <a:solidFill>
                  <a:srgbClr val="3F7F5F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3F7F5F"/>
                </a:solidFill>
                <a:latin typeface="Courier New"/>
              </a:rPr>
              <a:t>scanner.nextInt</a:t>
            </a:r>
            <a:r>
              <a:rPr lang="en-US" dirty="0" smtClean="0">
                <a:solidFill>
                  <a:srgbClr val="3F7F5F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dirty="0" smtClean="0">
                <a:solidFill>
                  <a:srgbClr val="3F7F5F"/>
                </a:solidFill>
                <a:latin typeface="Courier New"/>
              </a:rPr>
              <a:t>for(</a:t>
            </a:r>
            <a:r>
              <a:rPr lang="en-US" u="sng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u="sng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u="sng" dirty="0" err="1" smtClean="0">
                <a:solidFill>
                  <a:srgbClr val="3F7F5F"/>
                </a:solidFill>
                <a:latin typeface="Courier New"/>
              </a:rPr>
              <a:t>i</a:t>
            </a:r>
            <a:r>
              <a:rPr lang="en-US" u="sng" dirty="0" smtClean="0">
                <a:solidFill>
                  <a:srgbClr val="3F7F5F"/>
                </a:solidFill>
                <a:latin typeface="Courier New"/>
              </a:rPr>
              <a:t>=0;i&lt;</a:t>
            </a:r>
            <a:r>
              <a:rPr lang="en-US" u="sng" dirty="0" err="1" smtClean="0">
                <a:solidFill>
                  <a:srgbClr val="3F7F5F"/>
                </a:solidFill>
                <a:latin typeface="Courier New"/>
              </a:rPr>
              <a:t>nextInt;i</a:t>
            </a:r>
            <a:r>
              <a:rPr lang="en-US" u="sng" dirty="0" smtClean="0">
                <a:solidFill>
                  <a:srgbClr val="3F7F5F"/>
                </a:solidFill>
                <a:latin typeface="Courier New"/>
              </a:rPr>
              <a:t>++){</a:t>
            </a:r>
          </a:p>
          <a:p>
            <a:pPr lvl="1">
              <a:buNone/>
            </a:pPr>
            <a:r>
              <a:rPr lang="en-US" dirty="0" smtClean="0">
                <a:solidFill>
                  <a:srgbClr val="3F7F5F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3F7F5F"/>
                </a:solidFill>
                <a:latin typeface="Courier New"/>
              </a:rPr>
              <a:t>System.out.println</a:t>
            </a:r>
            <a:r>
              <a:rPr lang="en-US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3F7F5F"/>
                </a:solidFill>
                <a:latin typeface="Courier New"/>
              </a:rPr>
              <a:t>i</a:t>
            </a:r>
            <a:r>
              <a:rPr lang="en-US" dirty="0" smtClean="0">
                <a:solidFill>
                  <a:srgbClr val="3F7F5F"/>
                </a:solidFill>
                <a:latin typeface="Courier New"/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3F7F5F"/>
                </a:solidFill>
                <a:latin typeface="Courier New"/>
              </a:rPr>
              <a:t>} */</a:t>
            </a:r>
          </a:p>
          <a:p>
            <a:r>
              <a:rPr lang="en-US" dirty="0" smtClean="0"/>
              <a:t>Javadoc comments</a:t>
            </a:r>
            <a:endParaRPr lang="en-US" dirty="0"/>
          </a:p>
          <a:p>
            <a:pPr marL="393192" lvl="1" indent="0">
              <a:buNone/>
            </a:pPr>
            <a:r>
              <a:rPr lang="en-US" dirty="0">
                <a:solidFill>
                  <a:srgbClr val="3F7F5F"/>
                </a:solidFill>
                <a:latin typeface="Courier New"/>
              </a:rPr>
              <a:t>/**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3F7F5F"/>
                </a:solidFill>
                <a:latin typeface="Courier New"/>
              </a:rPr>
              <a:t> * ... text ...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3F7F5F"/>
                </a:solidFill>
                <a:latin typeface="Courier New"/>
              </a:rPr>
              <a:t> */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35480"/>
            <a:ext cx="8856984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F5FBF"/>
                </a:solidFill>
                <a:latin typeface="Courier New"/>
              </a:rPr>
              <a:t> * </a:t>
            </a:r>
            <a:r>
              <a:rPr lang="en-US" sz="2800" b="1" dirty="0">
                <a:solidFill>
                  <a:srgbClr val="7F9FBF"/>
                </a:solidFill>
                <a:latin typeface="Courier New"/>
              </a:rPr>
              <a:t>@author</a:t>
            </a:r>
            <a:r>
              <a:rPr lang="en-US" sz="2800" b="1" dirty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b="1" u="sng" dirty="0">
                <a:solidFill>
                  <a:srgbClr val="3F5FBF"/>
                </a:solidFill>
                <a:latin typeface="Courier New"/>
              </a:rPr>
              <a:t>Ali </a:t>
            </a:r>
            <a:r>
              <a:rPr lang="en-US" sz="2800" b="1" u="sng" dirty="0" err="1">
                <a:solidFill>
                  <a:srgbClr val="3F5FBF"/>
                </a:solidFill>
                <a:latin typeface="Courier New"/>
              </a:rPr>
              <a:t>Alavi</a:t>
            </a:r>
            <a:endParaRPr lang="en-US" sz="2800" b="1" u="sng" dirty="0">
              <a:solidFill>
                <a:srgbClr val="3F5FBF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F5FBF"/>
                </a:solidFill>
                <a:latin typeface="Courier New"/>
              </a:rPr>
              <a:t> * If the input is a prime number, it returns true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isPrime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number){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(number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&lt;1)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/*</a:t>
            </a:r>
            <a:r>
              <a:rPr lang="en-US" sz="2800" dirty="0">
                <a:solidFill>
                  <a:srgbClr val="3F7F5F"/>
                </a:solidFill>
                <a:latin typeface="Courier New"/>
              </a:rPr>
              <a:t>if(</a:t>
            </a:r>
            <a:r>
              <a:rPr lang="en-US" sz="2800" dirty="0" err="1">
                <a:solidFill>
                  <a:srgbClr val="3F7F5F"/>
                </a:solidFill>
                <a:latin typeface="Courier New"/>
              </a:rPr>
              <a:t>isEven</a:t>
            </a:r>
            <a:r>
              <a:rPr lang="en-US" sz="2800" dirty="0">
                <a:solidFill>
                  <a:srgbClr val="3F7F5F"/>
                </a:solidFill>
                <a:latin typeface="Courier New"/>
              </a:rPr>
              <a:t>(number))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return </a:t>
            </a:r>
            <a:r>
              <a:rPr lang="en-US" sz="2800" dirty="0">
                <a:solidFill>
                  <a:srgbClr val="3F7F5F"/>
                </a:solidFill>
                <a:latin typeface="Courier New"/>
              </a:rPr>
              <a:t>false;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*/</a:t>
            </a:r>
            <a:endParaRPr lang="en-US" sz="2800" dirty="0">
              <a:solidFill>
                <a:srgbClr val="3F7F5F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=2;i&lt;number/2;i++)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//searching for a 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divisible</a:t>
            </a:r>
            <a:endParaRPr lang="en-US" sz="2800" b="1" dirty="0">
              <a:solidFill>
                <a:srgbClr val="3F7F5F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number%i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==0)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   ...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sequence of characters</a:t>
            </a:r>
          </a:p>
          <a:p>
            <a:r>
              <a:rPr lang="en-US" dirty="0" smtClean="0"/>
              <a:t>Character: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‘a’;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‘1’;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‘#’;</a:t>
            </a:r>
          </a:p>
          <a:p>
            <a:r>
              <a:rPr lang="en-US" dirty="0" smtClean="0"/>
              <a:t>Strings: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st</a:t>
            </a:r>
            <a:r>
              <a:rPr lang="en-US" dirty="0" smtClean="0"/>
              <a:t> = “Ali”;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st</a:t>
            </a:r>
            <a:r>
              <a:rPr lang="en-US" dirty="0" smtClean="0"/>
              <a:t> = “123”;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st</a:t>
            </a:r>
            <a:r>
              <a:rPr lang="en-US" dirty="0" smtClean="0"/>
              <a:t> = “1”;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st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String is not a primitive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in C and C++</a:t>
            </a:r>
          </a:p>
          <a:p>
            <a:pPr lvl="1"/>
            <a:r>
              <a:rPr lang="en-US" dirty="0" smtClean="0"/>
              <a:t>char* and char[]</a:t>
            </a:r>
          </a:p>
          <a:p>
            <a:pPr lvl="1"/>
            <a:r>
              <a:rPr lang="en-US" dirty="0" smtClean="0"/>
              <a:t>\0 at the end of String</a:t>
            </a:r>
          </a:p>
          <a:p>
            <a:r>
              <a:rPr lang="en-US" dirty="0" smtClean="0"/>
              <a:t>Some functions</a:t>
            </a:r>
          </a:p>
          <a:p>
            <a:pPr lvl="1"/>
            <a:r>
              <a:rPr lang="en-US" dirty="0" err="1" smtClean="0"/>
              <a:t>strlen</a:t>
            </a:r>
            <a:r>
              <a:rPr lang="en-US" dirty="0" smtClean="0"/>
              <a:t>, </a:t>
            </a:r>
            <a:r>
              <a:rPr lang="en-US" dirty="0" err="1" smtClean="0"/>
              <a:t>strcpy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String in java is a class</a:t>
            </a:r>
          </a:p>
          <a:p>
            <a:r>
              <a:rPr lang="en-US" dirty="0" smtClean="0"/>
              <a:t>String in java is not equal to char[]</a:t>
            </a:r>
          </a:p>
          <a:p>
            <a:r>
              <a:rPr lang="en-US" dirty="0" smtClean="0"/>
              <a:t>Constant strings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salam</a:t>
            </a:r>
            <a:r>
              <a:rPr lang="en-US" dirty="0" smtClean="0"/>
              <a:t>!”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Hellow</a:t>
            </a:r>
            <a:r>
              <a:rPr lang="en-US" dirty="0" smtClean="0"/>
              <a:t> World!”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28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2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/>
              </a:rPr>
              <a:t>String input;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/>
              </a:rPr>
              <a:t>input =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scanner.next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(input) {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300" b="1" dirty="0">
                <a:solidFill>
                  <a:srgbClr val="2A00FF"/>
                </a:solidFill>
                <a:latin typeface="Consolas"/>
              </a:rPr>
              <a:t>"Salam"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3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3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3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300" b="1" i="1" dirty="0">
                <a:solidFill>
                  <a:srgbClr val="2A00FF"/>
                </a:solidFill>
                <a:latin typeface="Consolas"/>
              </a:rPr>
              <a:t>"Hi!"</a:t>
            </a:r>
            <a:r>
              <a:rPr lang="en-US" sz="23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nsolas"/>
              </a:rPr>
              <a:t>	break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300" b="1" dirty="0" err="1">
                <a:solidFill>
                  <a:srgbClr val="2A00FF"/>
                </a:solidFill>
                <a:latin typeface="Consolas"/>
              </a:rPr>
              <a:t>Khdahafez</a:t>
            </a:r>
            <a:r>
              <a:rPr lang="en-US" sz="2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3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3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3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300" b="1" i="1" dirty="0">
                <a:solidFill>
                  <a:srgbClr val="2A00FF"/>
                </a:solidFill>
                <a:latin typeface="Consolas"/>
              </a:rPr>
              <a:t>"Bye!"</a:t>
            </a:r>
            <a:r>
              <a:rPr lang="en-US" sz="23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nsolas"/>
              </a:rPr>
              <a:t>	break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3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3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3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300" b="1" i="1" dirty="0">
                <a:solidFill>
                  <a:srgbClr val="2A00FF"/>
                </a:solidFill>
                <a:latin typeface="Consolas"/>
              </a:rPr>
              <a:t>"Ha?!"</a:t>
            </a:r>
            <a:r>
              <a:rPr lang="en-US" sz="23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nsolas"/>
              </a:rPr>
              <a:t>	break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8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nsolas"/>
              </a:rPr>
              <a:t>(input);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n-US" dirty="0" smtClean="0"/>
              <a:t>Example(2)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String input = 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"Nader and </a:t>
            </a:r>
            <a:r>
              <a:rPr lang="en-US" sz="2400" b="1" dirty="0" err="1">
                <a:solidFill>
                  <a:srgbClr val="2A00FF"/>
                </a:solidFill>
                <a:latin typeface="Consolas"/>
              </a:rPr>
              <a:t>Simin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, A Separation"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input.charAt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input.indexOf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"Nader"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input.lastIndexOf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b="1" dirty="0" err="1">
                <a:solidFill>
                  <a:srgbClr val="2A00FF"/>
                </a:solidFill>
                <a:latin typeface="Consolas"/>
              </a:rPr>
              <a:t>Simin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newS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input.replace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"Separation"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"Reconciliation"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sth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newS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+ i + j;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latin typeface="Consolas"/>
              </a:rPr>
              <a:t>sth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charAt</a:t>
            </a:r>
            <a:endParaRPr lang="en-US" dirty="0" smtClean="0"/>
          </a:p>
          <a:p>
            <a:r>
              <a:rPr lang="en-US" dirty="0" err="1" smtClean="0"/>
              <a:t>concat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plus (+) operator</a:t>
            </a:r>
          </a:p>
          <a:p>
            <a:r>
              <a:rPr lang="en-US" dirty="0" smtClean="0">
                <a:sym typeface="Wingdings" pitchFamily="2" charset="2"/>
              </a:rPr>
              <a:t>contains</a:t>
            </a:r>
          </a:p>
          <a:p>
            <a:r>
              <a:rPr lang="en-US" dirty="0" err="1" smtClean="0"/>
              <a:t>startsWith</a:t>
            </a:r>
            <a:endParaRPr lang="en-US" dirty="0" smtClean="0"/>
          </a:p>
          <a:p>
            <a:r>
              <a:rPr lang="en-US" dirty="0" err="1" smtClean="0"/>
              <a:t>endsWith</a:t>
            </a:r>
            <a:endParaRPr lang="en-US" dirty="0" smtClean="0"/>
          </a:p>
          <a:p>
            <a:r>
              <a:rPr lang="en-US" dirty="0" err="1" smtClean="0"/>
              <a:t>indesxOf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first index of </a:t>
            </a:r>
            <a:r>
              <a:rPr lang="en-US" dirty="0" err="1" smtClean="0">
                <a:sym typeface="Wingdings" pitchFamily="2" charset="2"/>
              </a:rPr>
              <a:t>sth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lastIndexOf</a:t>
            </a:r>
            <a:r>
              <a:rPr lang="en-US" dirty="0" smtClean="0">
                <a:sym typeface="Wingdings" pitchFamily="2" charset="2"/>
              </a:rPr>
              <a:t>	</a:t>
            </a:r>
          </a:p>
          <a:p>
            <a:r>
              <a:rPr lang="en-US" dirty="0" smtClean="0">
                <a:sym typeface="Wingdings" pitchFamily="2" charset="2"/>
              </a:rPr>
              <a:t>replace</a:t>
            </a:r>
          </a:p>
          <a:p>
            <a:r>
              <a:rPr lang="en-US" dirty="0" smtClean="0"/>
              <a:t>substring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smtClean="0"/>
              <a:t>split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Primitive data types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Parameter passing</a:t>
            </a:r>
          </a:p>
          <a:p>
            <a:pPr lvl="1"/>
            <a:r>
              <a:rPr lang="en-US" dirty="0" smtClean="0"/>
              <a:t>Call by value</a:t>
            </a:r>
          </a:p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If, else, else if</a:t>
            </a:r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 or Regex</a:t>
            </a:r>
          </a:p>
          <a:p>
            <a:r>
              <a:rPr lang="en-US" dirty="0" smtClean="0"/>
              <a:t>Regex is a </a:t>
            </a:r>
            <a:r>
              <a:rPr lang="en-US" dirty="0"/>
              <a:t>way to describe a set of strings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their common characteristics</a:t>
            </a:r>
          </a:p>
          <a:p>
            <a:r>
              <a:rPr lang="en-US" dirty="0" smtClean="0"/>
              <a:t>Regex </a:t>
            </a:r>
            <a:r>
              <a:rPr lang="en-US" dirty="0"/>
              <a:t>can be used to search, edit, or manipulate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You </a:t>
            </a:r>
            <a:r>
              <a:rPr lang="en-US" dirty="0"/>
              <a:t>must learn a specific syntax to create </a:t>
            </a:r>
            <a:r>
              <a:rPr lang="en-US" dirty="0" smtClean="0"/>
              <a:t>regex</a:t>
            </a:r>
          </a:p>
          <a:p>
            <a:pPr lvl="1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docs.oracle.com/javase/1.4.2/docs/api/java/util/regex/Pattern.html</a:t>
            </a:r>
            <a:endParaRPr lang="en-US" sz="1800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4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Examples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253378"/>
              </p:ext>
            </p:extLst>
          </p:nvPr>
        </p:nvGraphicFramePr>
        <p:xfrm>
          <a:off x="855875" y="2145248"/>
          <a:ext cx="746054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3260968"/>
                <a:gridCol w="836930"/>
                <a:gridCol w="709930"/>
                <a:gridCol w="10067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digit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afg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</a:t>
                      </a:r>
                      <a:r>
                        <a:rPr lang="en-US" dirty="0" smtClean="0"/>
                        <a:t> or </a:t>
                      </a:r>
                      <a:r>
                        <a:rPr lang="en-US" b="1" i="1" dirty="0" smtClean="0"/>
                        <a:t>f</a:t>
                      </a:r>
                      <a:r>
                        <a:rPr lang="en-US" dirty="0" smtClean="0"/>
                        <a:t> or </a:t>
                      </a:r>
                      <a:r>
                        <a:rPr lang="en-US" b="1" i="1" dirty="0" smtClean="0"/>
                        <a:t>g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Range: </a:t>
                      </a:r>
                      <a:r>
                        <a:rPr lang="en-US" b="1" i="1" dirty="0" smtClean="0"/>
                        <a:t>a</a:t>
                      </a:r>
                      <a:r>
                        <a:rPr lang="en-US" dirty="0" smtClean="0"/>
                        <a:t> through </a:t>
                      </a:r>
                      <a:r>
                        <a:rPr lang="en-US" b="1" i="1" dirty="0" smtClean="0"/>
                        <a:t>z</a:t>
                      </a:r>
                      <a:r>
                        <a:rPr lang="en-US" dirty="0" smtClean="0"/>
                        <a:t> or </a:t>
                      </a:r>
                      <a:r>
                        <a:rPr lang="en-US" b="1" i="1" dirty="0" smtClean="0"/>
                        <a:t>A</a:t>
                      </a:r>
                      <a:r>
                        <a:rPr lang="en-US" dirty="0" smtClean="0"/>
                        <a:t> through </a:t>
                      </a:r>
                      <a:r>
                        <a:rPr lang="en-US" b="1" i="1" dirty="0" smtClean="0"/>
                        <a:t>Z</a:t>
                      </a:r>
                      <a:r>
                        <a:rPr lang="en-US" dirty="0" smtClean="0"/>
                        <a:t>, inclusive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Salam|bye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Salam or bye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 </a:t>
                      </a:r>
                      <a:r>
                        <a:rPr lang="en-US" b="1" i="1" dirty="0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aaaaaaa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[a-z]+[\\d]*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A lowercase string</a:t>
                      </a:r>
                      <a:r>
                        <a:rPr lang="en-US" b="0" i="0" baseline="0" dirty="0" smtClean="0"/>
                        <a:t> and an optional integer number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9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35480"/>
            <a:ext cx="8507288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input = 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"Nader and </a:t>
            </a:r>
            <a:r>
              <a:rPr lang="en-US" sz="2400" dirty="0" err="1">
                <a:solidFill>
                  <a:srgbClr val="2A00FF"/>
                </a:solidFill>
                <a:latin typeface="Consolas"/>
              </a:rPr>
              <a:t>Simin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noDigitString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input.matches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"[\\D</a:t>
            </a:r>
            <a:r>
              <a:rPr lang="en-US" sz="2400" b="1" dirty="0" smtClean="0">
                <a:solidFill>
                  <a:srgbClr val="2A00FF"/>
                </a:solidFill>
                <a:latin typeface="Consolas"/>
              </a:rPr>
              <a:t>]+"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noDigitString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String[] array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input.split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"[ ,]"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Regex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43528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input = 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"Nader and </a:t>
            </a:r>
            <a:r>
              <a:rPr lang="en-US" sz="2400" dirty="0" err="1">
                <a:solidFill>
                  <a:srgbClr val="2A00FF"/>
                </a:solidFill>
                <a:latin typeface="Consolas"/>
              </a:rPr>
              <a:t>Simin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, A Separation."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input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input.replace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"."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"*"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//input =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Nader and </a:t>
            </a:r>
            <a:r>
              <a:rPr lang="en-US" sz="2400" u="sng" dirty="0" err="1">
                <a:solidFill>
                  <a:srgbClr val="3F7F5F"/>
                </a:solidFill>
                <a:latin typeface="Consolas"/>
              </a:rPr>
              <a:t>Simin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, A Separation</a:t>
            </a:r>
            <a:r>
              <a:rPr lang="en-US" sz="2400" u="sng" dirty="0" smtClean="0">
                <a:solidFill>
                  <a:srgbClr val="3F7F5F"/>
                </a:solidFill>
                <a:latin typeface="Consolas"/>
              </a:rPr>
              <a:t>*</a:t>
            </a:r>
          </a:p>
          <a:p>
            <a:pPr marL="0" indent="0">
              <a:buNone/>
            </a:pPr>
            <a:endParaRPr lang="en-US" sz="2400" u="sng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input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input.replaceAll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"."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"*"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//input = ******************************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 java is an immutable class</a:t>
            </a:r>
          </a:p>
          <a:p>
            <a:r>
              <a:rPr lang="en-US" dirty="0" smtClean="0"/>
              <a:t>After creating a string, you can not change it</a:t>
            </a:r>
          </a:p>
          <a:p>
            <a:r>
              <a:rPr lang="en-US" dirty="0" smtClean="0"/>
              <a:t>If you want to change it, you should create a new string</a:t>
            </a:r>
          </a:p>
          <a:p>
            <a:r>
              <a:rPr lang="en-US" dirty="0" smtClean="0"/>
              <a:t>There is no such methods for strings:</a:t>
            </a:r>
          </a:p>
          <a:p>
            <a:pPr lvl="1"/>
            <a:r>
              <a:rPr lang="en-US" dirty="0" err="1" smtClean="0"/>
              <a:t>setCharAt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setValue</a:t>
            </a:r>
            <a:r>
              <a:rPr lang="en-US" dirty="0" smtClean="0"/>
              <a:t>(String)</a:t>
            </a:r>
          </a:p>
          <a:p>
            <a:r>
              <a:rPr lang="en-US" dirty="0" smtClean="0"/>
              <a:t>Methods like replace and </a:t>
            </a:r>
            <a:r>
              <a:rPr lang="en-US" dirty="0" err="1" smtClean="0"/>
              <a:t>replaceAll</a:t>
            </a:r>
            <a:r>
              <a:rPr lang="en-US" dirty="0" smtClean="0"/>
              <a:t>, do not change the value</a:t>
            </a:r>
          </a:p>
          <a:p>
            <a:pPr lvl="1"/>
            <a:r>
              <a:rPr lang="en-US" dirty="0" smtClean="0"/>
              <a:t>They return a new String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the output of this code?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String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Gholi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str.replaceAll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li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"lam"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en-US" sz="2800" b="1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	String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Gholi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	String replaced = 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str.replaceAll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li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"lam"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(replaced);</a:t>
            </a:r>
          </a:p>
          <a:p>
            <a:pPr>
              <a:buNone/>
            </a:pPr>
            <a:endParaRPr lang="en-US" sz="2800" b="1" i="1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</a:t>
            </a:r>
          </a:p>
          <a:p>
            <a:r>
              <a:rPr lang="en-US" dirty="0" smtClean="0"/>
              <a:t>Byte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786058"/>
            <a:ext cx="5844524" cy="24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character has two bytes</a:t>
            </a:r>
          </a:p>
          <a:p>
            <a:r>
              <a:rPr lang="en-US" dirty="0" smtClean="0"/>
              <a:t>Java supports Unicode character set standard</a:t>
            </a:r>
          </a:p>
          <a:p>
            <a:pPr lvl="1"/>
            <a:r>
              <a:rPr lang="en-US" dirty="0" smtClean="0"/>
              <a:t>ASCII</a:t>
            </a:r>
          </a:p>
          <a:p>
            <a:r>
              <a:rPr lang="en-US" dirty="0" smtClean="0"/>
              <a:t>Java uses UTF-16 encoding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unicode</a:t>
            </a:r>
            <a:r>
              <a:rPr lang="en-US" dirty="0" smtClean="0"/>
              <a:t> encodings:</a:t>
            </a:r>
          </a:p>
          <a:p>
            <a:pPr lvl="1"/>
            <a:r>
              <a:rPr lang="en-US" dirty="0" smtClean="0"/>
              <a:t>UTF-8</a:t>
            </a:r>
          </a:p>
          <a:p>
            <a:pPr lvl="1"/>
            <a:r>
              <a:rPr lang="en-US" dirty="0" smtClean="0"/>
              <a:t>UTF-16</a:t>
            </a:r>
          </a:p>
          <a:p>
            <a:r>
              <a:rPr lang="en-US" dirty="0" smtClean="0"/>
              <a:t>Other non-</a:t>
            </a:r>
            <a:r>
              <a:rPr lang="en-US" dirty="0" err="1" smtClean="0"/>
              <a:t>unicode</a:t>
            </a:r>
            <a:r>
              <a:rPr lang="en-US" dirty="0" smtClean="0"/>
              <a:t> encodings</a:t>
            </a:r>
          </a:p>
          <a:p>
            <a:pPr lvl="1"/>
            <a:r>
              <a:rPr lang="en-US" dirty="0" smtClean="0"/>
              <a:t>Windows-1256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characters are special characters</a:t>
            </a:r>
          </a:p>
          <a:p>
            <a:r>
              <a:rPr lang="en-US" dirty="0" smtClean="0"/>
              <a:t>Special characters are shown using backslash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New line: </a:t>
            </a:r>
            <a:r>
              <a:rPr lang="en-US" b="1" dirty="0" smtClean="0"/>
              <a:t>\n</a:t>
            </a:r>
          </a:p>
          <a:p>
            <a:pPr lvl="1"/>
            <a:r>
              <a:rPr lang="en-US" dirty="0" smtClean="0"/>
              <a:t>Tab : </a:t>
            </a:r>
            <a:r>
              <a:rPr lang="en-US" b="1" dirty="0" smtClean="0"/>
              <a:t>\t</a:t>
            </a:r>
          </a:p>
          <a:p>
            <a:pPr lvl="1"/>
            <a:r>
              <a:rPr lang="en-US" dirty="0" smtClean="0"/>
              <a:t>Double-quote : </a:t>
            </a:r>
            <a:r>
              <a:rPr lang="en-US" b="1" dirty="0" smtClean="0"/>
              <a:t>\”</a:t>
            </a:r>
          </a:p>
          <a:p>
            <a:pPr lvl="1"/>
            <a:r>
              <a:rPr lang="en-US" dirty="0" smtClean="0"/>
              <a:t>Single-quote :</a:t>
            </a:r>
            <a:r>
              <a:rPr lang="en-US" b="1" dirty="0" smtClean="0"/>
              <a:t> </a:t>
            </a:r>
            <a:r>
              <a:rPr lang="en-US" dirty="0" smtClean="0"/>
              <a:t>\’</a:t>
            </a:r>
          </a:p>
          <a:p>
            <a:pPr lvl="1"/>
            <a:r>
              <a:rPr lang="en-US" dirty="0" smtClean="0"/>
              <a:t>Backslash :</a:t>
            </a:r>
            <a:r>
              <a:rPr lang="en-US" b="1" dirty="0" smtClean="0"/>
              <a:t> </a:t>
            </a:r>
            <a:r>
              <a:rPr lang="en-US" dirty="0" smtClean="0"/>
              <a:t>\\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String s =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"Salam!\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nI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 am S\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tA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(s);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 =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"\\ \' \""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(s);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i="1" dirty="0" smtClean="0"/>
              <a:t>Salam!</a:t>
            </a:r>
          </a:p>
          <a:p>
            <a:pPr>
              <a:buNone/>
            </a:pPr>
            <a:r>
              <a:rPr lang="en-US" i="1" dirty="0" smtClean="0"/>
              <a:t>I am S		A</a:t>
            </a:r>
          </a:p>
          <a:p>
            <a:pPr>
              <a:buNone/>
            </a:pPr>
            <a:r>
              <a:rPr lang="en-US" i="1" dirty="0" smtClean="0"/>
              <a:t>\ ' "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on console</a:t>
            </a:r>
          </a:p>
          <a:p>
            <a:pPr lvl="1"/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.println</a:t>
            </a:r>
            <a:endParaRPr lang="en-US" b="1" dirty="0" smtClean="0"/>
          </a:p>
          <a:p>
            <a:r>
              <a:rPr lang="en-US" dirty="0" smtClean="0"/>
              <a:t>How to read from console?</a:t>
            </a:r>
          </a:p>
          <a:p>
            <a:r>
              <a:rPr lang="en-US" dirty="0" smtClean="0"/>
              <a:t>Scanner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Scanner(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n =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d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scanner.nextDouble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endParaRPr lang="en-US" sz="2200" b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of related data items</a:t>
            </a:r>
          </a:p>
          <a:p>
            <a:r>
              <a:rPr lang="en-US" dirty="0" smtClean="0"/>
              <a:t>related data items of the same type</a:t>
            </a:r>
          </a:p>
          <a:p>
            <a:r>
              <a:rPr lang="en-US" dirty="0" smtClean="0"/>
              <a:t>Arrays are </a:t>
            </a:r>
            <a:r>
              <a:rPr lang="en-US" b="1" dirty="0" smtClean="0"/>
              <a:t>fixed-length</a:t>
            </a:r>
            <a:r>
              <a:rPr lang="en-US" dirty="0" smtClean="0"/>
              <a:t> entities </a:t>
            </a:r>
          </a:p>
          <a:p>
            <a:r>
              <a:rPr lang="en-US" dirty="0" smtClean="0"/>
              <a:t>they remain the same length once they are created</a:t>
            </a:r>
          </a:p>
          <a:p>
            <a:r>
              <a:rPr lang="en-US" dirty="0" smtClean="0"/>
              <a:t>An array is a group of variables 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elements</a:t>
            </a:r>
          </a:p>
          <a:p>
            <a:r>
              <a:rPr lang="en-US" dirty="0" smtClean="0"/>
              <a:t>containing values that all have </a:t>
            </a:r>
            <a:r>
              <a:rPr lang="en-US" b="1" dirty="0" smtClean="0"/>
              <a:t>the same type</a:t>
            </a:r>
          </a:p>
          <a:p>
            <a:r>
              <a:rPr lang="en-US" dirty="0" smtClean="0"/>
              <a:t>The position number of the element is it’s </a:t>
            </a:r>
            <a:r>
              <a:rPr lang="en-US" b="1" dirty="0" smtClean="0"/>
              <a:t>index</a:t>
            </a:r>
          </a:p>
          <a:p>
            <a:r>
              <a:rPr lang="en-US" dirty="0" smtClean="0"/>
              <a:t>Array elements are sequentially located in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155" y="1285860"/>
            <a:ext cx="632484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Create an array of 10 integer elements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array = </a:t>
            </a:r>
            <a:r>
              <a:rPr lang="en-US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[10];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array[] = </a:t>
            </a:r>
            <a:r>
              <a:rPr lang="en-US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[10];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8F2FE"/>
                </a:highlight>
                <a:latin typeface="Courier New"/>
              </a:rPr>
              <a:t>//equal</a:t>
            </a:r>
          </a:p>
          <a:p>
            <a:pPr>
              <a:buNone/>
            </a:pPr>
            <a:r>
              <a:rPr lang="en-US" dirty="0" smtClean="0"/>
              <a:t>Create an array of </a:t>
            </a:r>
            <a:r>
              <a:rPr lang="en-US" b="1" dirty="0" smtClean="0"/>
              <a:t>n</a:t>
            </a:r>
            <a:r>
              <a:rPr lang="en-US" dirty="0" smtClean="0"/>
              <a:t> characters</a:t>
            </a:r>
          </a:p>
          <a:p>
            <a:pPr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char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characters = </a:t>
            </a:r>
            <a:r>
              <a:rPr lang="en-US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char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[n];</a:t>
            </a:r>
          </a:p>
          <a:p>
            <a:r>
              <a:rPr lang="en-US" dirty="0" smtClean="0"/>
              <a:t>Change value of 5’th element</a:t>
            </a:r>
          </a:p>
          <a:p>
            <a:pPr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array[5] = 12;</a:t>
            </a:r>
          </a:p>
          <a:p>
            <a:r>
              <a:rPr lang="en-US" sz="2800" dirty="0" smtClean="0"/>
              <a:t>Retrieving value of </a:t>
            </a:r>
            <a:r>
              <a:rPr lang="en-US" sz="2800" dirty="0" err="1" smtClean="0"/>
              <a:t>n’th</a:t>
            </a:r>
            <a:r>
              <a:rPr lang="en-US" sz="2800" dirty="0" smtClean="0"/>
              <a:t> element</a:t>
            </a:r>
          </a:p>
          <a:p>
            <a:pPr>
              <a:buNone/>
            </a:pPr>
            <a:r>
              <a:rPr lang="en-US" sz="3200" b="1" dirty="0" smtClean="0"/>
              <a:t>		</a:t>
            </a:r>
            <a:r>
              <a:rPr lang="en-US" sz="3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char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ch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array[n];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piece of code</a:t>
            </a:r>
          </a:p>
          <a:p>
            <a:r>
              <a:rPr lang="en-US" dirty="0" smtClean="0"/>
              <a:t>Read array length</a:t>
            </a:r>
          </a:p>
          <a:p>
            <a:r>
              <a:rPr lang="en-US" dirty="0" smtClean="0"/>
              <a:t>Create the array</a:t>
            </a:r>
          </a:p>
          <a:p>
            <a:r>
              <a:rPr lang="en-US" dirty="0" smtClean="0"/>
              <a:t>Read the elements (double)</a:t>
            </a:r>
          </a:p>
          <a:p>
            <a:r>
              <a:rPr lang="en-US" dirty="0" smtClean="0"/>
              <a:t>Write the array elements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Scanner(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n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numbers[]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[n];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numbers.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;i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numbers[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scanner.nextDouble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numbers.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;i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++){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d = numbers[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(d);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29124" y="3214686"/>
            <a:ext cx="1214446" cy="500066"/>
          </a:xfrm>
          <a:prstGeom prst="roundRect">
            <a:avLst/>
          </a:prstGeom>
          <a:solidFill>
            <a:srgbClr val="C0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Creation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[] array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[3];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array[0]  =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'a'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array[1]  =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's'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array[2]  =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't'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 smtClean="0"/>
              <a:t>The above code can be rewritten as: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	char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array = {</a:t>
            </a:r>
            <a:r>
              <a:rPr lang="en-US" sz="28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</a:t>
            </a:r>
            <a:r>
              <a:rPr lang="en-US" sz="2800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a'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,</a:t>
            </a:r>
            <a:r>
              <a:rPr lang="en-US" sz="2800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's'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,</a:t>
            </a:r>
            <a:r>
              <a:rPr lang="en-US" sz="2800" b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't</a:t>
            </a:r>
            <a:r>
              <a:rPr lang="en-US" sz="28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};</a:t>
            </a:r>
          </a:p>
          <a:p>
            <a:r>
              <a:rPr lang="en-US" dirty="0" smtClean="0"/>
              <a:t>Other examples: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[] numbers = {1,2,3,5,9,123};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[] b = {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[][] matrix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[3][4];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matrix[2][3] = 2;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(matrix[2][1]);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0"/>
            <a:ext cx="7453333" cy="370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Unbalanced Multidimensional Array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[][] matrix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[3][];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matrix[0]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[2];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matrix[1]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[5];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matrix[2]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[4];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matrix[2][3] = 2;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(matrix[2][1]);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matrix[0][3] = 2;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//Runtime Error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u="sng" dirty="0" err="1" smtClean="0">
                <a:solidFill>
                  <a:srgbClr val="C00000"/>
                </a:solidFill>
              </a:rPr>
              <a:t>ArrayIndexOutOfBoundsException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28596" y="3143248"/>
            <a:ext cx="7929618" cy="3286148"/>
          </a:xfrm>
          <a:prstGeom prst="roundRect">
            <a:avLst/>
          </a:prstGeom>
          <a:solidFill>
            <a:schemeClr val="accent6">
              <a:lumMod val="75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[] array = {1,2,-4,0};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(max(array));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max(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[] numbers){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(numbers ==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||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numbers.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== 0)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-1;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max = numbers[0];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1;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numbers.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++)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(max&lt;numbers[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])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	max = numbers[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max;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3438" y="2571744"/>
            <a:ext cx="1714512" cy="428628"/>
          </a:xfrm>
          <a:prstGeom prst="roundRect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71802" y="3214686"/>
            <a:ext cx="2214578" cy="428628"/>
          </a:xfrm>
          <a:prstGeom prst="roundRect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dirty="0" smtClean="0"/>
              <a:t>Multi-Dimensional Array Parameters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determinant(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[][] matrix){…}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[][] matrix = { {1,2}, {3,4}} ;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de = determinant(matrix);</a:t>
            </a:r>
          </a:p>
          <a:p>
            <a:pPr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check(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[][] array){…}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[][] unbalanced = { {1,2}, {3,4,5,6,7,8}};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check(unbalanced);</a:t>
            </a:r>
          </a:p>
          <a:p>
            <a:pPr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f(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[][][] cube){…}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92875"/>
            <a:ext cx="3352800" cy="365125"/>
          </a:xfrm>
        </p:spPr>
        <p:txBody>
          <a:bodyPr/>
          <a:lstStyle/>
          <a:p>
            <a:r>
              <a:rPr lang="en-US" dirty="0" smtClean="0"/>
              <a:t>Sharif University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34" y="3429000"/>
            <a:ext cx="81439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0034" y="5214950"/>
            <a:ext cx="81439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5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Scanner(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500" b="1" i="1" dirty="0" err="1" smtClean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25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5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a = 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5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b = 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</a:rPr>
              <a:t>scanner.nextInt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</a:rPr>
              <a:t>pow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500" b="1" i="1" dirty="0" smtClean="0">
                <a:solidFill>
                  <a:srgbClr val="000000"/>
                </a:solidFill>
                <a:latin typeface="Courier New"/>
              </a:rPr>
              <a:t>power(</a:t>
            </a:r>
            <a:r>
              <a:rPr lang="en-US" sz="2500" b="1" i="1" dirty="0" err="1" smtClean="0">
                <a:solidFill>
                  <a:srgbClr val="000000"/>
                </a:solidFill>
                <a:latin typeface="Courier New"/>
              </a:rPr>
              <a:t>a,b</a:t>
            </a:r>
            <a:r>
              <a:rPr lang="en-US" sz="25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5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5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5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5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500" b="1" i="1" dirty="0" err="1" smtClean="0">
                <a:solidFill>
                  <a:srgbClr val="000000"/>
                </a:solidFill>
                <a:latin typeface="Courier New"/>
              </a:rPr>
              <a:t>pow</a:t>
            </a:r>
            <a:r>
              <a:rPr lang="en-US" sz="25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Element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If the method has an array parameter</a:t>
            </a:r>
          </a:p>
          <a:p>
            <a:r>
              <a:rPr lang="en-US" dirty="0" smtClean="0"/>
              <a:t>Array elements are not copied on method invocations</a:t>
            </a:r>
          </a:p>
          <a:p>
            <a:r>
              <a:rPr lang="en-US" dirty="0" smtClean="0"/>
              <a:t>A reference to the array is passed to the method</a:t>
            </a:r>
          </a:p>
          <a:p>
            <a:r>
              <a:rPr lang="en-US" dirty="0" smtClean="0"/>
              <a:t>More about this topic </a:t>
            </a:r>
            <a:r>
              <a:rPr lang="en-US" dirty="0" smtClean="0">
                <a:sym typeface="Wingdings" pitchFamily="2" charset="2"/>
              </a:rPr>
              <a:t> later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for </a:t>
            </a:r>
            <a:r>
              <a:rPr lang="en-US" b="1" dirty="0" smtClean="0"/>
              <a:t>sorting </a:t>
            </a:r>
            <a:r>
              <a:rPr lang="en-US" dirty="0" smtClean="0"/>
              <a:t>an array of integers</a:t>
            </a:r>
          </a:p>
          <a:p>
            <a:r>
              <a:rPr lang="en-US" dirty="0" smtClean="0"/>
              <a:t>Write a method that compares two arrays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elements of the arrays are equal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 smtClean="0"/>
              <a:t>false</a:t>
            </a:r>
            <a:r>
              <a:rPr lang="en-US" dirty="0" smtClean="0"/>
              <a:t> , otherwise</a:t>
            </a:r>
          </a:p>
          <a:p>
            <a:r>
              <a:rPr lang="en-US" dirty="0" smtClean="0"/>
              <a:t>Write a method that returns determinant of a matrix</a:t>
            </a:r>
          </a:p>
          <a:p>
            <a:pPr lvl="1"/>
            <a:r>
              <a:rPr lang="en-US" dirty="0" smtClean="0"/>
              <a:t>Matrix is a two-dimensional array as the method parameter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6136308" cy="478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a strong type-checking mechanism</a:t>
            </a:r>
          </a:p>
          <a:p>
            <a:r>
              <a:rPr lang="en-US" dirty="0" smtClean="0"/>
              <a:t>Some assignment is not permitted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intVal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2;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longVal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=12;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intVal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longVal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Syntax Error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longVal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intVal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OK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intVal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longVal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 OK (Type Casting)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604" y="1935480"/>
            <a:ext cx="4329114" cy="4389120"/>
          </a:xfrm>
        </p:spPr>
        <p:txBody>
          <a:bodyPr/>
          <a:lstStyle/>
          <a:p>
            <a:r>
              <a:rPr lang="en-US" dirty="0" smtClean="0"/>
              <a:t>The arrows are transitive</a:t>
            </a:r>
          </a:p>
          <a:p>
            <a:r>
              <a:rPr lang="en-US" dirty="0" smtClean="0"/>
              <a:t>All other </a:t>
            </a:r>
            <a:r>
              <a:rPr lang="en-US" smtClean="0"/>
              <a:t>conversions need </a:t>
            </a:r>
            <a:r>
              <a:rPr lang="en-US" dirty="0" smtClean="0"/>
              <a:t>an explicit cast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is not convertible</a:t>
            </a:r>
          </a:p>
          <a:p>
            <a:r>
              <a:rPr lang="en-US" dirty="0" smtClean="0"/>
              <a:t>char is a special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8596" y="2071678"/>
            <a:ext cx="71438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8662" y="3357562"/>
            <a:ext cx="71438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1604" y="2857496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86050" y="3643314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4357694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57884" y="5072074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19996" y="5786454"/>
            <a:ext cx="9382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9" idx="0"/>
          </p:cNvCxnSpPr>
          <p:nvPr/>
        </p:nvCxnSpPr>
        <p:spPr>
          <a:xfrm>
            <a:off x="1142976" y="2285992"/>
            <a:ext cx="821537" cy="571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rot="16200000" flipH="1">
            <a:off x="2393141" y="2857496"/>
            <a:ext cx="357190" cy="12144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1643042" y="3571876"/>
            <a:ext cx="1143008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0"/>
          </p:cNvCxnSpPr>
          <p:nvPr/>
        </p:nvCxnSpPr>
        <p:spPr>
          <a:xfrm>
            <a:off x="3571868" y="3857628"/>
            <a:ext cx="1035851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5000628" y="4572008"/>
            <a:ext cx="1250165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3" idx="0"/>
          </p:cNvCxnSpPr>
          <p:nvPr/>
        </p:nvCxnSpPr>
        <p:spPr>
          <a:xfrm>
            <a:off x="6643702" y="5286388"/>
            <a:ext cx="1245403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1472" y="4714884"/>
            <a:ext cx="122397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boolean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38078"/>
            <a:ext cx="8229600" cy="274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: the conversion cannot be performed</a:t>
            </a:r>
          </a:p>
          <a:p>
            <a:r>
              <a:rPr lang="en-US" dirty="0" smtClean="0"/>
              <a:t>Y : the conversion is performed automatically and implicitly by Java</a:t>
            </a:r>
          </a:p>
          <a:p>
            <a:r>
              <a:rPr lang="en-US" dirty="0" smtClean="0"/>
              <a:t>C : the conversion is a narrowing conversion and requires an explicit cast</a:t>
            </a:r>
          </a:p>
          <a:p>
            <a:r>
              <a:rPr lang="en-US" dirty="0" smtClean="0"/>
              <a:t>Y* : the conversion is an automatic widening conversion, but that some of the least significant digits of the value may be lost by the conversion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943</TotalTime>
  <Words>1839</Words>
  <Application>Microsoft Office PowerPoint</Application>
  <PresentationFormat>On-screen Show (4:3)</PresentationFormat>
  <Paragraphs>660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Consolas</vt:lpstr>
      <vt:lpstr>Constantia</vt:lpstr>
      <vt:lpstr>Constantia (Body)</vt:lpstr>
      <vt:lpstr>Courier New</vt:lpstr>
      <vt:lpstr>Wingdings</vt:lpstr>
      <vt:lpstr>Wingdings 2</vt:lpstr>
      <vt:lpstr>Flow</vt:lpstr>
      <vt:lpstr>Advanced Programming  in Java</vt:lpstr>
      <vt:lpstr>Agenda</vt:lpstr>
      <vt:lpstr>Review</vt:lpstr>
      <vt:lpstr>User Input</vt:lpstr>
      <vt:lpstr>Example</vt:lpstr>
      <vt:lpstr>Type Checking</vt:lpstr>
      <vt:lpstr>Direct Type Conversion</vt:lpstr>
      <vt:lpstr>Type Conversion Grid</vt:lpstr>
      <vt:lpstr>Type Conversion</vt:lpstr>
      <vt:lpstr>Example</vt:lpstr>
      <vt:lpstr>Floating Point, Some Notes</vt:lpstr>
      <vt:lpstr>Comparison</vt:lpstr>
      <vt:lpstr>Numeric Assignments</vt:lpstr>
      <vt:lpstr>Switch statement</vt:lpstr>
      <vt:lpstr>switch example</vt:lpstr>
      <vt:lpstr>PowerPoint Presentation</vt:lpstr>
      <vt:lpstr>Break</vt:lpstr>
      <vt:lpstr>Continue</vt:lpstr>
      <vt:lpstr>Nested Loops</vt:lpstr>
      <vt:lpstr>Label </vt:lpstr>
      <vt:lpstr>Tip of the Day: Indentation</vt:lpstr>
      <vt:lpstr>Tip of the Day: Indentation</vt:lpstr>
      <vt:lpstr>Comments</vt:lpstr>
      <vt:lpstr>Comment Example</vt:lpstr>
      <vt:lpstr>String</vt:lpstr>
      <vt:lpstr>String</vt:lpstr>
      <vt:lpstr>Example</vt:lpstr>
      <vt:lpstr>Example(2)</vt:lpstr>
      <vt:lpstr>String methods</vt:lpstr>
      <vt:lpstr>Regular Expression</vt:lpstr>
      <vt:lpstr>Regex Examples</vt:lpstr>
      <vt:lpstr>String and Regex</vt:lpstr>
      <vt:lpstr>Regex Usage</vt:lpstr>
      <vt:lpstr>Immutable String</vt:lpstr>
      <vt:lpstr>Example</vt:lpstr>
      <vt:lpstr>Data Hierarchy</vt:lpstr>
      <vt:lpstr>Java Characters</vt:lpstr>
      <vt:lpstr>Java Special Characters</vt:lpstr>
      <vt:lpstr>Java Special Characters</vt:lpstr>
      <vt:lpstr>Array</vt:lpstr>
      <vt:lpstr>Array</vt:lpstr>
      <vt:lpstr>Samples</vt:lpstr>
      <vt:lpstr>Exercise</vt:lpstr>
      <vt:lpstr>Example</vt:lpstr>
      <vt:lpstr>Array Creation Shortcut</vt:lpstr>
      <vt:lpstr>Multidimensional Arrays</vt:lpstr>
      <vt:lpstr>Unbalanced Multidimensional Array</vt:lpstr>
      <vt:lpstr>Passing Arrays to Methods</vt:lpstr>
      <vt:lpstr>Multi-Dimensional Array Parameters</vt:lpstr>
      <vt:lpstr>Call by Element Values?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Java</dc:title>
  <dc:creator>userh</dc:creator>
  <cp:lastModifiedBy>pc1</cp:lastModifiedBy>
  <cp:revision>582</cp:revision>
  <dcterms:created xsi:type="dcterms:W3CDTF">2010-10-08T10:52:50Z</dcterms:created>
  <dcterms:modified xsi:type="dcterms:W3CDTF">2014-03-15T18:19:39Z</dcterms:modified>
</cp:coreProperties>
</file>