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2" r:id="rId6"/>
    <p:sldId id="263" r:id="rId7"/>
    <p:sldId id="257" r:id="rId8"/>
    <p:sldId id="258" r:id="rId9"/>
    <p:sldId id="259" r:id="rId10"/>
    <p:sldId id="260" r:id="rId11"/>
    <p:sldId id="261"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54998C-A76F-4CCB-94FD-F8B4506CE4CC}" v="71" dt="2021-10-31T19:04:21.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90" d="100"/>
          <a:sy n="90" d="100"/>
        </p:scale>
        <p:origin x="1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7AC127-2BD7-49F0-9540-941255952FF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D8BF0C2-E703-46DB-AC25-4775CBBF920E}">
      <dgm:prSet/>
      <dgm:spPr/>
      <dgm:t>
        <a:bodyPr/>
        <a:lstStyle/>
        <a:p>
          <a:r>
            <a:rPr lang="en-US"/>
            <a:t>Bitcoin became a national currency in El Salvador. Did it have a big impact on the price.</a:t>
          </a:r>
        </a:p>
      </dgm:t>
    </dgm:pt>
    <dgm:pt modelId="{324B6AD2-EC1D-4993-95A0-A1881F84F871}" type="parTrans" cxnId="{BAEFD8A6-CB27-4CA6-9BF3-E66825897685}">
      <dgm:prSet/>
      <dgm:spPr/>
      <dgm:t>
        <a:bodyPr/>
        <a:lstStyle/>
        <a:p>
          <a:endParaRPr lang="en-US"/>
        </a:p>
      </dgm:t>
    </dgm:pt>
    <dgm:pt modelId="{2315C4D9-DF90-49CF-A6EA-B6CD0DCCBCC2}" type="sibTrans" cxnId="{BAEFD8A6-CB27-4CA6-9BF3-E66825897685}">
      <dgm:prSet/>
      <dgm:spPr/>
      <dgm:t>
        <a:bodyPr/>
        <a:lstStyle/>
        <a:p>
          <a:endParaRPr lang="en-US"/>
        </a:p>
      </dgm:t>
    </dgm:pt>
    <dgm:pt modelId="{643AD7AE-0D9E-4760-8B27-1C22DD17FF92}">
      <dgm:prSet/>
      <dgm:spPr/>
      <dgm:t>
        <a:bodyPr/>
        <a:lstStyle/>
        <a:p>
          <a:r>
            <a:rPr lang="en-US"/>
            <a:t>Can we predict that if other countries adopt Bitcoin as a national currency, will it have a big impact on the price?</a:t>
          </a:r>
        </a:p>
      </dgm:t>
    </dgm:pt>
    <dgm:pt modelId="{523259DB-5B61-4F30-8D8D-7B8736154EEB}" type="parTrans" cxnId="{E51EF013-2C9C-4BFC-836B-B6D7F3495FB9}">
      <dgm:prSet/>
      <dgm:spPr/>
      <dgm:t>
        <a:bodyPr/>
        <a:lstStyle/>
        <a:p>
          <a:endParaRPr lang="en-US"/>
        </a:p>
      </dgm:t>
    </dgm:pt>
    <dgm:pt modelId="{A0A8F00D-0386-4C8A-AA39-FFA920B1647E}" type="sibTrans" cxnId="{E51EF013-2C9C-4BFC-836B-B6D7F3495FB9}">
      <dgm:prSet/>
      <dgm:spPr/>
      <dgm:t>
        <a:bodyPr/>
        <a:lstStyle/>
        <a:p>
          <a:endParaRPr lang="en-US"/>
        </a:p>
      </dgm:t>
    </dgm:pt>
    <dgm:pt modelId="{564F9E6C-A7FC-447F-BE32-355DEB31408D}" type="pres">
      <dgm:prSet presAssocID="{EA7AC127-2BD7-49F0-9540-941255952FF1}" presName="vert0" presStyleCnt="0">
        <dgm:presLayoutVars>
          <dgm:dir/>
          <dgm:animOne val="branch"/>
          <dgm:animLvl val="lvl"/>
        </dgm:presLayoutVars>
      </dgm:prSet>
      <dgm:spPr/>
    </dgm:pt>
    <dgm:pt modelId="{A7B0A101-1F9E-426E-81D5-49227C81B90A}" type="pres">
      <dgm:prSet presAssocID="{CD8BF0C2-E703-46DB-AC25-4775CBBF920E}" presName="thickLine" presStyleLbl="alignNode1" presStyleIdx="0" presStyleCnt="2"/>
      <dgm:spPr/>
    </dgm:pt>
    <dgm:pt modelId="{10393AE2-3EE8-409F-BFDC-9355AE16EA83}" type="pres">
      <dgm:prSet presAssocID="{CD8BF0C2-E703-46DB-AC25-4775CBBF920E}" presName="horz1" presStyleCnt="0"/>
      <dgm:spPr/>
    </dgm:pt>
    <dgm:pt modelId="{195E4781-72DC-4339-9414-7443E6F7456F}" type="pres">
      <dgm:prSet presAssocID="{CD8BF0C2-E703-46DB-AC25-4775CBBF920E}" presName="tx1" presStyleLbl="revTx" presStyleIdx="0" presStyleCnt="2"/>
      <dgm:spPr/>
    </dgm:pt>
    <dgm:pt modelId="{A34984AC-9BB9-408B-A825-43DEAD3D8C39}" type="pres">
      <dgm:prSet presAssocID="{CD8BF0C2-E703-46DB-AC25-4775CBBF920E}" presName="vert1" presStyleCnt="0"/>
      <dgm:spPr/>
    </dgm:pt>
    <dgm:pt modelId="{E9828C4D-EE5F-47E3-9DA3-C4401FF45AFB}" type="pres">
      <dgm:prSet presAssocID="{643AD7AE-0D9E-4760-8B27-1C22DD17FF92}" presName="thickLine" presStyleLbl="alignNode1" presStyleIdx="1" presStyleCnt="2"/>
      <dgm:spPr/>
    </dgm:pt>
    <dgm:pt modelId="{31C51E1E-2ABF-4614-92D8-485087D7AD31}" type="pres">
      <dgm:prSet presAssocID="{643AD7AE-0D9E-4760-8B27-1C22DD17FF92}" presName="horz1" presStyleCnt="0"/>
      <dgm:spPr/>
    </dgm:pt>
    <dgm:pt modelId="{13FDE2C9-265C-45A3-BAFC-E266C1BE76D1}" type="pres">
      <dgm:prSet presAssocID="{643AD7AE-0D9E-4760-8B27-1C22DD17FF92}" presName="tx1" presStyleLbl="revTx" presStyleIdx="1" presStyleCnt="2"/>
      <dgm:spPr/>
    </dgm:pt>
    <dgm:pt modelId="{5FBFF110-F9E5-4DB2-898E-CD6B7220BA6A}" type="pres">
      <dgm:prSet presAssocID="{643AD7AE-0D9E-4760-8B27-1C22DD17FF92}" presName="vert1" presStyleCnt="0"/>
      <dgm:spPr/>
    </dgm:pt>
  </dgm:ptLst>
  <dgm:cxnLst>
    <dgm:cxn modelId="{E51EF013-2C9C-4BFC-836B-B6D7F3495FB9}" srcId="{EA7AC127-2BD7-49F0-9540-941255952FF1}" destId="{643AD7AE-0D9E-4760-8B27-1C22DD17FF92}" srcOrd="1" destOrd="0" parTransId="{523259DB-5B61-4F30-8D8D-7B8736154EEB}" sibTransId="{A0A8F00D-0386-4C8A-AA39-FFA920B1647E}"/>
    <dgm:cxn modelId="{BD90245D-B102-401E-8239-81A60CA04947}" type="presOf" srcId="{CD8BF0C2-E703-46DB-AC25-4775CBBF920E}" destId="{195E4781-72DC-4339-9414-7443E6F7456F}" srcOrd="0" destOrd="0" presId="urn:microsoft.com/office/officeart/2008/layout/LinedList"/>
    <dgm:cxn modelId="{BAEFD8A6-CB27-4CA6-9BF3-E66825897685}" srcId="{EA7AC127-2BD7-49F0-9540-941255952FF1}" destId="{CD8BF0C2-E703-46DB-AC25-4775CBBF920E}" srcOrd="0" destOrd="0" parTransId="{324B6AD2-EC1D-4993-95A0-A1881F84F871}" sibTransId="{2315C4D9-DF90-49CF-A6EA-B6CD0DCCBCC2}"/>
    <dgm:cxn modelId="{0D1EA8C4-CE93-4E2A-9209-EA46426DBB68}" type="presOf" srcId="{643AD7AE-0D9E-4760-8B27-1C22DD17FF92}" destId="{13FDE2C9-265C-45A3-BAFC-E266C1BE76D1}" srcOrd="0" destOrd="0" presId="urn:microsoft.com/office/officeart/2008/layout/LinedList"/>
    <dgm:cxn modelId="{FB485AF7-7D0F-439A-9946-510B70A45776}" type="presOf" srcId="{EA7AC127-2BD7-49F0-9540-941255952FF1}" destId="{564F9E6C-A7FC-447F-BE32-355DEB31408D}" srcOrd="0" destOrd="0" presId="urn:microsoft.com/office/officeart/2008/layout/LinedList"/>
    <dgm:cxn modelId="{C321CA21-8000-4A00-BE42-513971D110E4}" type="presParOf" srcId="{564F9E6C-A7FC-447F-BE32-355DEB31408D}" destId="{A7B0A101-1F9E-426E-81D5-49227C81B90A}" srcOrd="0" destOrd="0" presId="urn:microsoft.com/office/officeart/2008/layout/LinedList"/>
    <dgm:cxn modelId="{640ED5F5-EAED-4A66-ABD5-73003207739D}" type="presParOf" srcId="{564F9E6C-A7FC-447F-BE32-355DEB31408D}" destId="{10393AE2-3EE8-409F-BFDC-9355AE16EA83}" srcOrd="1" destOrd="0" presId="urn:microsoft.com/office/officeart/2008/layout/LinedList"/>
    <dgm:cxn modelId="{61406A40-C7DC-4649-AAA5-CC44339AABC7}" type="presParOf" srcId="{10393AE2-3EE8-409F-BFDC-9355AE16EA83}" destId="{195E4781-72DC-4339-9414-7443E6F7456F}" srcOrd="0" destOrd="0" presId="urn:microsoft.com/office/officeart/2008/layout/LinedList"/>
    <dgm:cxn modelId="{3A321959-FF86-4A5D-9FBC-4138DF838EB1}" type="presParOf" srcId="{10393AE2-3EE8-409F-BFDC-9355AE16EA83}" destId="{A34984AC-9BB9-408B-A825-43DEAD3D8C39}" srcOrd="1" destOrd="0" presId="urn:microsoft.com/office/officeart/2008/layout/LinedList"/>
    <dgm:cxn modelId="{8F7E286F-B38C-4203-B4BC-F341BB5181DC}" type="presParOf" srcId="{564F9E6C-A7FC-447F-BE32-355DEB31408D}" destId="{E9828C4D-EE5F-47E3-9DA3-C4401FF45AFB}" srcOrd="2" destOrd="0" presId="urn:microsoft.com/office/officeart/2008/layout/LinedList"/>
    <dgm:cxn modelId="{02B60FA4-ADC9-481F-8E3D-48829F9BFD43}" type="presParOf" srcId="{564F9E6C-A7FC-447F-BE32-355DEB31408D}" destId="{31C51E1E-2ABF-4614-92D8-485087D7AD31}" srcOrd="3" destOrd="0" presId="urn:microsoft.com/office/officeart/2008/layout/LinedList"/>
    <dgm:cxn modelId="{27A7CD71-F0FD-4BBD-A54A-A633EEAC6F50}" type="presParOf" srcId="{31C51E1E-2ABF-4614-92D8-485087D7AD31}" destId="{13FDE2C9-265C-45A3-BAFC-E266C1BE76D1}" srcOrd="0" destOrd="0" presId="urn:microsoft.com/office/officeart/2008/layout/LinedList"/>
    <dgm:cxn modelId="{62706A66-CEE5-4970-907A-C4F9EBFD64EB}" type="presParOf" srcId="{31C51E1E-2ABF-4614-92D8-485087D7AD31}" destId="{5FBFF110-F9E5-4DB2-898E-CD6B7220BA6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013EBD-D6D2-42EE-9B46-7159EA2B0F84}"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81C4E79-27AC-4CCA-B0E4-7B74F1A5BB43}">
      <dgm:prSet custT="1"/>
      <dgm:spPr/>
      <dgm:t>
        <a:bodyPr/>
        <a:lstStyle/>
        <a:p>
          <a:pPr>
            <a:lnSpc>
              <a:spcPct val="100000"/>
            </a:lnSpc>
            <a:defRPr cap="all"/>
          </a:pPr>
          <a:r>
            <a:rPr lang="en-US" sz="1600" dirty="0"/>
            <a:t>Before investing in cryptocurrencies or stocks, many people do research to find out the perfect time to buy and/or sell the cryptocurrencies or shares in stocks.</a:t>
          </a:r>
        </a:p>
      </dgm:t>
    </dgm:pt>
    <dgm:pt modelId="{1AC16D88-729B-40BD-B47C-9C98761DC9CD}" type="parTrans" cxnId="{F9B709F4-CC24-47B9-A808-CA36CBBA099E}">
      <dgm:prSet/>
      <dgm:spPr/>
      <dgm:t>
        <a:bodyPr/>
        <a:lstStyle/>
        <a:p>
          <a:endParaRPr lang="en-US"/>
        </a:p>
      </dgm:t>
    </dgm:pt>
    <dgm:pt modelId="{C99ACA1E-D5B4-4171-BBE5-4A6B13E43E75}" type="sibTrans" cxnId="{F9B709F4-CC24-47B9-A808-CA36CBBA099E}">
      <dgm:prSet/>
      <dgm:spPr/>
      <dgm:t>
        <a:bodyPr/>
        <a:lstStyle/>
        <a:p>
          <a:endParaRPr lang="en-US"/>
        </a:p>
      </dgm:t>
    </dgm:pt>
    <dgm:pt modelId="{15FCF1A0-6D1E-442C-AC25-F061668537EC}">
      <dgm:prSet/>
      <dgm:spPr/>
      <dgm:t>
        <a:bodyPr/>
        <a:lstStyle/>
        <a:p>
          <a:pPr>
            <a:lnSpc>
              <a:spcPct val="100000"/>
            </a:lnSpc>
            <a:defRPr cap="all"/>
          </a:pPr>
          <a:r>
            <a:rPr lang="en-US"/>
            <a:t>Google can help find information on many cryptocurrencies very quickly and can help find the analysis of many other people of what they think as the best time to buy and/or sell.</a:t>
          </a:r>
        </a:p>
      </dgm:t>
    </dgm:pt>
    <dgm:pt modelId="{82D11147-2005-4A3C-8910-0941177ED237}" type="parTrans" cxnId="{5315D74B-12AB-4237-A72D-48EB86E02125}">
      <dgm:prSet/>
      <dgm:spPr/>
      <dgm:t>
        <a:bodyPr/>
        <a:lstStyle/>
        <a:p>
          <a:endParaRPr lang="en-US"/>
        </a:p>
      </dgm:t>
    </dgm:pt>
    <dgm:pt modelId="{14358E1E-3978-416E-8298-D10438623FC9}" type="sibTrans" cxnId="{5315D74B-12AB-4237-A72D-48EB86E02125}">
      <dgm:prSet/>
      <dgm:spPr/>
      <dgm:t>
        <a:bodyPr/>
        <a:lstStyle/>
        <a:p>
          <a:endParaRPr lang="en-US"/>
        </a:p>
      </dgm:t>
    </dgm:pt>
    <dgm:pt modelId="{EECD1F8C-373B-4BF1-BA49-08510BD47123}" type="pres">
      <dgm:prSet presAssocID="{69013EBD-D6D2-42EE-9B46-7159EA2B0F84}" presName="root" presStyleCnt="0">
        <dgm:presLayoutVars>
          <dgm:dir/>
          <dgm:resizeHandles val="exact"/>
        </dgm:presLayoutVars>
      </dgm:prSet>
      <dgm:spPr/>
    </dgm:pt>
    <dgm:pt modelId="{311C60D0-DC34-4E8B-9DB2-062921AA37FD}" type="pres">
      <dgm:prSet presAssocID="{781C4E79-27AC-4CCA-B0E4-7B74F1A5BB43}" presName="compNode" presStyleCnt="0"/>
      <dgm:spPr/>
    </dgm:pt>
    <dgm:pt modelId="{073C5066-A011-46F9-B1BB-3EC0611FA275}" type="pres">
      <dgm:prSet presAssocID="{781C4E79-27AC-4CCA-B0E4-7B74F1A5BB43}" presName="iconBgRect" presStyleLbl="bgShp" presStyleIdx="0" presStyleCnt="2"/>
      <dgm:spPr>
        <a:prstGeom prst="round2DiagRect">
          <a:avLst>
            <a:gd name="adj1" fmla="val 29727"/>
            <a:gd name="adj2" fmla="val 0"/>
          </a:avLst>
        </a:prstGeom>
      </dgm:spPr>
    </dgm:pt>
    <dgm:pt modelId="{0980D9F6-2CEF-4EED-8573-9D542D9BDF50}" type="pres">
      <dgm:prSet presAssocID="{781C4E79-27AC-4CCA-B0E4-7B74F1A5BB4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AD32BF03-EADB-439A-A941-BFFFE6539565}" type="pres">
      <dgm:prSet presAssocID="{781C4E79-27AC-4CCA-B0E4-7B74F1A5BB43}" presName="spaceRect" presStyleCnt="0"/>
      <dgm:spPr/>
    </dgm:pt>
    <dgm:pt modelId="{9520242E-F249-4593-86F0-713CCAD37F80}" type="pres">
      <dgm:prSet presAssocID="{781C4E79-27AC-4CCA-B0E4-7B74F1A5BB43}" presName="textRect" presStyleLbl="revTx" presStyleIdx="0" presStyleCnt="2">
        <dgm:presLayoutVars>
          <dgm:chMax val="1"/>
          <dgm:chPref val="1"/>
        </dgm:presLayoutVars>
      </dgm:prSet>
      <dgm:spPr/>
    </dgm:pt>
    <dgm:pt modelId="{7B399319-07DD-4A9C-8D99-9F5B37211222}" type="pres">
      <dgm:prSet presAssocID="{C99ACA1E-D5B4-4171-BBE5-4A6B13E43E75}" presName="sibTrans" presStyleCnt="0"/>
      <dgm:spPr/>
    </dgm:pt>
    <dgm:pt modelId="{014D8899-0124-4601-8CE4-C09C6741AC51}" type="pres">
      <dgm:prSet presAssocID="{15FCF1A0-6D1E-442C-AC25-F061668537EC}" presName="compNode" presStyleCnt="0"/>
      <dgm:spPr/>
    </dgm:pt>
    <dgm:pt modelId="{476B4547-ADE3-42EE-83A3-A27ECA50C627}" type="pres">
      <dgm:prSet presAssocID="{15FCF1A0-6D1E-442C-AC25-F061668537EC}" presName="iconBgRect" presStyleLbl="bgShp" presStyleIdx="1" presStyleCnt="2"/>
      <dgm:spPr>
        <a:prstGeom prst="round2DiagRect">
          <a:avLst>
            <a:gd name="adj1" fmla="val 29727"/>
            <a:gd name="adj2" fmla="val 0"/>
          </a:avLst>
        </a:prstGeom>
      </dgm:spPr>
    </dgm:pt>
    <dgm:pt modelId="{11E89C98-EB7A-4EAB-833E-F5AB5FCA8A9C}" type="pres">
      <dgm:prSet presAssocID="{15FCF1A0-6D1E-442C-AC25-F061668537E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F68D236-F213-4734-A241-0F818AE52363}" type="pres">
      <dgm:prSet presAssocID="{15FCF1A0-6D1E-442C-AC25-F061668537EC}" presName="spaceRect" presStyleCnt="0"/>
      <dgm:spPr/>
    </dgm:pt>
    <dgm:pt modelId="{EEA727EB-C6D5-488E-8A2E-432CE8F15853}" type="pres">
      <dgm:prSet presAssocID="{15FCF1A0-6D1E-442C-AC25-F061668537EC}" presName="textRect" presStyleLbl="revTx" presStyleIdx="1" presStyleCnt="2">
        <dgm:presLayoutVars>
          <dgm:chMax val="1"/>
          <dgm:chPref val="1"/>
        </dgm:presLayoutVars>
      </dgm:prSet>
      <dgm:spPr/>
    </dgm:pt>
  </dgm:ptLst>
  <dgm:cxnLst>
    <dgm:cxn modelId="{318AE921-AB28-43FA-9C83-0E0A04E2D189}" type="presOf" srcId="{15FCF1A0-6D1E-442C-AC25-F061668537EC}" destId="{EEA727EB-C6D5-488E-8A2E-432CE8F15853}" srcOrd="0" destOrd="0" presId="urn:microsoft.com/office/officeart/2018/5/layout/IconLeafLabelList"/>
    <dgm:cxn modelId="{4039DB39-D514-45A1-ABB7-7B39C5036432}" type="presOf" srcId="{781C4E79-27AC-4CCA-B0E4-7B74F1A5BB43}" destId="{9520242E-F249-4593-86F0-713CCAD37F80}" srcOrd="0" destOrd="0" presId="urn:microsoft.com/office/officeart/2018/5/layout/IconLeafLabelList"/>
    <dgm:cxn modelId="{02A6C867-49D1-4EA8-B614-CDCCCACAF8FA}" type="presOf" srcId="{69013EBD-D6D2-42EE-9B46-7159EA2B0F84}" destId="{EECD1F8C-373B-4BF1-BA49-08510BD47123}" srcOrd="0" destOrd="0" presId="urn:microsoft.com/office/officeart/2018/5/layout/IconLeafLabelList"/>
    <dgm:cxn modelId="{5315D74B-12AB-4237-A72D-48EB86E02125}" srcId="{69013EBD-D6D2-42EE-9B46-7159EA2B0F84}" destId="{15FCF1A0-6D1E-442C-AC25-F061668537EC}" srcOrd="1" destOrd="0" parTransId="{82D11147-2005-4A3C-8910-0941177ED237}" sibTransId="{14358E1E-3978-416E-8298-D10438623FC9}"/>
    <dgm:cxn modelId="{F9B709F4-CC24-47B9-A808-CA36CBBA099E}" srcId="{69013EBD-D6D2-42EE-9B46-7159EA2B0F84}" destId="{781C4E79-27AC-4CCA-B0E4-7B74F1A5BB43}" srcOrd="0" destOrd="0" parTransId="{1AC16D88-729B-40BD-B47C-9C98761DC9CD}" sibTransId="{C99ACA1E-D5B4-4171-BBE5-4A6B13E43E75}"/>
    <dgm:cxn modelId="{02F7A381-B358-43E1-A8B5-006CFEFBD624}" type="presParOf" srcId="{EECD1F8C-373B-4BF1-BA49-08510BD47123}" destId="{311C60D0-DC34-4E8B-9DB2-062921AA37FD}" srcOrd="0" destOrd="0" presId="urn:microsoft.com/office/officeart/2018/5/layout/IconLeafLabelList"/>
    <dgm:cxn modelId="{93FFE8E5-FFF1-40E9-BC50-07EB22CDDD3A}" type="presParOf" srcId="{311C60D0-DC34-4E8B-9DB2-062921AA37FD}" destId="{073C5066-A011-46F9-B1BB-3EC0611FA275}" srcOrd="0" destOrd="0" presId="urn:microsoft.com/office/officeart/2018/5/layout/IconLeafLabelList"/>
    <dgm:cxn modelId="{498418EF-3CC7-4D5F-B932-DB236A95768C}" type="presParOf" srcId="{311C60D0-DC34-4E8B-9DB2-062921AA37FD}" destId="{0980D9F6-2CEF-4EED-8573-9D542D9BDF50}" srcOrd="1" destOrd="0" presId="urn:microsoft.com/office/officeart/2018/5/layout/IconLeafLabelList"/>
    <dgm:cxn modelId="{BCBC4F67-BDF6-40EC-967E-6BA5C0E30757}" type="presParOf" srcId="{311C60D0-DC34-4E8B-9DB2-062921AA37FD}" destId="{AD32BF03-EADB-439A-A941-BFFFE6539565}" srcOrd="2" destOrd="0" presId="urn:microsoft.com/office/officeart/2018/5/layout/IconLeafLabelList"/>
    <dgm:cxn modelId="{37F74F1D-B360-407A-AB38-174E9531BE1B}" type="presParOf" srcId="{311C60D0-DC34-4E8B-9DB2-062921AA37FD}" destId="{9520242E-F249-4593-86F0-713CCAD37F80}" srcOrd="3" destOrd="0" presId="urn:microsoft.com/office/officeart/2018/5/layout/IconLeafLabelList"/>
    <dgm:cxn modelId="{64073B0E-F259-44BA-929E-5518F25A383A}" type="presParOf" srcId="{EECD1F8C-373B-4BF1-BA49-08510BD47123}" destId="{7B399319-07DD-4A9C-8D99-9F5B37211222}" srcOrd="1" destOrd="0" presId="urn:microsoft.com/office/officeart/2018/5/layout/IconLeafLabelList"/>
    <dgm:cxn modelId="{5C983EDC-98ED-4714-8DC2-91DBFFBB5924}" type="presParOf" srcId="{EECD1F8C-373B-4BF1-BA49-08510BD47123}" destId="{014D8899-0124-4601-8CE4-C09C6741AC51}" srcOrd="2" destOrd="0" presId="urn:microsoft.com/office/officeart/2018/5/layout/IconLeafLabelList"/>
    <dgm:cxn modelId="{98579D9A-647F-4B55-A913-C5AA70B46132}" type="presParOf" srcId="{014D8899-0124-4601-8CE4-C09C6741AC51}" destId="{476B4547-ADE3-42EE-83A3-A27ECA50C627}" srcOrd="0" destOrd="0" presId="urn:microsoft.com/office/officeart/2018/5/layout/IconLeafLabelList"/>
    <dgm:cxn modelId="{C4B20EC7-F63D-462E-ABAF-CC0391A62043}" type="presParOf" srcId="{014D8899-0124-4601-8CE4-C09C6741AC51}" destId="{11E89C98-EB7A-4EAB-833E-F5AB5FCA8A9C}" srcOrd="1" destOrd="0" presId="urn:microsoft.com/office/officeart/2018/5/layout/IconLeafLabelList"/>
    <dgm:cxn modelId="{FF0869D3-AD9F-4CC2-9E33-48E993CAE100}" type="presParOf" srcId="{014D8899-0124-4601-8CE4-C09C6741AC51}" destId="{8F68D236-F213-4734-A241-0F818AE52363}" srcOrd="2" destOrd="0" presId="urn:microsoft.com/office/officeart/2018/5/layout/IconLeafLabelList"/>
    <dgm:cxn modelId="{6C2BCD84-FA03-4D34-8C37-D3BF3792E0AF}" type="presParOf" srcId="{014D8899-0124-4601-8CE4-C09C6741AC51}" destId="{EEA727EB-C6D5-488E-8A2E-432CE8F15853}"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5A6C2E-E5DE-4153-ACA6-3BE709D4170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857A895-5304-4D43-A729-1BB543764123}">
      <dgm:prSet/>
      <dgm:spPr/>
      <dgm:t>
        <a:bodyPr/>
        <a:lstStyle/>
        <a:p>
          <a:r>
            <a:rPr lang="en-US"/>
            <a:t>Nigeria and Turkey have more search terms for Bitcoin than El Salvador.</a:t>
          </a:r>
        </a:p>
      </dgm:t>
    </dgm:pt>
    <dgm:pt modelId="{DDA19381-3D14-4E5C-93A8-885BB0785601}" type="parTrans" cxnId="{43140458-6084-4840-A877-D8A12065E2FB}">
      <dgm:prSet/>
      <dgm:spPr/>
      <dgm:t>
        <a:bodyPr/>
        <a:lstStyle/>
        <a:p>
          <a:endParaRPr lang="en-US"/>
        </a:p>
      </dgm:t>
    </dgm:pt>
    <dgm:pt modelId="{CD4553BD-60B6-430F-9C45-25ABADC0DE34}" type="sibTrans" cxnId="{43140458-6084-4840-A877-D8A12065E2FB}">
      <dgm:prSet/>
      <dgm:spPr/>
      <dgm:t>
        <a:bodyPr/>
        <a:lstStyle/>
        <a:p>
          <a:endParaRPr lang="en-US"/>
        </a:p>
      </dgm:t>
    </dgm:pt>
    <dgm:pt modelId="{969B2EE2-3ED1-474B-AEF4-3EF255DFA86E}">
      <dgm:prSet/>
      <dgm:spPr/>
      <dgm:t>
        <a:bodyPr/>
        <a:lstStyle/>
        <a:p>
          <a:r>
            <a:rPr lang="en-US"/>
            <a:t>All the search terms spiked in May which is when the cryptocurrency crash happened.</a:t>
          </a:r>
        </a:p>
      </dgm:t>
    </dgm:pt>
    <dgm:pt modelId="{5FD04561-DD72-48F8-93D6-9432BD3A9755}" type="parTrans" cxnId="{6D6374B9-B073-410C-B1D4-072ED0306303}">
      <dgm:prSet/>
      <dgm:spPr/>
      <dgm:t>
        <a:bodyPr/>
        <a:lstStyle/>
        <a:p>
          <a:endParaRPr lang="en-US"/>
        </a:p>
      </dgm:t>
    </dgm:pt>
    <dgm:pt modelId="{30DE3903-94CE-4C3F-8B88-3675976A689F}" type="sibTrans" cxnId="{6D6374B9-B073-410C-B1D4-072ED0306303}">
      <dgm:prSet/>
      <dgm:spPr/>
      <dgm:t>
        <a:bodyPr/>
        <a:lstStyle/>
        <a:p>
          <a:endParaRPr lang="en-US"/>
        </a:p>
      </dgm:t>
    </dgm:pt>
    <dgm:pt modelId="{853387CB-A1A3-4D73-8577-E39E715ED0E4}">
      <dgm:prSet/>
      <dgm:spPr/>
      <dgm:t>
        <a:bodyPr/>
        <a:lstStyle/>
        <a:p>
          <a:r>
            <a:rPr lang="en-US" dirty="0"/>
            <a:t>The graphs have similar trends. This could mean correlations between each search term.</a:t>
          </a:r>
        </a:p>
      </dgm:t>
    </dgm:pt>
    <dgm:pt modelId="{7E581EA6-8EA8-4390-8F82-4DC01B3C2189}" type="parTrans" cxnId="{D7377439-D511-4D73-9109-DBC87DC46D49}">
      <dgm:prSet/>
      <dgm:spPr/>
      <dgm:t>
        <a:bodyPr/>
        <a:lstStyle/>
        <a:p>
          <a:endParaRPr lang="en-US"/>
        </a:p>
      </dgm:t>
    </dgm:pt>
    <dgm:pt modelId="{7A79389E-FD8B-46FB-BC62-91175200171F}" type="sibTrans" cxnId="{D7377439-D511-4D73-9109-DBC87DC46D49}">
      <dgm:prSet/>
      <dgm:spPr/>
      <dgm:t>
        <a:bodyPr/>
        <a:lstStyle/>
        <a:p>
          <a:endParaRPr lang="en-US"/>
        </a:p>
      </dgm:t>
    </dgm:pt>
    <dgm:pt modelId="{2B464E58-5ADD-4A9C-AE5C-5939408C4A99}" type="pres">
      <dgm:prSet presAssocID="{675A6C2E-E5DE-4153-ACA6-3BE709D41709}" presName="vert0" presStyleCnt="0">
        <dgm:presLayoutVars>
          <dgm:dir/>
          <dgm:animOne val="branch"/>
          <dgm:animLvl val="lvl"/>
        </dgm:presLayoutVars>
      </dgm:prSet>
      <dgm:spPr/>
    </dgm:pt>
    <dgm:pt modelId="{1D6CC704-6152-45A9-B91D-90FA10B1D608}" type="pres">
      <dgm:prSet presAssocID="{F857A895-5304-4D43-A729-1BB543764123}" presName="thickLine" presStyleLbl="alignNode1" presStyleIdx="0" presStyleCnt="3"/>
      <dgm:spPr/>
    </dgm:pt>
    <dgm:pt modelId="{06EAE67E-F5D1-47B4-A970-755E1FC176A3}" type="pres">
      <dgm:prSet presAssocID="{F857A895-5304-4D43-A729-1BB543764123}" presName="horz1" presStyleCnt="0"/>
      <dgm:spPr/>
    </dgm:pt>
    <dgm:pt modelId="{A16BFFF4-1BBD-4481-94D9-9C74B8079EAD}" type="pres">
      <dgm:prSet presAssocID="{F857A895-5304-4D43-A729-1BB543764123}" presName="tx1" presStyleLbl="revTx" presStyleIdx="0" presStyleCnt="3"/>
      <dgm:spPr/>
    </dgm:pt>
    <dgm:pt modelId="{E1D251E5-A6E3-457A-BAA6-6B7CA3F3E02C}" type="pres">
      <dgm:prSet presAssocID="{F857A895-5304-4D43-A729-1BB543764123}" presName="vert1" presStyleCnt="0"/>
      <dgm:spPr/>
    </dgm:pt>
    <dgm:pt modelId="{B16D987A-58BF-4AF7-B03D-AA57CFA3CAC9}" type="pres">
      <dgm:prSet presAssocID="{969B2EE2-3ED1-474B-AEF4-3EF255DFA86E}" presName="thickLine" presStyleLbl="alignNode1" presStyleIdx="1" presStyleCnt="3"/>
      <dgm:spPr/>
    </dgm:pt>
    <dgm:pt modelId="{F9A7CC04-A07C-4585-B193-3970124B2B77}" type="pres">
      <dgm:prSet presAssocID="{969B2EE2-3ED1-474B-AEF4-3EF255DFA86E}" presName="horz1" presStyleCnt="0"/>
      <dgm:spPr/>
    </dgm:pt>
    <dgm:pt modelId="{DB2CC0A2-D6BF-4824-A98C-C665B07009E5}" type="pres">
      <dgm:prSet presAssocID="{969B2EE2-3ED1-474B-AEF4-3EF255DFA86E}" presName="tx1" presStyleLbl="revTx" presStyleIdx="1" presStyleCnt="3"/>
      <dgm:spPr/>
    </dgm:pt>
    <dgm:pt modelId="{F2FC925E-7A28-4EF6-B74C-70134E13A2F9}" type="pres">
      <dgm:prSet presAssocID="{969B2EE2-3ED1-474B-AEF4-3EF255DFA86E}" presName="vert1" presStyleCnt="0"/>
      <dgm:spPr/>
    </dgm:pt>
    <dgm:pt modelId="{E9325A94-523D-4AC9-829B-6F96BDD95905}" type="pres">
      <dgm:prSet presAssocID="{853387CB-A1A3-4D73-8577-E39E715ED0E4}" presName="thickLine" presStyleLbl="alignNode1" presStyleIdx="2" presStyleCnt="3"/>
      <dgm:spPr/>
    </dgm:pt>
    <dgm:pt modelId="{393BFAA7-54EB-4CD4-B4A3-F8B7A59F639D}" type="pres">
      <dgm:prSet presAssocID="{853387CB-A1A3-4D73-8577-E39E715ED0E4}" presName="horz1" presStyleCnt="0"/>
      <dgm:spPr/>
    </dgm:pt>
    <dgm:pt modelId="{B1566C3D-6970-4A6F-949D-ABEBBB97AD88}" type="pres">
      <dgm:prSet presAssocID="{853387CB-A1A3-4D73-8577-E39E715ED0E4}" presName="tx1" presStyleLbl="revTx" presStyleIdx="2" presStyleCnt="3"/>
      <dgm:spPr/>
    </dgm:pt>
    <dgm:pt modelId="{4AD99F67-D318-4397-BEA3-9CACE2596C88}" type="pres">
      <dgm:prSet presAssocID="{853387CB-A1A3-4D73-8577-E39E715ED0E4}" presName="vert1" presStyleCnt="0"/>
      <dgm:spPr/>
    </dgm:pt>
  </dgm:ptLst>
  <dgm:cxnLst>
    <dgm:cxn modelId="{FD155635-91FC-4C11-8A2C-C644C4A18D3E}" type="presOf" srcId="{969B2EE2-3ED1-474B-AEF4-3EF255DFA86E}" destId="{DB2CC0A2-D6BF-4824-A98C-C665B07009E5}" srcOrd="0" destOrd="0" presId="urn:microsoft.com/office/officeart/2008/layout/LinedList"/>
    <dgm:cxn modelId="{D7377439-D511-4D73-9109-DBC87DC46D49}" srcId="{675A6C2E-E5DE-4153-ACA6-3BE709D41709}" destId="{853387CB-A1A3-4D73-8577-E39E715ED0E4}" srcOrd="2" destOrd="0" parTransId="{7E581EA6-8EA8-4390-8F82-4DC01B3C2189}" sibTransId="{7A79389E-FD8B-46FB-BC62-91175200171F}"/>
    <dgm:cxn modelId="{F4500951-440A-4ACC-86AE-0B91E50B04EC}" type="presOf" srcId="{853387CB-A1A3-4D73-8577-E39E715ED0E4}" destId="{B1566C3D-6970-4A6F-949D-ABEBBB97AD88}" srcOrd="0" destOrd="0" presId="urn:microsoft.com/office/officeart/2008/layout/LinedList"/>
    <dgm:cxn modelId="{43140458-6084-4840-A877-D8A12065E2FB}" srcId="{675A6C2E-E5DE-4153-ACA6-3BE709D41709}" destId="{F857A895-5304-4D43-A729-1BB543764123}" srcOrd="0" destOrd="0" parTransId="{DDA19381-3D14-4E5C-93A8-885BB0785601}" sibTransId="{CD4553BD-60B6-430F-9C45-25ABADC0DE34}"/>
    <dgm:cxn modelId="{6D6374B9-B073-410C-B1D4-072ED0306303}" srcId="{675A6C2E-E5DE-4153-ACA6-3BE709D41709}" destId="{969B2EE2-3ED1-474B-AEF4-3EF255DFA86E}" srcOrd="1" destOrd="0" parTransId="{5FD04561-DD72-48F8-93D6-9432BD3A9755}" sibTransId="{30DE3903-94CE-4C3F-8B88-3675976A689F}"/>
    <dgm:cxn modelId="{1F28DFD0-5C7E-4493-B51E-741E7C4A9DD5}" type="presOf" srcId="{675A6C2E-E5DE-4153-ACA6-3BE709D41709}" destId="{2B464E58-5ADD-4A9C-AE5C-5939408C4A99}" srcOrd="0" destOrd="0" presId="urn:microsoft.com/office/officeart/2008/layout/LinedList"/>
    <dgm:cxn modelId="{B64A5ED8-C250-4429-9AB2-FE99A8F3B0A1}" type="presOf" srcId="{F857A895-5304-4D43-A729-1BB543764123}" destId="{A16BFFF4-1BBD-4481-94D9-9C74B8079EAD}" srcOrd="0" destOrd="0" presId="urn:microsoft.com/office/officeart/2008/layout/LinedList"/>
    <dgm:cxn modelId="{A955B01D-3BD6-40A1-AA45-401F6ACBCBBB}" type="presParOf" srcId="{2B464E58-5ADD-4A9C-AE5C-5939408C4A99}" destId="{1D6CC704-6152-45A9-B91D-90FA10B1D608}" srcOrd="0" destOrd="0" presId="urn:microsoft.com/office/officeart/2008/layout/LinedList"/>
    <dgm:cxn modelId="{74C122AF-661E-4F5A-A97F-00D0319CC5B0}" type="presParOf" srcId="{2B464E58-5ADD-4A9C-AE5C-5939408C4A99}" destId="{06EAE67E-F5D1-47B4-A970-755E1FC176A3}" srcOrd="1" destOrd="0" presId="urn:microsoft.com/office/officeart/2008/layout/LinedList"/>
    <dgm:cxn modelId="{F2661FD5-505E-4467-9D3B-2AF979DBD1FF}" type="presParOf" srcId="{06EAE67E-F5D1-47B4-A970-755E1FC176A3}" destId="{A16BFFF4-1BBD-4481-94D9-9C74B8079EAD}" srcOrd="0" destOrd="0" presId="urn:microsoft.com/office/officeart/2008/layout/LinedList"/>
    <dgm:cxn modelId="{28A4CE1C-6B98-40D2-AE75-D3453C6FA6E8}" type="presParOf" srcId="{06EAE67E-F5D1-47B4-A970-755E1FC176A3}" destId="{E1D251E5-A6E3-457A-BAA6-6B7CA3F3E02C}" srcOrd="1" destOrd="0" presId="urn:microsoft.com/office/officeart/2008/layout/LinedList"/>
    <dgm:cxn modelId="{3C366D9A-685C-4854-BFA0-39CE13E8B0B4}" type="presParOf" srcId="{2B464E58-5ADD-4A9C-AE5C-5939408C4A99}" destId="{B16D987A-58BF-4AF7-B03D-AA57CFA3CAC9}" srcOrd="2" destOrd="0" presId="urn:microsoft.com/office/officeart/2008/layout/LinedList"/>
    <dgm:cxn modelId="{A1326A6A-1615-4E52-B745-D96E96552993}" type="presParOf" srcId="{2B464E58-5ADD-4A9C-AE5C-5939408C4A99}" destId="{F9A7CC04-A07C-4585-B193-3970124B2B77}" srcOrd="3" destOrd="0" presId="urn:microsoft.com/office/officeart/2008/layout/LinedList"/>
    <dgm:cxn modelId="{ABE0608C-AA24-41A9-869D-23A1A1B2F6BD}" type="presParOf" srcId="{F9A7CC04-A07C-4585-B193-3970124B2B77}" destId="{DB2CC0A2-D6BF-4824-A98C-C665B07009E5}" srcOrd="0" destOrd="0" presId="urn:microsoft.com/office/officeart/2008/layout/LinedList"/>
    <dgm:cxn modelId="{A6D0CEDD-A537-4D53-9B14-D0C73AD38F1F}" type="presParOf" srcId="{F9A7CC04-A07C-4585-B193-3970124B2B77}" destId="{F2FC925E-7A28-4EF6-B74C-70134E13A2F9}" srcOrd="1" destOrd="0" presId="urn:microsoft.com/office/officeart/2008/layout/LinedList"/>
    <dgm:cxn modelId="{BC53152C-0234-40EC-A65B-DE8A07EA8061}" type="presParOf" srcId="{2B464E58-5ADD-4A9C-AE5C-5939408C4A99}" destId="{E9325A94-523D-4AC9-829B-6F96BDD95905}" srcOrd="4" destOrd="0" presId="urn:microsoft.com/office/officeart/2008/layout/LinedList"/>
    <dgm:cxn modelId="{081B8B4F-BFDE-41B2-A44B-1526AD16D0B0}" type="presParOf" srcId="{2B464E58-5ADD-4A9C-AE5C-5939408C4A99}" destId="{393BFAA7-54EB-4CD4-B4A3-F8B7A59F639D}" srcOrd="5" destOrd="0" presId="urn:microsoft.com/office/officeart/2008/layout/LinedList"/>
    <dgm:cxn modelId="{462AE41D-12C8-4358-84AB-DFB7A2E6BF91}" type="presParOf" srcId="{393BFAA7-54EB-4CD4-B4A3-F8B7A59F639D}" destId="{B1566C3D-6970-4A6F-949D-ABEBBB97AD88}" srcOrd="0" destOrd="0" presId="urn:microsoft.com/office/officeart/2008/layout/LinedList"/>
    <dgm:cxn modelId="{27577220-3FB8-4905-91D4-92CDBCB57A52}" type="presParOf" srcId="{393BFAA7-54EB-4CD4-B4A3-F8B7A59F639D}" destId="{4AD99F67-D318-4397-BEA3-9CACE2596C8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0A101-1F9E-426E-81D5-49227C81B90A}">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5E4781-72DC-4339-9414-7443E6F7456F}">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Bitcoin became a national currency in El Salvador. Did it have a big impact on the price.</a:t>
          </a:r>
        </a:p>
      </dsp:txBody>
      <dsp:txXfrm>
        <a:off x="0" y="0"/>
        <a:ext cx="6492875" cy="2552700"/>
      </dsp:txXfrm>
    </dsp:sp>
    <dsp:sp modelId="{E9828C4D-EE5F-47E3-9DA3-C4401FF45AFB}">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FDE2C9-265C-45A3-BAFC-E266C1BE76D1}">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Can we predict that if other countries adopt Bitcoin as a national currency, will it have a big impact on the price?</a:t>
          </a:r>
        </a:p>
      </dsp:txBody>
      <dsp:txXfrm>
        <a:off x="0" y="2552700"/>
        <a:ext cx="6492875" cy="2552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C5066-A011-46F9-B1BB-3EC0611FA275}">
      <dsp:nvSpPr>
        <dsp:cNvPr id="0" name=""/>
        <dsp:cNvSpPr/>
      </dsp:nvSpPr>
      <dsp:spPr>
        <a:xfrm>
          <a:off x="585671" y="482699"/>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0D9F6-2CEF-4EED-8573-9D542D9BDF50}">
      <dsp:nvSpPr>
        <dsp:cNvPr id="0" name=""/>
        <dsp:cNvSpPr/>
      </dsp:nvSpPr>
      <dsp:spPr>
        <a:xfrm>
          <a:off x="973234" y="87026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20242E-F249-4593-86F0-713CCAD37F80}">
      <dsp:nvSpPr>
        <dsp:cNvPr id="0" name=""/>
        <dsp:cNvSpPr/>
      </dsp:nvSpPr>
      <dsp:spPr>
        <a:xfrm>
          <a:off x="4328" y="2867700"/>
          <a:ext cx="2981250"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Before investing in cryptocurrencies or stocks, many people do research to find out the perfect time to buy and/or sell the cryptocurrencies or shares in stocks.</a:t>
          </a:r>
        </a:p>
      </dsp:txBody>
      <dsp:txXfrm>
        <a:off x="4328" y="2867700"/>
        <a:ext cx="2981250" cy="1755000"/>
      </dsp:txXfrm>
    </dsp:sp>
    <dsp:sp modelId="{476B4547-ADE3-42EE-83A3-A27ECA50C627}">
      <dsp:nvSpPr>
        <dsp:cNvPr id="0" name=""/>
        <dsp:cNvSpPr/>
      </dsp:nvSpPr>
      <dsp:spPr>
        <a:xfrm>
          <a:off x="4088640" y="482699"/>
          <a:ext cx="1818562" cy="1818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E89C98-EB7A-4EAB-833E-F5AB5FCA8A9C}">
      <dsp:nvSpPr>
        <dsp:cNvPr id="0" name=""/>
        <dsp:cNvSpPr/>
      </dsp:nvSpPr>
      <dsp:spPr>
        <a:xfrm>
          <a:off x="4476203" y="87026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A727EB-C6D5-488E-8A2E-432CE8F15853}">
      <dsp:nvSpPr>
        <dsp:cNvPr id="0" name=""/>
        <dsp:cNvSpPr/>
      </dsp:nvSpPr>
      <dsp:spPr>
        <a:xfrm>
          <a:off x="3507296" y="2867700"/>
          <a:ext cx="2981250"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Google can help find information on many cryptocurrencies very quickly and can help find the analysis of many other people of what they think as the best time to buy and/or sell.</a:t>
          </a:r>
        </a:p>
      </dsp:txBody>
      <dsp:txXfrm>
        <a:off x="3507296" y="2867700"/>
        <a:ext cx="2981250" cy="175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6CC704-6152-45A9-B91D-90FA10B1D608}">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6BFFF4-1BBD-4481-94D9-9C74B8079EAD}">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Nigeria and Turkey have more search terms for Bitcoin than El Salvador.</a:t>
          </a:r>
        </a:p>
      </dsp:txBody>
      <dsp:txXfrm>
        <a:off x="0" y="2492"/>
        <a:ext cx="6492875" cy="1700138"/>
      </dsp:txXfrm>
    </dsp:sp>
    <dsp:sp modelId="{B16D987A-58BF-4AF7-B03D-AA57CFA3CAC9}">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2CC0A2-D6BF-4824-A98C-C665B07009E5}">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All the search terms spiked in May which is when the cryptocurrency crash happened.</a:t>
          </a:r>
        </a:p>
      </dsp:txBody>
      <dsp:txXfrm>
        <a:off x="0" y="1702630"/>
        <a:ext cx="6492875" cy="1700138"/>
      </dsp:txXfrm>
    </dsp:sp>
    <dsp:sp modelId="{E9325A94-523D-4AC9-829B-6F96BDD95905}">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566C3D-6970-4A6F-949D-ABEBBB97AD88}">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The graphs have similar trends. This could mean correlations between each search term.</a:t>
          </a:r>
        </a:p>
      </dsp:txBody>
      <dsp:txXfrm>
        <a:off x="0" y="3402769"/>
        <a:ext cx="6492875" cy="170013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B97B3-1C9B-4AFA-848C-44866811C0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D05FF5-9344-40EA-BCA6-859ECFAB3C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1F7174-D4E5-4E49-B7B6-035F13577356}"/>
              </a:ext>
            </a:extLst>
          </p:cNvPr>
          <p:cNvSpPr>
            <a:spLocks noGrp="1"/>
          </p:cNvSpPr>
          <p:nvPr>
            <p:ph type="dt" sz="half" idx="10"/>
          </p:nvPr>
        </p:nvSpPr>
        <p:spPr/>
        <p:txBody>
          <a:bodyPr/>
          <a:lstStyle/>
          <a:p>
            <a:fld id="{1594CBDA-15EA-4F00-9644-A1598E91134A}" type="datetimeFigureOut">
              <a:rPr lang="en-US" smtClean="0"/>
              <a:t>10/31/2021</a:t>
            </a:fld>
            <a:endParaRPr lang="en-US"/>
          </a:p>
        </p:txBody>
      </p:sp>
      <p:sp>
        <p:nvSpPr>
          <p:cNvPr id="5" name="Footer Placeholder 4">
            <a:extLst>
              <a:ext uri="{FF2B5EF4-FFF2-40B4-BE49-F238E27FC236}">
                <a16:creationId xmlns:a16="http://schemas.microsoft.com/office/drawing/2014/main" id="{E4682557-E11E-42B9-97C2-38E7A4456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9111A-8324-44A6-9B8F-1E43135FC239}"/>
              </a:ext>
            </a:extLst>
          </p:cNvPr>
          <p:cNvSpPr>
            <a:spLocks noGrp="1"/>
          </p:cNvSpPr>
          <p:nvPr>
            <p:ph type="sldNum" sz="quarter" idx="12"/>
          </p:nvPr>
        </p:nvSpPr>
        <p:spPr/>
        <p:txBody>
          <a:bodyPr/>
          <a:lstStyle/>
          <a:p>
            <a:fld id="{38800280-E9DC-4861-AC2E-C575B51F2BF4}" type="slidenum">
              <a:rPr lang="en-US" smtClean="0"/>
              <a:t>‹#›</a:t>
            </a:fld>
            <a:endParaRPr lang="en-US"/>
          </a:p>
        </p:txBody>
      </p:sp>
    </p:spTree>
    <p:extLst>
      <p:ext uri="{BB962C8B-B14F-4D97-AF65-F5344CB8AC3E}">
        <p14:creationId xmlns:p14="http://schemas.microsoft.com/office/powerpoint/2010/main" val="388720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B490-FC6D-4242-B2E1-56D8CFD623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7356B6-4938-47FB-B01F-5312A7496C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DDB1B-97F9-4437-877D-7CD8E7A5CFC2}"/>
              </a:ext>
            </a:extLst>
          </p:cNvPr>
          <p:cNvSpPr>
            <a:spLocks noGrp="1"/>
          </p:cNvSpPr>
          <p:nvPr>
            <p:ph type="dt" sz="half" idx="10"/>
          </p:nvPr>
        </p:nvSpPr>
        <p:spPr/>
        <p:txBody>
          <a:bodyPr/>
          <a:lstStyle/>
          <a:p>
            <a:fld id="{1594CBDA-15EA-4F00-9644-A1598E91134A}" type="datetimeFigureOut">
              <a:rPr lang="en-US" smtClean="0"/>
              <a:t>10/31/2021</a:t>
            </a:fld>
            <a:endParaRPr lang="en-US"/>
          </a:p>
        </p:txBody>
      </p:sp>
      <p:sp>
        <p:nvSpPr>
          <p:cNvPr id="5" name="Footer Placeholder 4">
            <a:extLst>
              <a:ext uri="{FF2B5EF4-FFF2-40B4-BE49-F238E27FC236}">
                <a16:creationId xmlns:a16="http://schemas.microsoft.com/office/drawing/2014/main" id="{A2616F9F-A672-403D-8612-E1C83BCD2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E76C0-2CFA-4737-A61F-DA4DECA8FFEC}"/>
              </a:ext>
            </a:extLst>
          </p:cNvPr>
          <p:cNvSpPr>
            <a:spLocks noGrp="1"/>
          </p:cNvSpPr>
          <p:nvPr>
            <p:ph type="sldNum" sz="quarter" idx="12"/>
          </p:nvPr>
        </p:nvSpPr>
        <p:spPr/>
        <p:txBody>
          <a:bodyPr/>
          <a:lstStyle/>
          <a:p>
            <a:fld id="{38800280-E9DC-4861-AC2E-C575B51F2BF4}" type="slidenum">
              <a:rPr lang="en-US" smtClean="0"/>
              <a:t>‹#›</a:t>
            </a:fld>
            <a:endParaRPr lang="en-US"/>
          </a:p>
        </p:txBody>
      </p:sp>
    </p:spTree>
    <p:extLst>
      <p:ext uri="{BB962C8B-B14F-4D97-AF65-F5344CB8AC3E}">
        <p14:creationId xmlns:p14="http://schemas.microsoft.com/office/powerpoint/2010/main" val="348310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E2C07-5DA1-4C61-A928-A04CF0961B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311841-A41E-4A62-8255-522908106C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7EE59-0040-4500-B344-C5624F0FC1C0}"/>
              </a:ext>
            </a:extLst>
          </p:cNvPr>
          <p:cNvSpPr>
            <a:spLocks noGrp="1"/>
          </p:cNvSpPr>
          <p:nvPr>
            <p:ph type="dt" sz="half" idx="10"/>
          </p:nvPr>
        </p:nvSpPr>
        <p:spPr/>
        <p:txBody>
          <a:bodyPr/>
          <a:lstStyle/>
          <a:p>
            <a:fld id="{1594CBDA-15EA-4F00-9644-A1598E91134A}" type="datetimeFigureOut">
              <a:rPr lang="en-US" smtClean="0"/>
              <a:t>10/31/2021</a:t>
            </a:fld>
            <a:endParaRPr lang="en-US"/>
          </a:p>
        </p:txBody>
      </p:sp>
      <p:sp>
        <p:nvSpPr>
          <p:cNvPr id="5" name="Footer Placeholder 4">
            <a:extLst>
              <a:ext uri="{FF2B5EF4-FFF2-40B4-BE49-F238E27FC236}">
                <a16:creationId xmlns:a16="http://schemas.microsoft.com/office/drawing/2014/main" id="{4B10637E-B926-45C4-A6CA-327BCABEB6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E2C97-7880-4FF1-B063-6C8E70C44C5D}"/>
              </a:ext>
            </a:extLst>
          </p:cNvPr>
          <p:cNvSpPr>
            <a:spLocks noGrp="1"/>
          </p:cNvSpPr>
          <p:nvPr>
            <p:ph type="sldNum" sz="quarter" idx="12"/>
          </p:nvPr>
        </p:nvSpPr>
        <p:spPr/>
        <p:txBody>
          <a:bodyPr/>
          <a:lstStyle/>
          <a:p>
            <a:fld id="{38800280-E9DC-4861-AC2E-C575B51F2BF4}" type="slidenum">
              <a:rPr lang="en-US" smtClean="0"/>
              <a:t>‹#›</a:t>
            </a:fld>
            <a:endParaRPr lang="en-US"/>
          </a:p>
        </p:txBody>
      </p:sp>
    </p:spTree>
    <p:extLst>
      <p:ext uri="{BB962C8B-B14F-4D97-AF65-F5344CB8AC3E}">
        <p14:creationId xmlns:p14="http://schemas.microsoft.com/office/powerpoint/2010/main" val="2579977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88E5A-4291-4163-94AA-0E9714135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B317A-8F4A-4A5E-9953-24709CFEEF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7C3D1C-6289-45A7-A7CB-4490964F3056}"/>
              </a:ext>
            </a:extLst>
          </p:cNvPr>
          <p:cNvSpPr>
            <a:spLocks noGrp="1"/>
          </p:cNvSpPr>
          <p:nvPr>
            <p:ph type="dt" sz="half" idx="10"/>
          </p:nvPr>
        </p:nvSpPr>
        <p:spPr/>
        <p:txBody>
          <a:bodyPr/>
          <a:lstStyle/>
          <a:p>
            <a:fld id="{1594CBDA-15EA-4F00-9644-A1598E91134A}" type="datetimeFigureOut">
              <a:rPr lang="en-US" smtClean="0"/>
              <a:t>10/31/2021</a:t>
            </a:fld>
            <a:endParaRPr lang="en-US"/>
          </a:p>
        </p:txBody>
      </p:sp>
      <p:sp>
        <p:nvSpPr>
          <p:cNvPr id="5" name="Footer Placeholder 4">
            <a:extLst>
              <a:ext uri="{FF2B5EF4-FFF2-40B4-BE49-F238E27FC236}">
                <a16:creationId xmlns:a16="http://schemas.microsoft.com/office/drawing/2014/main" id="{978EC58A-E3B2-45DA-A74F-60D5EFABA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7C263-9341-4403-9DDB-55905D0018EF}"/>
              </a:ext>
            </a:extLst>
          </p:cNvPr>
          <p:cNvSpPr>
            <a:spLocks noGrp="1"/>
          </p:cNvSpPr>
          <p:nvPr>
            <p:ph type="sldNum" sz="quarter" idx="12"/>
          </p:nvPr>
        </p:nvSpPr>
        <p:spPr/>
        <p:txBody>
          <a:bodyPr/>
          <a:lstStyle/>
          <a:p>
            <a:fld id="{38800280-E9DC-4861-AC2E-C575B51F2BF4}" type="slidenum">
              <a:rPr lang="en-US" smtClean="0"/>
              <a:t>‹#›</a:t>
            </a:fld>
            <a:endParaRPr lang="en-US"/>
          </a:p>
        </p:txBody>
      </p:sp>
    </p:spTree>
    <p:extLst>
      <p:ext uri="{BB962C8B-B14F-4D97-AF65-F5344CB8AC3E}">
        <p14:creationId xmlns:p14="http://schemas.microsoft.com/office/powerpoint/2010/main" val="1873942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E9FB7-C73B-4543-A7F2-D930B62CA9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66DDD7-82EB-496E-BAC7-76B4EC74A5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AF351C-BCA2-44CF-AB95-98B5289EBC9F}"/>
              </a:ext>
            </a:extLst>
          </p:cNvPr>
          <p:cNvSpPr>
            <a:spLocks noGrp="1"/>
          </p:cNvSpPr>
          <p:nvPr>
            <p:ph type="dt" sz="half" idx="10"/>
          </p:nvPr>
        </p:nvSpPr>
        <p:spPr/>
        <p:txBody>
          <a:bodyPr/>
          <a:lstStyle/>
          <a:p>
            <a:fld id="{1594CBDA-15EA-4F00-9644-A1598E91134A}" type="datetimeFigureOut">
              <a:rPr lang="en-US" smtClean="0"/>
              <a:t>10/31/2021</a:t>
            </a:fld>
            <a:endParaRPr lang="en-US"/>
          </a:p>
        </p:txBody>
      </p:sp>
      <p:sp>
        <p:nvSpPr>
          <p:cNvPr id="5" name="Footer Placeholder 4">
            <a:extLst>
              <a:ext uri="{FF2B5EF4-FFF2-40B4-BE49-F238E27FC236}">
                <a16:creationId xmlns:a16="http://schemas.microsoft.com/office/drawing/2014/main" id="{1B328A09-197E-485C-9308-C90A0BED5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4FF51-D0FE-47B5-981E-0DA61F8848CC}"/>
              </a:ext>
            </a:extLst>
          </p:cNvPr>
          <p:cNvSpPr>
            <a:spLocks noGrp="1"/>
          </p:cNvSpPr>
          <p:nvPr>
            <p:ph type="sldNum" sz="quarter" idx="12"/>
          </p:nvPr>
        </p:nvSpPr>
        <p:spPr/>
        <p:txBody>
          <a:bodyPr/>
          <a:lstStyle/>
          <a:p>
            <a:fld id="{38800280-E9DC-4861-AC2E-C575B51F2BF4}" type="slidenum">
              <a:rPr lang="en-US" smtClean="0"/>
              <a:t>‹#›</a:t>
            </a:fld>
            <a:endParaRPr lang="en-US"/>
          </a:p>
        </p:txBody>
      </p:sp>
    </p:spTree>
    <p:extLst>
      <p:ext uri="{BB962C8B-B14F-4D97-AF65-F5344CB8AC3E}">
        <p14:creationId xmlns:p14="http://schemas.microsoft.com/office/powerpoint/2010/main" val="1252217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C44C-7751-452D-A284-2CC79578D2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76D4F9-BECD-452B-A064-D075E0B60C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E2D8CE-3BE5-48CD-AF5B-295EDCEAE8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90F935-58BD-4FAC-94EA-7D381DE904A2}"/>
              </a:ext>
            </a:extLst>
          </p:cNvPr>
          <p:cNvSpPr>
            <a:spLocks noGrp="1"/>
          </p:cNvSpPr>
          <p:nvPr>
            <p:ph type="dt" sz="half" idx="10"/>
          </p:nvPr>
        </p:nvSpPr>
        <p:spPr/>
        <p:txBody>
          <a:bodyPr/>
          <a:lstStyle/>
          <a:p>
            <a:fld id="{1594CBDA-15EA-4F00-9644-A1598E91134A}" type="datetimeFigureOut">
              <a:rPr lang="en-US" smtClean="0"/>
              <a:t>10/31/2021</a:t>
            </a:fld>
            <a:endParaRPr lang="en-US"/>
          </a:p>
        </p:txBody>
      </p:sp>
      <p:sp>
        <p:nvSpPr>
          <p:cNvPr id="6" name="Footer Placeholder 5">
            <a:extLst>
              <a:ext uri="{FF2B5EF4-FFF2-40B4-BE49-F238E27FC236}">
                <a16:creationId xmlns:a16="http://schemas.microsoft.com/office/drawing/2014/main" id="{D313D5AB-4154-4E64-8EFF-CE9569832D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FA4EC-BB46-49EC-B8D5-7060CD529EDE}"/>
              </a:ext>
            </a:extLst>
          </p:cNvPr>
          <p:cNvSpPr>
            <a:spLocks noGrp="1"/>
          </p:cNvSpPr>
          <p:nvPr>
            <p:ph type="sldNum" sz="quarter" idx="12"/>
          </p:nvPr>
        </p:nvSpPr>
        <p:spPr/>
        <p:txBody>
          <a:bodyPr/>
          <a:lstStyle/>
          <a:p>
            <a:fld id="{38800280-E9DC-4861-AC2E-C575B51F2BF4}" type="slidenum">
              <a:rPr lang="en-US" smtClean="0"/>
              <a:t>‹#›</a:t>
            </a:fld>
            <a:endParaRPr lang="en-US"/>
          </a:p>
        </p:txBody>
      </p:sp>
    </p:spTree>
    <p:extLst>
      <p:ext uri="{BB962C8B-B14F-4D97-AF65-F5344CB8AC3E}">
        <p14:creationId xmlns:p14="http://schemas.microsoft.com/office/powerpoint/2010/main" val="2202045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1D168-B70B-4D11-9101-5AE31EB8F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917839-D6F7-4E16-8CB4-135302E7A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13E0D4-F575-4944-8F35-9DFDEE90A7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4DE407-A3EF-4C96-9E8A-E76C79D4D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9CAF48-AD61-4FD1-95D1-086C2C6B57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B334B0-2A5C-46D8-9FC9-E05AC53F4045}"/>
              </a:ext>
            </a:extLst>
          </p:cNvPr>
          <p:cNvSpPr>
            <a:spLocks noGrp="1"/>
          </p:cNvSpPr>
          <p:nvPr>
            <p:ph type="dt" sz="half" idx="10"/>
          </p:nvPr>
        </p:nvSpPr>
        <p:spPr/>
        <p:txBody>
          <a:bodyPr/>
          <a:lstStyle/>
          <a:p>
            <a:fld id="{1594CBDA-15EA-4F00-9644-A1598E91134A}" type="datetimeFigureOut">
              <a:rPr lang="en-US" smtClean="0"/>
              <a:t>10/31/2021</a:t>
            </a:fld>
            <a:endParaRPr lang="en-US"/>
          </a:p>
        </p:txBody>
      </p:sp>
      <p:sp>
        <p:nvSpPr>
          <p:cNvPr id="8" name="Footer Placeholder 7">
            <a:extLst>
              <a:ext uri="{FF2B5EF4-FFF2-40B4-BE49-F238E27FC236}">
                <a16:creationId xmlns:a16="http://schemas.microsoft.com/office/drawing/2014/main" id="{F2EBAD88-2005-4FDC-BF0D-20948DE1C4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8BE5E2-EA81-44F9-8D18-09B7C6BDD667}"/>
              </a:ext>
            </a:extLst>
          </p:cNvPr>
          <p:cNvSpPr>
            <a:spLocks noGrp="1"/>
          </p:cNvSpPr>
          <p:nvPr>
            <p:ph type="sldNum" sz="quarter" idx="12"/>
          </p:nvPr>
        </p:nvSpPr>
        <p:spPr/>
        <p:txBody>
          <a:bodyPr/>
          <a:lstStyle/>
          <a:p>
            <a:fld id="{38800280-E9DC-4861-AC2E-C575B51F2BF4}" type="slidenum">
              <a:rPr lang="en-US" smtClean="0"/>
              <a:t>‹#›</a:t>
            </a:fld>
            <a:endParaRPr lang="en-US"/>
          </a:p>
        </p:txBody>
      </p:sp>
    </p:spTree>
    <p:extLst>
      <p:ext uri="{BB962C8B-B14F-4D97-AF65-F5344CB8AC3E}">
        <p14:creationId xmlns:p14="http://schemas.microsoft.com/office/powerpoint/2010/main" val="3038173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4330-B884-481E-8F18-608E145E44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4977C6-8DE2-4FC9-92FE-ACA7A9158BF5}"/>
              </a:ext>
            </a:extLst>
          </p:cNvPr>
          <p:cNvSpPr>
            <a:spLocks noGrp="1"/>
          </p:cNvSpPr>
          <p:nvPr>
            <p:ph type="dt" sz="half" idx="10"/>
          </p:nvPr>
        </p:nvSpPr>
        <p:spPr/>
        <p:txBody>
          <a:bodyPr/>
          <a:lstStyle/>
          <a:p>
            <a:fld id="{1594CBDA-15EA-4F00-9644-A1598E91134A}" type="datetimeFigureOut">
              <a:rPr lang="en-US" smtClean="0"/>
              <a:t>10/31/2021</a:t>
            </a:fld>
            <a:endParaRPr lang="en-US"/>
          </a:p>
        </p:txBody>
      </p:sp>
      <p:sp>
        <p:nvSpPr>
          <p:cNvPr id="4" name="Footer Placeholder 3">
            <a:extLst>
              <a:ext uri="{FF2B5EF4-FFF2-40B4-BE49-F238E27FC236}">
                <a16:creationId xmlns:a16="http://schemas.microsoft.com/office/drawing/2014/main" id="{84E25C83-A8C3-4DD4-BD64-C6EA451910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96C375-2E8E-42C2-ACD3-5C9F2478C67D}"/>
              </a:ext>
            </a:extLst>
          </p:cNvPr>
          <p:cNvSpPr>
            <a:spLocks noGrp="1"/>
          </p:cNvSpPr>
          <p:nvPr>
            <p:ph type="sldNum" sz="quarter" idx="12"/>
          </p:nvPr>
        </p:nvSpPr>
        <p:spPr/>
        <p:txBody>
          <a:bodyPr/>
          <a:lstStyle/>
          <a:p>
            <a:fld id="{38800280-E9DC-4861-AC2E-C575B51F2BF4}" type="slidenum">
              <a:rPr lang="en-US" smtClean="0"/>
              <a:t>‹#›</a:t>
            </a:fld>
            <a:endParaRPr lang="en-US"/>
          </a:p>
        </p:txBody>
      </p:sp>
    </p:spTree>
    <p:extLst>
      <p:ext uri="{BB962C8B-B14F-4D97-AF65-F5344CB8AC3E}">
        <p14:creationId xmlns:p14="http://schemas.microsoft.com/office/powerpoint/2010/main" val="1332343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A81143-07AF-4CA0-8428-99A0A5D47718}"/>
              </a:ext>
            </a:extLst>
          </p:cNvPr>
          <p:cNvSpPr>
            <a:spLocks noGrp="1"/>
          </p:cNvSpPr>
          <p:nvPr>
            <p:ph type="dt" sz="half" idx="10"/>
          </p:nvPr>
        </p:nvSpPr>
        <p:spPr/>
        <p:txBody>
          <a:bodyPr/>
          <a:lstStyle/>
          <a:p>
            <a:fld id="{1594CBDA-15EA-4F00-9644-A1598E91134A}" type="datetimeFigureOut">
              <a:rPr lang="en-US" smtClean="0"/>
              <a:t>10/31/2021</a:t>
            </a:fld>
            <a:endParaRPr lang="en-US"/>
          </a:p>
        </p:txBody>
      </p:sp>
      <p:sp>
        <p:nvSpPr>
          <p:cNvPr id="3" name="Footer Placeholder 2">
            <a:extLst>
              <a:ext uri="{FF2B5EF4-FFF2-40B4-BE49-F238E27FC236}">
                <a16:creationId xmlns:a16="http://schemas.microsoft.com/office/drawing/2014/main" id="{E6AC6ACF-605C-48AC-B2CE-5370B08B7D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2D3FFA-48DA-4BF2-9984-F7F7893AD23C}"/>
              </a:ext>
            </a:extLst>
          </p:cNvPr>
          <p:cNvSpPr>
            <a:spLocks noGrp="1"/>
          </p:cNvSpPr>
          <p:nvPr>
            <p:ph type="sldNum" sz="quarter" idx="12"/>
          </p:nvPr>
        </p:nvSpPr>
        <p:spPr/>
        <p:txBody>
          <a:bodyPr/>
          <a:lstStyle/>
          <a:p>
            <a:fld id="{38800280-E9DC-4861-AC2E-C575B51F2BF4}" type="slidenum">
              <a:rPr lang="en-US" smtClean="0"/>
              <a:t>‹#›</a:t>
            </a:fld>
            <a:endParaRPr lang="en-US"/>
          </a:p>
        </p:txBody>
      </p:sp>
    </p:spTree>
    <p:extLst>
      <p:ext uri="{BB962C8B-B14F-4D97-AF65-F5344CB8AC3E}">
        <p14:creationId xmlns:p14="http://schemas.microsoft.com/office/powerpoint/2010/main" val="423058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A43C-1AAA-48BE-9708-4F1A28F86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B2CA5-4801-4496-ADC3-125D0C2CE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55966A-DDCD-4352-A8CC-14DA6F831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C24290-5EBC-4A04-9D82-858998264EF7}"/>
              </a:ext>
            </a:extLst>
          </p:cNvPr>
          <p:cNvSpPr>
            <a:spLocks noGrp="1"/>
          </p:cNvSpPr>
          <p:nvPr>
            <p:ph type="dt" sz="half" idx="10"/>
          </p:nvPr>
        </p:nvSpPr>
        <p:spPr/>
        <p:txBody>
          <a:bodyPr/>
          <a:lstStyle/>
          <a:p>
            <a:fld id="{1594CBDA-15EA-4F00-9644-A1598E91134A}" type="datetimeFigureOut">
              <a:rPr lang="en-US" smtClean="0"/>
              <a:t>10/31/2021</a:t>
            </a:fld>
            <a:endParaRPr lang="en-US"/>
          </a:p>
        </p:txBody>
      </p:sp>
      <p:sp>
        <p:nvSpPr>
          <p:cNvPr id="6" name="Footer Placeholder 5">
            <a:extLst>
              <a:ext uri="{FF2B5EF4-FFF2-40B4-BE49-F238E27FC236}">
                <a16:creationId xmlns:a16="http://schemas.microsoft.com/office/drawing/2014/main" id="{52BA4A67-03DB-43B8-A92C-2BD133B2C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19CCC-6C5E-4D00-A4F8-744F5C2DEBB3}"/>
              </a:ext>
            </a:extLst>
          </p:cNvPr>
          <p:cNvSpPr>
            <a:spLocks noGrp="1"/>
          </p:cNvSpPr>
          <p:nvPr>
            <p:ph type="sldNum" sz="quarter" idx="12"/>
          </p:nvPr>
        </p:nvSpPr>
        <p:spPr/>
        <p:txBody>
          <a:bodyPr/>
          <a:lstStyle/>
          <a:p>
            <a:fld id="{38800280-E9DC-4861-AC2E-C575B51F2BF4}" type="slidenum">
              <a:rPr lang="en-US" smtClean="0"/>
              <a:t>‹#›</a:t>
            </a:fld>
            <a:endParaRPr lang="en-US"/>
          </a:p>
        </p:txBody>
      </p:sp>
    </p:spTree>
    <p:extLst>
      <p:ext uri="{BB962C8B-B14F-4D97-AF65-F5344CB8AC3E}">
        <p14:creationId xmlns:p14="http://schemas.microsoft.com/office/powerpoint/2010/main" val="256220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26C6-0243-4467-B0FE-39639BAB2E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49899B-EBDE-45B2-998D-F152B74031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EBB4BB-CFED-4595-8E0B-AEFD22951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8AF9D-3C43-42E8-A4D6-BC57F92D4843}"/>
              </a:ext>
            </a:extLst>
          </p:cNvPr>
          <p:cNvSpPr>
            <a:spLocks noGrp="1"/>
          </p:cNvSpPr>
          <p:nvPr>
            <p:ph type="dt" sz="half" idx="10"/>
          </p:nvPr>
        </p:nvSpPr>
        <p:spPr/>
        <p:txBody>
          <a:bodyPr/>
          <a:lstStyle/>
          <a:p>
            <a:fld id="{1594CBDA-15EA-4F00-9644-A1598E91134A}" type="datetimeFigureOut">
              <a:rPr lang="en-US" smtClean="0"/>
              <a:t>10/31/2021</a:t>
            </a:fld>
            <a:endParaRPr lang="en-US"/>
          </a:p>
        </p:txBody>
      </p:sp>
      <p:sp>
        <p:nvSpPr>
          <p:cNvPr id="6" name="Footer Placeholder 5">
            <a:extLst>
              <a:ext uri="{FF2B5EF4-FFF2-40B4-BE49-F238E27FC236}">
                <a16:creationId xmlns:a16="http://schemas.microsoft.com/office/drawing/2014/main" id="{1B216EFF-F007-4430-8A2A-49A3FA1DDA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B0A0BF-0A51-4D1F-915A-08CEC0E49289}"/>
              </a:ext>
            </a:extLst>
          </p:cNvPr>
          <p:cNvSpPr>
            <a:spLocks noGrp="1"/>
          </p:cNvSpPr>
          <p:nvPr>
            <p:ph type="sldNum" sz="quarter" idx="12"/>
          </p:nvPr>
        </p:nvSpPr>
        <p:spPr/>
        <p:txBody>
          <a:bodyPr/>
          <a:lstStyle/>
          <a:p>
            <a:fld id="{38800280-E9DC-4861-AC2E-C575B51F2BF4}" type="slidenum">
              <a:rPr lang="en-US" smtClean="0"/>
              <a:t>‹#›</a:t>
            </a:fld>
            <a:endParaRPr lang="en-US"/>
          </a:p>
        </p:txBody>
      </p:sp>
    </p:spTree>
    <p:extLst>
      <p:ext uri="{BB962C8B-B14F-4D97-AF65-F5344CB8AC3E}">
        <p14:creationId xmlns:p14="http://schemas.microsoft.com/office/powerpoint/2010/main" val="149839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37FAD1-B110-4B1E-AD1A-B88DD606B5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36DAA5-516F-45EE-A2E7-55A659A794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E3AE2-8A8C-4D47-B3FB-5020E403F4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94CBDA-15EA-4F00-9644-A1598E91134A}" type="datetimeFigureOut">
              <a:rPr lang="en-US" smtClean="0"/>
              <a:t>10/31/2021</a:t>
            </a:fld>
            <a:endParaRPr lang="en-US"/>
          </a:p>
        </p:txBody>
      </p:sp>
      <p:sp>
        <p:nvSpPr>
          <p:cNvPr id="5" name="Footer Placeholder 4">
            <a:extLst>
              <a:ext uri="{FF2B5EF4-FFF2-40B4-BE49-F238E27FC236}">
                <a16:creationId xmlns:a16="http://schemas.microsoft.com/office/drawing/2014/main" id="{B810120F-15AF-43F6-9D9B-4A8F145350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1FF0F3-353F-4D02-B4B3-9E4485727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00280-E9DC-4861-AC2E-C575B51F2BF4}" type="slidenum">
              <a:rPr lang="en-US" smtClean="0"/>
              <a:t>‹#›</a:t>
            </a:fld>
            <a:endParaRPr lang="en-US"/>
          </a:p>
        </p:txBody>
      </p:sp>
    </p:spTree>
    <p:extLst>
      <p:ext uri="{BB962C8B-B14F-4D97-AF65-F5344CB8AC3E}">
        <p14:creationId xmlns:p14="http://schemas.microsoft.com/office/powerpoint/2010/main" val="2641142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6C691-1726-4468-AC12-601B45C65D44}"/>
              </a:ext>
            </a:extLst>
          </p:cNvPr>
          <p:cNvSpPr>
            <a:spLocks noGrp="1"/>
          </p:cNvSpPr>
          <p:nvPr>
            <p:ph type="ctrTitle"/>
          </p:nvPr>
        </p:nvSpPr>
        <p:spPr>
          <a:xfrm>
            <a:off x="795338" y="1566473"/>
            <a:ext cx="10601325" cy="2166723"/>
          </a:xfrm>
        </p:spPr>
        <p:txBody>
          <a:bodyPr>
            <a:normAutofit/>
          </a:bodyPr>
          <a:lstStyle/>
          <a:p>
            <a:r>
              <a:rPr lang="en-US" sz="6600" dirty="0"/>
              <a:t>El Salvador’s effect on Bitcoin</a:t>
            </a:r>
          </a:p>
        </p:txBody>
      </p:sp>
      <p:sp>
        <p:nvSpPr>
          <p:cNvPr id="3" name="Subtitle 2">
            <a:extLst>
              <a:ext uri="{FF2B5EF4-FFF2-40B4-BE49-F238E27FC236}">
                <a16:creationId xmlns:a16="http://schemas.microsoft.com/office/drawing/2014/main" id="{51312433-D466-40EA-A3D3-9A5E8770EC01}"/>
              </a:ext>
            </a:extLst>
          </p:cNvPr>
          <p:cNvSpPr>
            <a:spLocks noGrp="1"/>
          </p:cNvSpPr>
          <p:nvPr>
            <p:ph type="subTitle" idx="1"/>
          </p:nvPr>
        </p:nvSpPr>
        <p:spPr>
          <a:xfrm>
            <a:off x="795338" y="4092320"/>
            <a:ext cx="10601325" cy="1144884"/>
          </a:xfrm>
        </p:spPr>
        <p:txBody>
          <a:bodyPr>
            <a:normAutofit/>
          </a:bodyPr>
          <a:lstStyle/>
          <a:p>
            <a:r>
              <a:rPr lang="en-US">
                <a:effectLst/>
                <a:latin typeface="Times New Roman" panose="02020603050405020304" pitchFamily="18" charset="0"/>
                <a:ea typeface="Times New Roman" panose="02020603050405020304" pitchFamily="18" charset="0"/>
              </a:rPr>
              <a:t>By Jahedur Rahman</a:t>
            </a:r>
            <a:endParaRPr lang="en-US" dirty="0"/>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44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7"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979023C-E3BC-4580-BFEB-2B26CB2569D1}"/>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Research Questions</a:t>
            </a:r>
          </a:p>
        </p:txBody>
      </p:sp>
      <p:graphicFrame>
        <p:nvGraphicFramePr>
          <p:cNvPr id="30" name="Content Placeholder 2">
            <a:extLst>
              <a:ext uri="{FF2B5EF4-FFF2-40B4-BE49-F238E27FC236}">
                <a16:creationId xmlns:a16="http://schemas.microsoft.com/office/drawing/2014/main" id="{4B20EC54-4492-4781-BB0C-FF6DDA0D3BF4}"/>
              </a:ext>
            </a:extLst>
          </p:cNvPr>
          <p:cNvGraphicFramePr>
            <a:graphicFrameLocks noGrp="1"/>
          </p:cNvGraphicFramePr>
          <p:nvPr>
            <p:ph idx="1"/>
            <p:extLst>
              <p:ext uri="{D42A27DB-BD31-4B8C-83A1-F6EECF244321}">
                <p14:modId xmlns:p14="http://schemas.microsoft.com/office/powerpoint/2010/main" val="161479333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142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Freeform: Shape 4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3" name="Group 4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4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4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5"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A7CAFA7-1C3C-4704-8FA2-B85C6C80DF0C}"/>
              </a:ext>
            </a:extLst>
          </p:cNvPr>
          <p:cNvSpPr>
            <a:spLocks noGrp="1"/>
          </p:cNvSpPr>
          <p:nvPr>
            <p:ph type="title"/>
          </p:nvPr>
        </p:nvSpPr>
        <p:spPr>
          <a:xfrm>
            <a:off x="535020" y="685800"/>
            <a:ext cx="2780271" cy="5105400"/>
          </a:xfrm>
        </p:spPr>
        <p:txBody>
          <a:bodyPr>
            <a:normAutofit/>
          </a:bodyPr>
          <a:lstStyle/>
          <a:p>
            <a:r>
              <a:rPr lang="en-US" sz="3700">
                <a:solidFill>
                  <a:srgbClr val="FFFFFF"/>
                </a:solidFill>
              </a:rPr>
              <a:t>Assumptions</a:t>
            </a:r>
          </a:p>
        </p:txBody>
      </p:sp>
      <p:graphicFrame>
        <p:nvGraphicFramePr>
          <p:cNvPr id="37" name="Content Placeholder 2">
            <a:extLst>
              <a:ext uri="{FF2B5EF4-FFF2-40B4-BE49-F238E27FC236}">
                <a16:creationId xmlns:a16="http://schemas.microsoft.com/office/drawing/2014/main" id="{85BB0DCB-61E6-4FFE-AD3C-D5D78C58265D}"/>
              </a:ext>
            </a:extLst>
          </p:cNvPr>
          <p:cNvGraphicFramePr>
            <a:graphicFrameLocks noGrp="1"/>
          </p:cNvGraphicFramePr>
          <p:nvPr>
            <p:ph idx="1"/>
            <p:extLst>
              <p:ext uri="{D42A27DB-BD31-4B8C-83A1-F6EECF244321}">
                <p14:modId xmlns:p14="http://schemas.microsoft.com/office/powerpoint/2010/main" val="22903693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5135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Rectangle 6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6AA97F-304F-4D0B-9BCA-1FAD96C9C81A}"/>
              </a:ext>
            </a:extLst>
          </p:cNvPr>
          <p:cNvSpPr>
            <a:spLocks noGrp="1"/>
          </p:cNvSpPr>
          <p:nvPr>
            <p:ph type="title"/>
          </p:nvPr>
        </p:nvSpPr>
        <p:spPr>
          <a:xfrm>
            <a:off x="594360" y="640263"/>
            <a:ext cx="3822192" cy="1344975"/>
          </a:xfrm>
        </p:spPr>
        <p:txBody>
          <a:bodyPr>
            <a:normAutofit/>
          </a:bodyPr>
          <a:lstStyle/>
          <a:p>
            <a:r>
              <a:rPr lang="en-US" sz="3600" dirty="0">
                <a:solidFill>
                  <a:schemeClr val="bg1"/>
                </a:solidFill>
              </a:rPr>
              <a:t>Search Term: Bitcoin</a:t>
            </a:r>
          </a:p>
        </p:txBody>
      </p:sp>
      <p:cxnSp>
        <p:nvCxnSpPr>
          <p:cNvPr id="154" name="Straight Connector 6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6D602C-CFE8-4457-A6E9-5DB08DCB9EE5}"/>
              </a:ext>
            </a:extLst>
          </p:cNvPr>
          <p:cNvSpPr>
            <a:spLocks noGrp="1"/>
          </p:cNvSpPr>
          <p:nvPr>
            <p:ph idx="1"/>
          </p:nvPr>
        </p:nvSpPr>
        <p:spPr>
          <a:xfrm>
            <a:off x="593610" y="2121763"/>
            <a:ext cx="3822192" cy="3773010"/>
          </a:xfrm>
        </p:spPr>
        <p:txBody>
          <a:bodyPr>
            <a:normAutofit/>
          </a:bodyPr>
          <a:lstStyle/>
          <a:p>
            <a:pPr marL="0" indent="0">
              <a:buNone/>
            </a:pPr>
            <a:r>
              <a:rPr lang="en-US" sz="1900" dirty="0">
                <a:solidFill>
                  <a:schemeClr val="bg1"/>
                </a:solidFill>
              </a:rPr>
              <a:t>In the graph we can see that Bitcoin had the most searches around May 23, 2021. That is when most of the cryptocurrencies crashed. El Salvador adopted Bitcoin in the beginning of June, and it didn’t have much of an impact compared to around May 23. However, in interest by region we can see El Salvador as the 3</a:t>
            </a:r>
            <a:r>
              <a:rPr lang="en-US" sz="1900" baseline="30000" dirty="0">
                <a:solidFill>
                  <a:schemeClr val="bg1"/>
                </a:solidFill>
              </a:rPr>
              <a:t>rd</a:t>
            </a:r>
            <a:r>
              <a:rPr lang="en-US" sz="1900" dirty="0">
                <a:solidFill>
                  <a:schemeClr val="bg1"/>
                </a:solidFill>
              </a:rPr>
              <a:t> most searches. This shows there are things that have a bigger impact than El Salvador adopting Bitcoin.</a:t>
            </a:r>
          </a:p>
        </p:txBody>
      </p:sp>
      <p:pic>
        <p:nvPicPr>
          <p:cNvPr id="56" name="Picture 55">
            <a:extLst>
              <a:ext uri="{FF2B5EF4-FFF2-40B4-BE49-F238E27FC236}">
                <a16:creationId xmlns:a16="http://schemas.microsoft.com/office/drawing/2014/main" id="{53465480-C416-4F21-B7FE-9A5D7400E9F1}"/>
              </a:ext>
            </a:extLst>
          </p:cNvPr>
          <p:cNvPicPr>
            <a:picLocks noChangeAspect="1"/>
          </p:cNvPicPr>
          <p:nvPr/>
        </p:nvPicPr>
        <p:blipFill rotWithShape="1">
          <a:blip r:embed="rId2"/>
          <a:srcRect l="8156" t="5738" r="6254" b="27729"/>
          <a:stretch/>
        </p:blipFill>
        <p:spPr>
          <a:xfrm>
            <a:off x="5110716" y="549156"/>
            <a:ext cx="6596652" cy="5604238"/>
          </a:xfrm>
          <a:prstGeom prst="rect">
            <a:avLst/>
          </a:prstGeom>
        </p:spPr>
      </p:pic>
    </p:spTree>
    <p:extLst>
      <p:ext uri="{BB962C8B-B14F-4D97-AF65-F5344CB8AC3E}">
        <p14:creationId xmlns:p14="http://schemas.microsoft.com/office/powerpoint/2010/main" val="805430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27">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22BAB4-AB8B-4C2F-8C01-F0C68A946CB9}"/>
              </a:ext>
            </a:extLst>
          </p:cNvPr>
          <p:cNvSpPr>
            <a:spLocks noGrp="1"/>
          </p:cNvSpPr>
          <p:nvPr>
            <p:ph type="title"/>
          </p:nvPr>
        </p:nvSpPr>
        <p:spPr>
          <a:xfrm>
            <a:off x="649270" y="506727"/>
            <a:ext cx="3885141" cy="1526741"/>
          </a:xfrm>
        </p:spPr>
        <p:txBody>
          <a:bodyPr>
            <a:normAutofit/>
          </a:bodyPr>
          <a:lstStyle/>
          <a:p>
            <a:pPr algn="r"/>
            <a:r>
              <a:rPr lang="en-US" sz="3000" dirty="0">
                <a:solidFill>
                  <a:schemeClr val="bg1"/>
                </a:solidFill>
              </a:rPr>
              <a:t>Search Term: Ethereum</a:t>
            </a:r>
          </a:p>
        </p:txBody>
      </p:sp>
      <p:cxnSp>
        <p:nvCxnSpPr>
          <p:cNvPr id="67" name="Straight Connector 29">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E500C4-FDF2-4C1F-B38F-14C763495044}"/>
              </a:ext>
            </a:extLst>
          </p:cNvPr>
          <p:cNvSpPr>
            <a:spLocks noGrp="1"/>
          </p:cNvSpPr>
          <p:nvPr>
            <p:ph idx="1"/>
          </p:nvPr>
        </p:nvSpPr>
        <p:spPr>
          <a:xfrm>
            <a:off x="4945336" y="506727"/>
            <a:ext cx="6609921" cy="1526741"/>
          </a:xfrm>
        </p:spPr>
        <p:txBody>
          <a:bodyPr anchor="ctr">
            <a:normAutofit/>
          </a:bodyPr>
          <a:lstStyle/>
          <a:p>
            <a:pPr marL="0" indent="0">
              <a:buNone/>
            </a:pPr>
            <a:r>
              <a:rPr lang="en-US" sz="1700">
                <a:solidFill>
                  <a:schemeClr val="bg1"/>
                </a:solidFill>
              </a:rPr>
              <a:t>Ethereum is another popular cryptocurrency. The graphs show a similar resemblance in searches. The peak was around May 23 just like Bitcoin. Most likely due to the crash. This shows that one cryptocurrency can affect another. This shows that other cryptocurrencies may have a bigger impact than El Salvador adopting Bitcoin.</a:t>
            </a:r>
          </a:p>
        </p:txBody>
      </p:sp>
      <p:pic>
        <p:nvPicPr>
          <p:cNvPr id="7" name="Picture 6">
            <a:extLst>
              <a:ext uri="{FF2B5EF4-FFF2-40B4-BE49-F238E27FC236}">
                <a16:creationId xmlns:a16="http://schemas.microsoft.com/office/drawing/2014/main" id="{8D4ECCBA-64D8-49FE-AF9C-C8D214DE5A60}"/>
              </a:ext>
            </a:extLst>
          </p:cNvPr>
          <p:cNvPicPr>
            <a:picLocks noChangeAspect="1"/>
          </p:cNvPicPr>
          <p:nvPr/>
        </p:nvPicPr>
        <p:blipFill>
          <a:blip r:embed="rId2"/>
          <a:stretch>
            <a:fillRect/>
          </a:stretch>
        </p:blipFill>
        <p:spPr>
          <a:xfrm>
            <a:off x="393308" y="3085008"/>
            <a:ext cx="5559480" cy="2626853"/>
          </a:xfrm>
          <a:prstGeom prst="rect">
            <a:avLst/>
          </a:prstGeom>
        </p:spPr>
      </p:pic>
      <p:pic>
        <p:nvPicPr>
          <p:cNvPr id="5" name="Picture 4">
            <a:extLst>
              <a:ext uri="{FF2B5EF4-FFF2-40B4-BE49-F238E27FC236}">
                <a16:creationId xmlns:a16="http://schemas.microsoft.com/office/drawing/2014/main" id="{32EA3C2D-39FA-4412-A1D4-46CBFC357212}"/>
              </a:ext>
            </a:extLst>
          </p:cNvPr>
          <p:cNvPicPr>
            <a:picLocks noChangeAspect="1"/>
          </p:cNvPicPr>
          <p:nvPr/>
        </p:nvPicPr>
        <p:blipFill>
          <a:blip r:embed="rId3"/>
          <a:stretch>
            <a:fillRect/>
          </a:stretch>
        </p:blipFill>
        <p:spPr>
          <a:xfrm>
            <a:off x="6251736" y="3085115"/>
            <a:ext cx="5546955" cy="2634804"/>
          </a:xfrm>
          <a:prstGeom prst="rect">
            <a:avLst/>
          </a:prstGeom>
        </p:spPr>
      </p:pic>
    </p:spTree>
    <p:extLst>
      <p:ext uri="{BB962C8B-B14F-4D97-AF65-F5344CB8AC3E}">
        <p14:creationId xmlns:p14="http://schemas.microsoft.com/office/powerpoint/2010/main" val="348825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75">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E51031-42BA-418E-ACA3-16EC1B2C9CD0}"/>
              </a:ext>
            </a:extLst>
          </p:cNvPr>
          <p:cNvSpPr>
            <a:spLocks noGrp="1"/>
          </p:cNvSpPr>
          <p:nvPr>
            <p:ph type="title"/>
          </p:nvPr>
        </p:nvSpPr>
        <p:spPr>
          <a:xfrm>
            <a:off x="649270" y="506727"/>
            <a:ext cx="3885141" cy="1526741"/>
          </a:xfrm>
        </p:spPr>
        <p:txBody>
          <a:bodyPr>
            <a:normAutofit/>
          </a:bodyPr>
          <a:lstStyle/>
          <a:p>
            <a:pPr algn="r"/>
            <a:r>
              <a:rPr lang="en-US" sz="3000">
                <a:solidFill>
                  <a:schemeClr val="bg1"/>
                </a:solidFill>
              </a:rPr>
              <a:t>Search Term: Elon Musk</a:t>
            </a:r>
            <a:endParaRPr lang="en-US" sz="3000" dirty="0">
              <a:solidFill>
                <a:schemeClr val="bg1"/>
              </a:solidFill>
            </a:endParaRPr>
          </a:p>
        </p:txBody>
      </p:sp>
      <p:cxnSp>
        <p:nvCxnSpPr>
          <p:cNvPr id="96" name="Straight Connector 77">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2E2F2B-62F3-4FCB-B6FA-086B07842B38}"/>
              </a:ext>
            </a:extLst>
          </p:cNvPr>
          <p:cNvSpPr>
            <a:spLocks noGrp="1"/>
          </p:cNvSpPr>
          <p:nvPr>
            <p:ph idx="1"/>
          </p:nvPr>
        </p:nvSpPr>
        <p:spPr>
          <a:xfrm>
            <a:off x="4945336" y="506727"/>
            <a:ext cx="6609921" cy="1526741"/>
          </a:xfrm>
        </p:spPr>
        <p:txBody>
          <a:bodyPr anchor="ctr">
            <a:normAutofit/>
          </a:bodyPr>
          <a:lstStyle/>
          <a:p>
            <a:pPr marL="0" indent="0">
              <a:buNone/>
            </a:pPr>
            <a:r>
              <a:rPr lang="en-US" sz="1700">
                <a:solidFill>
                  <a:schemeClr val="bg1"/>
                </a:solidFill>
              </a:rPr>
              <a:t>Comparing the graph it looks like Elon Musk, the CEO of Tesla has an impact on Bitcoin. Many times, when he tweets something about a cryptocurrency, many people start buying or selling the cryptocurrency he tweeted about causing major price changes. This shows that there are people that have a bigger impact than El Salvador adopting Bitcoin.</a:t>
            </a:r>
          </a:p>
        </p:txBody>
      </p:sp>
      <p:pic>
        <p:nvPicPr>
          <p:cNvPr id="10" name="Picture 9">
            <a:extLst>
              <a:ext uri="{FF2B5EF4-FFF2-40B4-BE49-F238E27FC236}">
                <a16:creationId xmlns:a16="http://schemas.microsoft.com/office/drawing/2014/main" id="{CB812628-1D2C-4A84-B308-66AA0E20B23E}"/>
              </a:ext>
            </a:extLst>
          </p:cNvPr>
          <p:cNvPicPr>
            <a:picLocks noChangeAspect="1"/>
          </p:cNvPicPr>
          <p:nvPr/>
        </p:nvPicPr>
        <p:blipFill>
          <a:blip r:embed="rId2"/>
          <a:stretch>
            <a:fillRect/>
          </a:stretch>
        </p:blipFill>
        <p:spPr>
          <a:xfrm>
            <a:off x="6112704" y="3155212"/>
            <a:ext cx="5559480" cy="2640752"/>
          </a:xfrm>
          <a:prstGeom prst="rect">
            <a:avLst/>
          </a:prstGeom>
        </p:spPr>
      </p:pic>
      <p:pic>
        <p:nvPicPr>
          <p:cNvPr id="9" name="Picture 8">
            <a:extLst>
              <a:ext uri="{FF2B5EF4-FFF2-40B4-BE49-F238E27FC236}">
                <a16:creationId xmlns:a16="http://schemas.microsoft.com/office/drawing/2014/main" id="{0AE4AB5D-5B5F-4742-9B9C-2EAE43931D9F}"/>
              </a:ext>
            </a:extLst>
          </p:cNvPr>
          <p:cNvPicPr>
            <a:picLocks noChangeAspect="1"/>
          </p:cNvPicPr>
          <p:nvPr/>
        </p:nvPicPr>
        <p:blipFill>
          <a:blip r:embed="rId3"/>
          <a:stretch>
            <a:fillRect/>
          </a:stretch>
        </p:blipFill>
        <p:spPr>
          <a:xfrm>
            <a:off x="393308" y="3144320"/>
            <a:ext cx="5546955" cy="2662537"/>
          </a:xfrm>
          <a:prstGeom prst="rect">
            <a:avLst/>
          </a:prstGeom>
        </p:spPr>
      </p:pic>
    </p:spTree>
    <p:extLst>
      <p:ext uri="{BB962C8B-B14F-4D97-AF65-F5344CB8AC3E}">
        <p14:creationId xmlns:p14="http://schemas.microsoft.com/office/powerpoint/2010/main" val="2207340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6A3790-D3B8-4A17-B530-220423E374C6}"/>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Search Term: crypto whales</a:t>
            </a:r>
            <a:endParaRPr lang="en-US" sz="3600" dirty="0">
              <a:solidFill>
                <a:schemeClr val="bg1"/>
              </a:solidFill>
            </a:endParaRPr>
          </a:p>
        </p:txBody>
      </p:sp>
      <p:cxnSp>
        <p:nvCxnSpPr>
          <p:cNvPr id="63" name="Straight Connector 62">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54E407-7E64-48D5-8F4D-948AF5D796DF}"/>
              </a:ext>
            </a:extLst>
          </p:cNvPr>
          <p:cNvSpPr>
            <a:spLocks noGrp="1"/>
          </p:cNvSpPr>
          <p:nvPr>
            <p:ph idx="1"/>
          </p:nvPr>
        </p:nvSpPr>
        <p:spPr>
          <a:xfrm>
            <a:off x="593610" y="2121763"/>
            <a:ext cx="3822192" cy="3773010"/>
          </a:xfrm>
        </p:spPr>
        <p:txBody>
          <a:bodyPr>
            <a:normAutofit/>
          </a:bodyPr>
          <a:lstStyle/>
          <a:p>
            <a:pPr marL="0" indent="0">
              <a:buNone/>
            </a:pPr>
            <a:r>
              <a:rPr lang="en-US" sz="2000">
                <a:solidFill>
                  <a:schemeClr val="bg1"/>
                </a:solidFill>
              </a:rPr>
              <a:t>Cryptocurrency whales can have a big impact on the price of Bitcoin. Whales are people or group who hold a big portion of the cryptocurrency's holdings. If they liquidate a large position to fiat currency, it can change the price of Bitcoin by a lot, most likely decrease the price. This is another factor that has a bigger impact than El Salvador adopting Bitcoin.</a:t>
            </a:r>
          </a:p>
        </p:txBody>
      </p:sp>
      <p:pic>
        <p:nvPicPr>
          <p:cNvPr id="12" name="Picture 11" descr="Chart, line chart&#10;&#10;Description automatically generated">
            <a:extLst>
              <a:ext uri="{FF2B5EF4-FFF2-40B4-BE49-F238E27FC236}">
                <a16:creationId xmlns:a16="http://schemas.microsoft.com/office/drawing/2014/main" id="{984197AB-2585-4F07-AB2F-533BDC72CDD2}"/>
              </a:ext>
            </a:extLst>
          </p:cNvPr>
          <p:cNvPicPr>
            <a:picLocks noChangeAspect="1"/>
          </p:cNvPicPr>
          <p:nvPr/>
        </p:nvPicPr>
        <p:blipFill>
          <a:blip r:embed="rId2"/>
          <a:stretch>
            <a:fillRect/>
          </a:stretch>
        </p:blipFill>
        <p:spPr>
          <a:xfrm>
            <a:off x="5110716" y="1825800"/>
            <a:ext cx="6596652" cy="3050951"/>
          </a:xfrm>
          <a:prstGeom prst="rect">
            <a:avLst/>
          </a:prstGeom>
        </p:spPr>
      </p:pic>
    </p:spTree>
    <p:extLst>
      <p:ext uri="{BB962C8B-B14F-4D97-AF65-F5344CB8AC3E}">
        <p14:creationId xmlns:p14="http://schemas.microsoft.com/office/powerpoint/2010/main" val="360348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F76F0C-1508-4977-9A70-7B3922174299}"/>
              </a:ext>
            </a:extLst>
          </p:cNvPr>
          <p:cNvSpPr>
            <a:spLocks noGrp="1"/>
          </p:cNvSpPr>
          <p:nvPr>
            <p:ph type="title"/>
          </p:nvPr>
        </p:nvSpPr>
        <p:spPr>
          <a:xfrm>
            <a:off x="594360" y="640263"/>
            <a:ext cx="3822192" cy="1344975"/>
          </a:xfrm>
        </p:spPr>
        <p:txBody>
          <a:bodyPr>
            <a:normAutofit/>
          </a:bodyPr>
          <a:lstStyle/>
          <a:p>
            <a:r>
              <a:rPr lang="en-US" sz="3600" dirty="0">
                <a:solidFill>
                  <a:schemeClr val="bg1"/>
                </a:solidFill>
              </a:rPr>
              <a:t>Search Term: inflation</a:t>
            </a:r>
          </a:p>
        </p:txBody>
      </p:sp>
      <p:cxnSp>
        <p:nvCxnSpPr>
          <p:cNvPr id="69" name="Straight Connector 68">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723C7F-B105-40CB-A53A-48672CFE56D6}"/>
              </a:ext>
            </a:extLst>
          </p:cNvPr>
          <p:cNvSpPr>
            <a:spLocks noGrp="1"/>
          </p:cNvSpPr>
          <p:nvPr>
            <p:ph idx="1"/>
          </p:nvPr>
        </p:nvSpPr>
        <p:spPr>
          <a:xfrm>
            <a:off x="593610" y="2121763"/>
            <a:ext cx="3822192" cy="3773010"/>
          </a:xfrm>
        </p:spPr>
        <p:txBody>
          <a:bodyPr>
            <a:normAutofit/>
          </a:bodyPr>
          <a:lstStyle/>
          <a:p>
            <a:pPr marL="0" indent="0">
              <a:buNone/>
            </a:pPr>
            <a:r>
              <a:rPr lang="en-US" sz="2000">
                <a:solidFill>
                  <a:schemeClr val="bg1"/>
                </a:solidFill>
              </a:rPr>
              <a:t>The graph for inflation has similarities to the graph of Bitcoin. This is because if a country is affected by inflation, it can impact the price of Bitcoin. If a country’s inflation rises, the currency’s value may fall, so Bitcoin may rise in price since the inflation itself will not affect Bitcoin’s price. Compared to El Salvador’s adoption of Bitcoin, inflation may or may not have a bigger impact. It depends on certain circumstances.</a:t>
            </a:r>
          </a:p>
        </p:txBody>
      </p:sp>
      <p:pic>
        <p:nvPicPr>
          <p:cNvPr id="5" name="Picture 4">
            <a:extLst>
              <a:ext uri="{FF2B5EF4-FFF2-40B4-BE49-F238E27FC236}">
                <a16:creationId xmlns:a16="http://schemas.microsoft.com/office/drawing/2014/main" id="{633B8FFF-1F24-4507-B33A-9F5C4BB18F7B}"/>
              </a:ext>
            </a:extLst>
          </p:cNvPr>
          <p:cNvPicPr>
            <a:picLocks noChangeAspect="1"/>
          </p:cNvPicPr>
          <p:nvPr/>
        </p:nvPicPr>
        <p:blipFill>
          <a:blip r:embed="rId2"/>
          <a:stretch>
            <a:fillRect/>
          </a:stretch>
        </p:blipFill>
        <p:spPr>
          <a:xfrm>
            <a:off x="5110716" y="1809308"/>
            <a:ext cx="6596652" cy="3083935"/>
          </a:xfrm>
          <a:prstGeom prst="rect">
            <a:avLst/>
          </a:prstGeom>
        </p:spPr>
      </p:pic>
    </p:spTree>
    <p:extLst>
      <p:ext uri="{BB962C8B-B14F-4D97-AF65-F5344CB8AC3E}">
        <p14:creationId xmlns:p14="http://schemas.microsoft.com/office/powerpoint/2010/main" val="3637376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0"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1"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42"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43"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4"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2D27998-3FD8-493E-8EFB-FE6F888E2F39}"/>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Overall Results</a:t>
            </a:r>
          </a:p>
        </p:txBody>
      </p:sp>
      <p:graphicFrame>
        <p:nvGraphicFramePr>
          <p:cNvPr id="45" name="Content Placeholder 2">
            <a:extLst>
              <a:ext uri="{FF2B5EF4-FFF2-40B4-BE49-F238E27FC236}">
                <a16:creationId xmlns:a16="http://schemas.microsoft.com/office/drawing/2014/main" id="{F90A1E2E-8892-4055-AC3F-AB5F409D59B9}"/>
              </a:ext>
            </a:extLst>
          </p:cNvPr>
          <p:cNvGraphicFramePr>
            <a:graphicFrameLocks noGrp="1"/>
          </p:cNvGraphicFramePr>
          <p:nvPr>
            <p:ph idx="1"/>
            <p:extLst>
              <p:ext uri="{D42A27DB-BD31-4B8C-83A1-F6EECF244321}">
                <p14:modId xmlns:p14="http://schemas.microsoft.com/office/powerpoint/2010/main" val="159448842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3985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2F9236D876ED041A0BE187EDED0FE87" ma:contentTypeVersion="4" ma:contentTypeDescription="Create a new document." ma:contentTypeScope="" ma:versionID="7163615c35a60e532990156fa087e879">
  <xsd:schema xmlns:xsd="http://www.w3.org/2001/XMLSchema" xmlns:xs="http://www.w3.org/2001/XMLSchema" xmlns:p="http://schemas.microsoft.com/office/2006/metadata/properties" xmlns:ns3="2dc57c0b-b90f-4907-b4fb-e00be9161b49" targetNamespace="http://schemas.microsoft.com/office/2006/metadata/properties" ma:root="true" ma:fieldsID="259e8bc0ebc88372c39e7c0a78a21c40" ns3:_="">
    <xsd:import namespace="2dc57c0b-b90f-4907-b4fb-e00be9161b4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c57c0b-b90f-4907-b4fb-e00be9161b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C66F06-714E-4C7C-A576-9EAAFC5CB106}">
  <ds:schemaRef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http://purl.org/dc/dcmitype/"/>
    <ds:schemaRef ds:uri="http://purl.org/dc/terms/"/>
    <ds:schemaRef ds:uri="2dc57c0b-b90f-4907-b4fb-e00be9161b49"/>
    <ds:schemaRef ds:uri="http://www.w3.org/XML/1998/namespace"/>
  </ds:schemaRefs>
</ds:datastoreItem>
</file>

<file path=customXml/itemProps2.xml><?xml version="1.0" encoding="utf-8"?>
<ds:datastoreItem xmlns:ds="http://schemas.openxmlformats.org/officeDocument/2006/customXml" ds:itemID="{B2916ED9-3FD9-4A6D-9F93-73681C9F35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c57c0b-b90f-4907-b4fb-e00be9161b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3D5F648-5B83-48E7-9603-3AC33725F3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969</TotalTime>
  <Words>543</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El Salvador’s effect on Bitcoin</vt:lpstr>
      <vt:lpstr>Research Questions</vt:lpstr>
      <vt:lpstr>Assumptions</vt:lpstr>
      <vt:lpstr>Search Term: Bitcoin</vt:lpstr>
      <vt:lpstr>Search Term: Ethereum</vt:lpstr>
      <vt:lpstr>Search Term: Elon Musk</vt:lpstr>
      <vt:lpstr>Search Term: crypto whales</vt:lpstr>
      <vt:lpstr>Search Term: inflation</vt:lpstr>
      <vt:lpstr>Overall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Jahedur Rahman</dc:creator>
  <cp:lastModifiedBy>Jahedur Rahman</cp:lastModifiedBy>
  <cp:revision>3</cp:revision>
  <dcterms:created xsi:type="dcterms:W3CDTF">2021-10-07T18:51:41Z</dcterms:created>
  <dcterms:modified xsi:type="dcterms:W3CDTF">2021-11-01T01:19:27Z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0x01010072F9236D876ED041A0BE187EDED0FE87</vt:lpwstr>
  </property>
</Properties>
</file>