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8B646E-C596-4562-BF68-3C4A3E19CD37}" v="31" dt="2022-03-04T18:58:33.2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24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C3FE5-E824-461F-B508-C3A5278AA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E8D66D-318A-401D-80D1-19D9945E7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374EE-3118-4D2E-8E84-824EAC60D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10A1-5320-4D21-AD19-1A1D06E0FA3A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2D8C0-225C-4C27-B9F1-76AE78A88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065CA-33B6-4B02-8568-6FB019EA4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2D559-BE2F-4C59-AF4C-D43C4D53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14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4A841-0FF7-420B-8D75-86D355056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308A9E-5F40-4421-803F-0912DDFAA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03FEC-A542-43AF-A29B-61341E5C1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10A1-5320-4D21-AD19-1A1D06E0FA3A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F82C7-5407-4012-9BFD-C8F5799D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24907-7A5B-4CA6-82D4-9AD4E985B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2D559-BE2F-4C59-AF4C-D43C4D53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46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C95583-D194-4646-86C1-B5293ABAE1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D11633-A1A3-4E64-8039-D29A03145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53517-FB5E-4D10-B126-64E11D427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10A1-5320-4D21-AD19-1A1D06E0FA3A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F03BE-79C3-400C-95D7-1A890D2B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CB484-87B8-45FC-A4D7-1165D45D4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2D559-BE2F-4C59-AF4C-D43C4D53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37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B549-A2A7-489F-82FB-22A9DD0B6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526C4-4852-47F3-9237-AD96BAB81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1F39D-BF0A-4EBC-9A87-6C85532A6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10A1-5320-4D21-AD19-1A1D06E0FA3A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0C6ED-2CA5-459D-9AEF-D0132B065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FFBCE-A658-478A-88BE-942A6140A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2D559-BE2F-4C59-AF4C-D43C4D53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02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85B1C-3A53-417E-8062-B927AA341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62E7D-6786-429A-8A43-17E888B10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2FE6C-A7B5-4DE5-8DCC-823E2F182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10A1-5320-4D21-AD19-1A1D06E0FA3A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D7568-FB47-455E-BBE6-D443874C4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6C850-5DE2-4DED-9E39-FB14C48D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2D559-BE2F-4C59-AF4C-D43C4D53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31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C8201-F36C-43A0-B986-0039F39B3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9AE0F-A84E-487C-A41E-D9ED7FC71A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B5D0E-0BC1-4086-846F-73192D8AE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E9803-888A-4623-A604-03B196AE3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10A1-5320-4D21-AD19-1A1D06E0FA3A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24820-AAB1-43F9-A4DD-5D9CDC94C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0F16A-3834-4A1F-8308-BDEB13E25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2D559-BE2F-4C59-AF4C-D43C4D53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5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2803D-533E-4481-B780-C97450D70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EC7BA-82A3-43EA-B9C1-334CC6AB4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55B08-83F8-4E0E-9FB4-EF0317416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B65FB4-2923-44DD-B4FA-983DCB9B14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163707-879D-419F-997C-739E8B1B8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C0AA7B-A2F5-403C-80B2-AE91E06E5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10A1-5320-4D21-AD19-1A1D06E0FA3A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AC8763-0BC4-4E38-B21A-C9C785A7F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2D4C7D-64A2-4246-A383-BCE5D8FC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2D559-BE2F-4C59-AF4C-D43C4D53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5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D2EE7-E793-46F9-BDC5-C1897993E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074B1A-AECA-4A15-9008-A10ED632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10A1-5320-4D21-AD19-1A1D06E0FA3A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92B99A-2B21-4B5B-8136-DD59B71B5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24115D-8D44-49DE-AD78-24047C69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2D559-BE2F-4C59-AF4C-D43C4D53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80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B4BBD5-3DB4-4E54-BD3F-EC175B671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10A1-5320-4D21-AD19-1A1D06E0FA3A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5A312-E481-4948-8DD1-698EA08FD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614E3-C8C0-4D7E-8CFC-D889C99FF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2D559-BE2F-4C59-AF4C-D43C4D53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36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8B6C0-949C-4219-B9FB-4A5750446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11257-857E-4D3E-A3B0-76ABA0D5E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2A585-C633-4C7B-B081-063F57BF7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D223C-35BC-4431-93F1-482C76D78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10A1-5320-4D21-AD19-1A1D06E0FA3A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22372-D391-4168-B4B8-134248ED7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44ECE-EAA7-4A9D-A6C9-BC3557F46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2D559-BE2F-4C59-AF4C-D43C4D53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79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5B468-1C4F-4E01-8938-C183CDDCF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99DB31-63D4-4B84-85CC-CB6186F54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C72D9-CD3D-4B7E-9C1B-EB6F40751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2F195-3D11-40A9-BBAE-B5A56F80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10A1-5320-4D21-AD19-1A1D06E0FA3A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29D19-B824-4BA1-A993-15407E58C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71527-966D-4106-BD69-1FE7203A6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2D559-BE2F-4C59-AF4C-D43C4D53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98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EAE0DC-A6EA-46A1-BFFE-2B3F0836C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B36B6-2276-4D0A-9AB9-F28F2994E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1D316-6A24-4AB1-A20B-A2EA63C44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A10A1-5320-4D21-AD19-1A1D06E0FA3A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EE465-F8B0-43E8-B444-38798F2810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42E3D-FD8C-4E52-A05A-47B9ECDCB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2D559-BE2F-4C59-AF4C-D43C4D53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7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nilimajauhari/glassdoor-analyze-gender-pay-ga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1EE95E-72BA-4EEC-B5A3-83B088DBA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Gender Pay Gap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BDD2C-70D9-4735-A7DC-E4CB1CFF5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719618"/>
            <a:ext cx="4167376" cy="1155525"/>
          </a:xfrm>
        </p:spPr>
        <p:txBody>
          <a:bodyPr anchor="t">
            <a:normAutofit/>
          </a:bodyPr>
          <a:lstStyle/>
          <a:p>
            <a:pPr algn="l"/>
            <a:r>
              <a:rPr lang="en-US" sz="2000"/>
              <a:t>DSC 530 Final Project</a:t>
            </a:r>
          </a:p>
          <a:p>
            <a:pPr algn="l"/>
            <a:r>
              <a:rPr lang="en-US" sz="2000"/>
              <a:t>By: Jahedur Rahman</a:t>
            </a:r>
          </a:p>
        </p:txBody>
      </p:sp>
    </p:spTree>
    <p:extLst>
      <p:ext uri="{BB962C8B-B14F-4D97-AF65-F5344CB8AC3E}">
        <p14:creationId xmlns:p14="http://schemas.microsoft.com/office/powerpoint/2010/main" val="4059833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A7ABD3-7D4C-43F4-A351-596D3E7F8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157216" cy="1344975"/>
          </a:xfrm>
        </p:spPr>
        <p:txBody>
          <a:bodyPr>
            <a:normAutofit/>
          </a:bodyPr>
          <a:lstStyle/>
          <a:p>
            <a:r>
              <a:rPr lang="en-US" sz="4000"/>
              <a:t>BasePay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E5CD1-78DF-4F84-A017-C9465A346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121763"/>
            <a:ext cx="5157216" cy="3773010"/>
          </a:xfrm>
        </p:spPr>
        <p:txBody>
          <a:bodyPr>
            <a:normAutofit/>
          </a:bodyPr>
          <a:lstStyle/>
          <a:p>
            <a:r>
              <a:rPr lang="en-US" sz="2000"/>
              <a:t>No outliers</a:t>
            </a:r>
          </a:p>
          <a:p>
            <a:r>
              <a:rPr lang="en-US" sz="2000"/>
              <a:t>BasePay range 34,208 - 179,726</a:t>
            </a:r>
          </a:p>
          <a:p>
            <a:r>
              <a:rPr lang="en-US" sz="2000"/>
              <a:t>Mean is 94,472.65</a:t>
            </a:r>
          </a:p>
          <a:p>
            <a:r>
              <a:rPr lang="en-US" sz="2000"/>
              <a:t>Mode is 85,139.30 - 92,415.20 </a:t>
            </a:r>
          </a:p>
          <a:p>
            <a:r>
              <a:rPr lang="en-US" sz="2000"/>
              <a:t>No skew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795308-E78D-48B5-8A96-2D638115F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642" y="1801451"/>
            <a:ext cx="4736963" cy="309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666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8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5ABE7-1516-4CE1-8EAA-BE8C3CA6C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PMF Gender and Education</a:t>
            </a:r>
          </a:p>
        </p:txBody>
      </p:sp>
      <p:cxnSp>
        <p:nvCxnSpPr>
          <p:cNvPr id="34" name="Straight Connector 10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3E154-6BD3-4EA2-9868-D35C92150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Sample was split based on Gender to explore differences in Education.</a:t>
            </a:r>
          </a:p>
          <a:p>
            <a:r>
              <a:rPr lang="en-US" sz="2000" dirty="0">
                <a:solidFill>
                  <a:schemeClr val="bg1"/>
                </a:solidFill>
              </a:rPr>
              <a:t>Males are more likely to complete Post graduate degrees like Masters and PhD</a:t>
            </a:r>
          </a:p>
          <a:p>
            <a:r>
              <a:rPr lang="en-US" sz="2000" dirty="0">
                <a:solidFill>
                  <a:schemeClr val="bg1"/>
                </a:solidFill>
              </a:rPr>
              <a:t>Females are more likely to graduate with a High School and College degree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0A151A-0771-43F4-A8E4-52418AFF1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842" y="484632"/>
            <a:ext cx="5580399" cy="573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054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5735590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74CDCB-8EF9-4C2F-BFBE-FD7162DAD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5239512" cy="1344975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CDF BasePay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7023" y="2050687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D574C-699D-473D-8EDE-D6555BD6C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5235490" cy="377301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Most of the people earned between 60,000 and 120,000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This is about 70%</a:t>
            </a:r>
          </a:p>
          <a:p>
            <a:r>
              <a:rPr lang="en-US" sz="2000" dirty="0">
                <a:solidFill>
                  <a:schemeClr val="bg1"/>
                </a:solidFill>
              </a:rPr>
              <a:t>About 20% earn more than 120,000</a:t>
            </a:r>
          </a:p>
          <a:p>
            <a:r>
              <a:rPr lang="en-US" sz="2000" dirty="0">
                <a:solidFill>
                  <a:schemeClr val="bg1"/>
                </a:solidFill>
              </a:rPr>
              <a:t>Finding out how many males and how many females are earning above 120,000 could be crucial in answering the question.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6C058-FC36-45EF-9F16-D289A908D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632" y="1629218"/>
            <a:ext cx="5126736" cy="344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16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8B54D0-33CD-411D-B59F-0B00E89B2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Normal Probability Plot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AEC29-7BFF-46B9-852C-7893CDD53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Plot is normal</a:t>
            </a:r>
          </a:p>
          <a:p>
            <a:r>
              <a:rPr lang="en-US" sz="2000">
                <a:solidFill>
                  <a:schemeClr val="bg1"/>
                </a:solidFill>
              </a:rPr>
              <a:t>Data fits the model very well</a:t>
            </a:r>
          </a:p>
          <a:p>
            <a:r>
              <a:rPr lang="en-US" sz="2000">
                <a:solidFill>
                  <a:schemeClr val="bg1"/>
                </a:solidFill>
              </a:rPr>
              <a:t>The normal model describes the distribution well for most of standard deviations from the mean</a:t>
            </a:r>
          </a:p>
          <a:p>
            <a:r>
              <a:rPr lang="en-US" sz="2000">
                <a:solidFill>
                  <a:schemeClr val="bg1"/>
                </a:solidFill>
              </a:rPr>
              <a:t>The tails are slightly off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B73444-DAFF-4A77-B89D-F34871078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716" y="1103887"/>
            <a:ext cx="6596652" cy="449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644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6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01BD06-2545-4153-995B-4AEDF0A34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46" y="1053711"/>
            <a:ext cx="4933490" cy="142444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Scatter Plots</a:t>
            </a:r>
          </a:p>
        </p:txBody>
      </p:sp>
      <p:cxnSp>
        <p:nvCxnSpPr>
          <p:cNvPr id="38" name="Straight Connector 38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C7E58-F12D-4D17-B0EC-2687BCFF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47" y="2799889"/>
            <a:ext cx="4933490" cy="2987543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Sample was split based on Gender to explore differences in Age vs BasePay.</a:t>
            </a:r>
          </a:p>
          <a:p>
            <a:r>
              <a:rPr lang="en-US" sz="2000">
                <a:solidFill>
                  <a:srgbClr val="FFFFFF"/>
                </a:solidFill>
              </a:rPr>
              <a:t>Both show as Age increases BasePay increases</a:t>
            </a:r>
          </a:p>
          <a:p>
            <a:r>
              <a:rPr lang="en-US" sz="2000">
                <a:solidFill>
                  <a:srgbClr val="FFFFFF"/>
                </a:solidFill>
              </a:rPr>
              <a:t>Male BasePay range: </a:t>
            </a:r>
          </a:p>
          <a:p>
            <a:pPr lvl="1"/>
            <a:r>
              <a:rPr lang="en-US" sz="2000">
                <a:solidFill>
                  <a:srgbClr val="FFFFFF"/>
                </a:solidFill>
              </a:rPr>
              <a:t>36,642.00 – 179,726.00</a:t>
            </a:r>
          </a:p>
          <a:p>
            <a:r>
              <a:rPr lang="en-US" sz="2000">
                <a:solidFill>
                  <a:srgbClr val="FFFFFF"/>
                </a:solidFill>
              </a:rPr>
              <a:t>Female BasePay range:</a:t>
            </a:r>
          </a:p>
          <a:p>
            <a:pPr lvl="1"/>
            <a:r>
              <a:rPr lang="en-US" sz="2000">
                <a:solidFill>
                  <a:srgbClr val="FFFFFF"/>
                </a:solidFill>
              </a:rPr>
              <a:t>34,208.00 – 160,614.00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DF43E1-980B-44D3-BF1E-92AC49C2C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582" y="3538728"/>
            <a:ext cx="4425630" cy="2971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841553-EAF7-45DC-8EB4-4253D2D58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582" y="347472"/>
            <a:ext cx="442563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301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AEC3A-2BE4-4E6D-A772-08B18E51C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/>
              <a:t>Covariance and Pearson’s Correlation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CEF9A-5D51-488A-AA58-48EABAC81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Covariance between Age and </a:t>
            </a:r>
            <a:r>
              <a:rPr lang="en-US" sz="2200" dirty="0" err="1">
                <a:solidFill>
                  <a:schemeClr val="bg1"/>
                </a:solidFill>
              </a:rPr>
              <a:t>BasePay</a:t>
            </a:r>
            <a:r>
              <a:rPr lang="en-US" sz="2200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Male: 224691.71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Female: 184204.17</a:t>
            </a:r>
          </a:p>
          <a:p>
            <a:r>
              <a:rPr lang="en-US" sz="2200" dirty="0">
                <a:solidFill>
                  <a:schemeClr val="bg1"/>
                </a:solidFill>
              </a:rPr>
              <a:t>Pearson’s Correlation between Age and </a:t>
            </a:r>
            <a:r>
              <a:rPr lang="en-US" sz="2200" dirty="0" err="1">
                <a:solidFill>
                  <a:schemeClr val="bg1"/>
                </a:solidFill>
              </a:rPr>
              <a:t>BasePay</a:t>
            </a:r>
            <a:r>
              <a:rPr lang="en-US" sz="2200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Male: 0.598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Female: 0.547</a:t>
            </a:r>
          </a:p>
          <a:p>
            <a:r>
              <a:rPr lang="en-US" sz="2200" dirty="0">
                <a:solidFill>
                  <a:schemeClr val="bg1"/>
                </a:solidFill>
              </a:rPr>
              <a:t>The Pearson’s Correlation tells us that there is a relationship between Age and </a:t>
            </a:r>
            <a:r>
              <a:rPr lang="en-US" sz="2200" dirty="0" err="1">
                <a:solidFill>
                  <a:schemeClr val="bg1"/>
                </a:solidFill>
              </a:rPr>
              <a:t>BasePay</a:t>
            </a:r>
            <a:r>
              <a:rPr lang="en-US" sz="2200" dirty="0">
                <a:solidFill>
                  <a:schemeClr val="bg1"/>
                </a:solidFill>
              </a:rPr>
              <a:t>. It is a little bit stronger for male gender than female gender, but the difference is very small.</a:t>
            </a:r>
          </a:p>
        </p:txBody>
      </p:sp>
    </p:spTree>
    <p:extLst>
      <p:ext uri="{BB962C8B-B14F-4D97-AF65-F5344CB8AC3E}">
        <p14:creationId xmlns:p14="http://schemas.microsoft.com/office/powerpoint/2010/main" val="4031675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ECB0-D12B-4294-BEC1-0DC78C505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/>
              <a:t>Hypothesis Testing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B3EE9-6989-4B8A-8A99-8901E6BF9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Testing Difference in Means</a:t>
            </a:r>
          </a:p>
          <a:p>
            <a:r>
              <a:rPr lang="en-US" sz="2200" dirty="0">
                <a:solidFill>
                  <a:schemeClr val="bg1"/>
                </a:solidFill>
              </a:rPr>
              <a:t>Male </a:t>
            </a:r>
            <a:r>
              <a:rPr lang="en-US" sz="2200" dirty="0" err="1">
                <a:solidFill>
                  <a:schemeClr val="bg1"/>
                </a:solidFill>
              </a:rPr>
              <a:t>BasePay</a:t>
            </a:r>
            <a:r>
              <a:rPr lang="en-US" sz="2200" dirty="0">
                <a:solidFill>
                  <a:schemeClr val="bg1"/>
                </a:solidFill>
              </a:rPr>
              <a:t> mean: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98457.54511278195</a:t>
            </a:r>
          </a:p>
          <a:p>
            <a:r>
              <a:rPr lang="en-US" sz="2200" dirty="0">
                <a:solidFill>
                  <a:schemeClr val="bg1"/>
                </a:solidFill>
              </a:rPr>
              <a:t>Female </a:t>
            </a:r>
            <a:r>
              <a:rPr lang="en-US" sz="2200" dirty="0" err="1">
                <a:solidFill>
                  <a:schemeClr val="bg1"/>
                </a:solidFill>
              </a:rPr>
              <a:t>BasePay</a:t>
            </a:r>
            <a:r>
              <a:rPr lang="en-US" sz="2200" dirty="0">
                <a:solidFill>
                  <a:schemeClr val="bg1"/>
                </a:solidFill>
              </a:rPr>
              <a:t> mean: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89942.81837606838</a:t>
            </a:r>
          </a:p>
          <a:p>
            <a:r>
              <a:rPr lang="en-US" sz="2200" dirty="0" err="1">
                <a:solidFill>
                  <a:schemeClr val="bg1"/>
                </a:solidFill>
              </a:rPr>
              <a:t>DiffMeansPermute</a:t>
            </a:r>
            <a:r>
              <a:rPr lang="en-US" sz="2200" dirty="0">
                <a:solidFill>
                  <a:schemeClr val="bg1"/>
                </a:solidFill>
              </a:rPr>
              <a:t> results: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P-value: 0.0</a:t>
            </a:r>
          </a:p>
          <a:p>
            <a:r>
              <a:rPr lang="en-US" sz="2200" dirty="0">
                <a:solidFill>
                  <a:schemeClr val="bg1"/>
                </a:solidFill>
              </a:rPr>
              <a:t>These test results tell us that the difference between male </a:t>
            </a:r>
            <a:r>
              <a:rPr lang="en-US" sz="2200" dirty="0" err="1">
                <a:solidFill>
                  <a:schemeClr val="bg1"/>
                </a:solidFill>
              </a:rPr>
              <a:t>BasePay</a:t>
            </a:r>
            <a:r>
              <a:rPr lang="en-US" sz="2200" dirty="0">
                <a:solidFill>
                  <a:schemeClr val="bg1"/>
                </a:solidFill>
              </a:rPr>
              <a:t> and female </a:t>
            </a:r>
            <a:r>
              <a:rPr lang="en-US" sz="2200" dirty="0" err="1">
                <a:solidFill>
                  <a:schemeClr val="bg1"/>
                </a:solidFill>
              </a:rPr>
              <a:t>BasePay</a:t>
            </a:r>
            <a:r>
              <a:rPr lang="en-US" sz="2200" dirty="0">
                <a:solidFill>
                  <a:schemeClr val="bg1"/>
                </a:solidFill>
              </a:rPr>
              <a:t> is significant.</a:t>
            </a:r>
          </a:p>
        </p:txBody>
      </p:sp>
    </p:spTree>
    <p:extLst>
      <p:ext uri="{BB962C8B-B14F-4D97-AF65-F5344CB8AC3E}">
        <p14:creationId xmlns:p14="http://schemas.microsoft.com/office/powerpoint/2010/main" val="4156501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9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3332A1-8F09-473E-BA9C-2E24D2A8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Multiple Regression Analysis</a:t>
            </a:r>
          </a:p>
        </p:txBody>
      </p:sp>
      <p:cxnSp>
        <p:nvCxnSpPr>
          <p:cNvPr id="24" name="Straight Connector 11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5CE4-F98A-4931-971A-0FBA218B7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Model includes 3 variables</a:t>
            </a:r>
          </a:p>
          <a:p>
            <a:r>
              <a:rPr lang="en-US" sz="2000">
                <a:solidFill>
                  <a:schemeClr val="bg1"/>
                </a:solidFill>
              </a:rPr>
              <a:t>All variables have significant p-values</a:t>
            </a:r>
          </a:p>
          <a:p>
            <a:r>
              <a:rPr lang="en-US" sz="2000">
                <a:solidFill>
                  <a:schemeClr val="bg1"/>
                </a:solidFill>
              </a:rPr>
              <a:t>Prob(F-statistic) shows the model has a significant p-value </a:t>
            </a:r>
          </a:p>
          <a:p>
            <a:r>
              <a:rPr lang="en-US" sz="2000">
                <a:solidFill>
                  <a:schemeClr val="bg1"/>
                </a:solidFill>
              </a:rPr>
              <a:t>Adjusted R squared shows a moderate power of prediction at about 63%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559226-AB02-4359-A79B-8678F83D0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780" y="484632"/>
            <a:ext cx="4972523" cy="573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05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716316-D858-4F51-86C1-DC94CBDDA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3973667" cy="581183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Set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B736A-0E18-4104-BFAC-F4ED5B818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927" y="365125"/>
            <a:ext cx="5996871" cy="5811837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Data set taken from glassdoor.</a:t>
            </a:r>
          </a:p>
          <a:p>
            <a:r>
              <a:rPr lang="en-US" sz="2000">
                <a:solidFill>
                  <a:srgbClr val="FFFFFF"/>
                </a:solidFill>
              </a:rPr>
              <a:t>Income for different job titles based on gender</a:t>
            </a:r>
          </a:p>
          <a:p>
            <a:r>
              <a:rPr lang="en-US" sz="2000">
                <a:solidFill>
                  <a:srgbClr val="FFFFFF"/>
                </a:solidFill>
              </a:rPr>
              <a:t>Created on 2020-09-12</a:t>
            </a:r>
          </a:p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  <a:hlinkClick r:id="rId2"/>
              </a:rPr>
              <a:t>https://www.kaggle.com/nilimajauhari/glassdoor-analyze-gender-pay-gap</a:t>
            </a:r>
            <a:endParaRPr lang="en-US" sz="200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1825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7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A5AD4-48E6-4632-B44C-66ACCC22B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2800" dirty="0"/>
              <a:t>Statistical Question/Hypothesis</a:t>
            </a:r>
          </a:p>
        </p:txBody>
      </p:sp>
      <p:cxnSp>
        <p:nvCxnSpPr>
          <p:cNvPr id="26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16EF1-B51F-4BD5-840F-DA041BF70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Do other variables impact income more than gender?</a:t>
            </a:r>
          </a:p>
        </p:txBody>
      </p:sp>
    </p:spTree>
    <p:extLst>
      <p:ext uri="{BB962C8B-B14F-4D97-AF65-F5344CB8AC3E}">
        <p14:creationId xmlns:p14="http://schemas.microsoft.com/office/powerpoint/2010/main" val="4048997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11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6FFF6-3CF1-47DE-94EA-939F62819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3973667" cy="581183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Variables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DAFBB-F468-49D9-B189-C23FBACF9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927" y="365125"/>
            <a:ext cx="5996871" cy="5811837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Gender: Each person's gender; Male=0, Female=1</a:t>
            </a:r>
          </a:p>
          <a:p>
            <a:r>
              <a:rPr lang="en-US" sz="2000">
                <a:solidFill>
                  <a:srgbClr val="FFFFFF"/>
                </a:solidFill>
              </a:rPr>
              <a:t>Age: Each person’s age; 18-65 years</a:t>
            </a:r>
          </a:p>
          <a:p>
            <a:r>
              <a:rPr lang="en-US" sz="2000">
                <a:solidFill>
                  <a:srgbClr val="FFFFFF"/>
                </a:solidFill>
              </a:rPr>
              <a:t>Education: The level of education each person finished; High School=0, College=1, Masters=2, PhD=3</a:t>
            </a:r>
          </a:p>
          <a:p>
            <a:r>
              <a:rPr lang="en-US" sz="2000">
                <a:solidFill>
                  <a:srgbClr val="FFFFFF"/>
                </a:solidFill>
              </a:rPr>
              <a:t>Dept: The line of work each person is working in; Sales=0, Operations=1, Administration=2, Management=3, Engineering=4</a:t>
            </a:r>
          </a:p>
          <a:p>
            <a:r>
              <a:rPr lang="en-US" sz="2000">
                <a:solidFill>
                  <a:srgbClr val="FFFFFF"/>
                </a:solidFill>
              </a:rPr>
              <a:t>Seniority: The amount of experience each person has; number of years worked, 1-5 years</a:t>
            </a:r>
          </a:p>
          <a:p>
            <a:r>
              <a:rPr lang="en-US" sz="2000">
                <a:solidFill>
                  <a:srgbClr val="FFFFFF"/>
                </a:solidFill>
              </a:rPr>
              <a:t>BasePay: annual basic income in USD</a:t>
            </a:r>
          </a:p>
        </p:txBody>
      </p:sp>
    </p:spTree>
    <p:extLst>
      <p:ext uri="{BB962C8B-B14F-4D97-AF65-F5344CB8AC3E}">
        <p14:creationId xmlns:p14="http://schemas.microsoft.com/office/powerpoint/2010/main" val="2087264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6141396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2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C503C5-3665-44EC-A1AE-BCE180989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1384" y="640263"/>
            <a:ext cx="5129784" cy="1344975"/>
          </a:xfrm>
        </p:spPr>
        <p:txBody>
          <a:bodyPr>
            <a:normAutofit/>
          </a:bodyPr>
          <a:lstStyle/>
          <a:p>
            <a:r>
              <a:rPr lang="en-US" sz="4000"/>
              <a:t>Gender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C2EB4C-AF51-41D1-AE11-4B006DC10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1624791"/>
            <a:ext cx="5126736" cy="345296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A4DD-4EC5-4CAD-A2FE-566A08FA5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1384" y="2121763"/>
            <a:ext cx="5129784" cy="3773010"/>
          </a:xfrm>
        </p:spPr>
        <p:txBody>
          <a:bodyPr>
            <a:normAutofit/>
          </a:bodyPr>
          <a:lstStyle/>
          <a:p>
            <a:r>
              <a:rPr lang="en-US" sz="2000"/>
              <a:t>No outliers</a:t>
            </a:r>
          </a:p>
          <a:p>
            <a:r>
              <a:rPr lang="en-US" sz="2000"/>
              <a:t>0 is male, 1 is female</a:t>
            </a:r>
          </a:p>
          <a:p>
            <a:r>
              <a:rPr lang="en-US" sz="2000"/>
              <a:t>532 males</a:t>
            </a:r>
          </a:p>
          <a:p>
            <a:r>
              <a:rPr lang="en-US" sz="2000"/>
              <a:t>468 females</a:t>
            </a:r>
          </a:p>
          <a:p>
            <a:r>
              <a:rPr lang="en-US" sz="2000"/>
              <a:t>1000 total</a:t>
            </a:r>
          </a:p>
        </p:txBody>
      </p:sp>
    </p:spTree>
    <p:extLst>
      <p:ext uri="{BB962C8B-B14F-4D97-AF65-F5344CB8AC3E}">
        <p14:creationId xmlns:p14="http://schemas.microsoft.com/office/powerpoint/2010/main" val="797147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8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12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D7550-3275-4646-818A-1EC9F9091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157216" cy="1344975"/>
          </a:xfrm>
        </p:spPr>
        <p:txBody>
          <a:bodyPr>
            <a:normAutofit/>
          </a:bodyPr>
          <a:lstStyle/>
          <a:p>
            <a:r>
              <a:rPr lang="en-US" sz="4000"/>
              <a:t>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C1C49-B947-4C6A-96D9-A2C3190BD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121763"/>
            <a:ext cx="5157216" cy="3773010"/>
          </a:xfrm>
        </p:spPr>
        <p:txBody>
          <a:bodyPr>
            <a:normAutofit/>
          </a:bodyPr>
          <a:lstStyle/>
          <a:p>
            <a:r>
              <a:rPr lang="en-US" sz="2000"/>
              <a:t>No outliers</a:t>
            </a:r>
          </a:p>
          <a:p>
            <a:r>
              <a:rPr lang="en-US" sz="2000"/>
              <a:t>Age range 18-65 years old</a:t>
            </a:r>
          </a:p>
          <a:p>
            <a:r>
              <a:rPr lang="en-US" sz="2000"/>
              <a:t>Mean age 41</a:t>
            </a:r>
          </a:p>
          <a:p>
            <a:r>
              <a:rPr lang="en-US" sz="2000"/>
              <a:t>Mode age 18</a:t>
            </a:r>
          </a:p>
          <a:p>
            <a:r>
              <a:rPr lang="en-US" sz="2000"/>
              <a:t>There is no skew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B40875-A59C-4262-9F2A-08F6521AE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642" y="1720619"/>
            <a:ext cx="4736963" cy="326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715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6141396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24056F-4C51-479A-9A55-D460046AF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1384" y="640263"/>
            <a:ext cx="5129784" cy="1344975"/>
          </a:xfrm>
        </p:spPr>
        <p:txBody>
          <a:bodyPr>
            <a:normAutofit/>
          </a:bodyPr>
          <a:lstStyle/>
          <a:p>
            <a:r>
              <a:rPr lang="en-US" sz="4000"/>
              <a:t>Education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FBE0D0-549B-4418-AD9C-9960C7C24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1624791"/>
            <a:ext cx="5126736" cy="345296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A5FA3-1D89-4FC7-A4EB-C890965E6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1384" y="2121763"/>
            <a:ext cx="5129784" cy="3773010"/>
          </a:xfrm>
        </p:spPr>
        <p:txBody>
          <a:bodyPr>
            <a:normAutofit/>
          </a:bodyPr>
          <a:lstStyle/>
          <a:p>
            <a:r>
              <a:rPr lang="en-US" sz="1900"/>
              <a:t>No outliers</a:t>
            </a:r>
          </a:p>
          <a:p>
            <a:r>
              <a:rPr lang="en-US" sz="1900"/>
              <a:t>0 is High School, 1 is College, 2 is Masters, 3 is PhD</a:t>
            </a:r>
          </a:p>
          <a:p>
            <a:r>
              <a:rPr lang="en-US" sz="1900"/>
              <a:t>265 High School graduates</a:t>
            </a:r>
          </a:p>
          <a:p>
            <a:r>
              <a:rPr lang="en-US" sz="1900"/>
              <a:t>241 College graduates</a:t>
            </a:r>
          </a:p>
          <a:p>
            <a:r>
              <a:rPr lang="en-US" sz="1900"/>
              <a:t>256 Masters graduates</a:t>
            </a:r>
          </a:p>
          <a:p>
            <a:r>
              <a:rPr lang="en-US" sz="1900"/>
              <a:t>238 PhD graduates</a:t>
            </a:r>
          </a:p>
          <a:p>
            <a:r>
              <a:rPr lang="en-US" sz="1900"/>
              <a:t>1000 total</a:t>
            </a:r>
          </a:p>
          <a:p>
            <a:r>
              <a:rPr lang="en-US" sz="1900"/>
              <a:t>Mode is High School</a:t>
            </a:r>
          </a:p>
          <a:p>
            <a:r>
              <a:rPr lang="en-US" sz="1900"/>
              <a:t>No skew</a:t>
            </a:r>
          </a:p>
        </p:txBody>
      </p:sp>
    </p:spTree>
    <p:extLst>
      <p:ext uri="{BB962C8B-B14F-4D97-AF65-F5344CB8AC3E}">
        <p14:creationId xmlns:p14="http://schemas.microsoft.com/office/powerpoint/2010/main" val="836355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B36E1-48E8-4467-813D-5EF0DA6B3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157216" cy="1344975"/>
          </a:xfrm>
        </p:spPr>
        <p:txBody>
          <a:bodyPr>
            <a:normAutofit/>
          </a:bodyPr>
          <a:lstStyle/>
          <a:p>
            <a:r>
              <a:rPr lang="en-US" sz="4000"/>
              <a:t>Dept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9B7C5-423C-480C-9BE8-117D9911F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121763"/>
            <a:ext cx="5157216" cy="3773010"/>
          </a:xfrm>
        </p:spPr>
        <p:txBody>
          <a:bodyPr>
            <a:normAutofit/>
          </a:bodyPr>
          <a:lstStyle/>
          <a:p>
            <a:r>
              <a:rPr lang="en-US" sz="1600"/>
              <a:t>No outliers</a:t>
            </a:r>
          </a:p>
          <a:p>
            <a:r>
              <a:rPr lang="en-US" sz="1600"/>
              <a:t>0 is Sales, 1 is Operations, 2 is Administration, 3 is Management, 4 is Engineering</a:t>
            </a:r>
          </a:p>
          <a:p>
            <a:r>
              <a:rPr lang="en-US" sz="1600"/>
              <a:t>207 in Sales</a:t>
            </a:r>
          </a:p>
          <a:p>
            <a:r>
              <a:rPr lang="en-US" sz="1600"/>
              <a:t>210 in Operations</a:t>
            </a:r>
          </a:p>
          <a:p>
            <a:r>
              <a:rPr lang="en-US" sz="1600"/>
              <a:t>193 in Administration</a:t>
            </a:r>
          </a:p>
          <a:p>
            <a:r>
              <a:rPr lang="en-US" sz="1600"/>
              <a:t>198 in Management</a:t>
            </a:r>
          </a:p>
          <a:p>
            <a:r>
              <a:rPr lang="en-US" sz="1600"/>
              <a:t>192 in Engineering</a:t>
            </a:r>
          </a:p>
          <a:p>
            <a:r>
              <a:rPr lang="en-US" sz="1600"/>
              <a:t>1000 total</a:t>
            </a:r>
          </a:p>
          <a:p>
            <a:r>
              <a:rPr lang="en-US" sz="1600"/>
              <a:t>Mode is Operations</a:t>
            </a:r>
          </a:p>
          <a:p>
            <a:r>
              <a:rPr lang="en-US" sz="1600"/>
              <a:t>No skew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EBD224-AF40-4456-A1B1-38E1D8B8E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642" y="1756051"/>
            <a:ext cx="4736963" cy="319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577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6141396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5898BC-ABBB-4039-887A-07B600342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1384" y="640263"/>
            <a:ext cx="5129784" cy="1344975"/>
          </a:xfrm>
        </p:spPr>
        <p:txBody>
          <a:bodyPr>
            <a:normAutofit/>
          </a:bodyPr>
          <a:lstStyle/>
          <a:p>
            <a:r>
              <a:rPr lang="en-US" sz="4000"/>
              <a:t>Seniority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956A42-345A-461A-8666-AFFE903B3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1624791"/>
            <a:ext cx="5126736" cy="345296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2AEDF-B700-4BDF-A38A-B6A6EA11A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1384" y="2121763"/>
            <a:ext cx="5129784" cy="3773010"/>
          </a:xfrm>
        </p:spPr>
        <p:txBody>
          <a:bodyPr>
            <a:normAutofit/>
          </a:bodyPr>
          <a:lstStyle/>
          <a:p>
            <a:r>
              <a:rPr lang="en-US" sz="2000"/>
              <a:t>No outliers</a:t>
            </a:r>
          </a:p>
          <a:p>
            <a:r>
              <a:rPr lang="en-US" sz="2000"/>
              <a:t>Seniority range 1-5 years</a:t>
            </a:r>
          </a:p>
          <a:p>
            <a:r>
              <a:rPr lang="en-US" sz="2000"/>
              <a:t>Mean seniority 3 years</a:t>
            </a:r>
          </a:p>
          <a:p>
            <a:r>
              <a:rPr lang="en-US" sz="2000"/>
              <a:t>Mode seniority 3 years</a:t>
            </a:r>
          </a:p>
          <a:p>
            <a:r>
              <a:rPr lang="en-US" sz="2000"/>
              <a:t>No skew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908563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F9236D876ED041A0BE187EDED0FE87" ma:contentTypeVersion="4" ma:contentTypeDescription="Create a new document." ma:contentTypeScope="" ma:versionID="7163615c35a60e532990156fa087e879">
  <xsd:schema xmlns:xsd="http://www.w3.org/2001/XMLSchema" xmlns:xs="http://www.w3.org/2001/XMLSchema" xmlns:p="http://schemas.microsoft.com/office/2006/metadata/properties" xmlns:ns3="2dc57c0b-b90f-4907-b4fb-e00be9161b49" targetNamespace="http://schemas.microsoft.com/office/2006/metadata/properties" ma:root="true" ma:fieldsID="259e8bc0ebc88372c39e7c0a78a21c40" ns3:_="">
    <xsd:import namespace="2dc57c0b-b90f-4907-b4fb-e00be9161b4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c57c0b-b90f-4907-b4fb-e00be9161b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499084C-9867-47D6-B1C0-5EF25C3956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c57c0b-b90f-4907-b4fb-e00be9161b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8E428B1-AC3C-4106-84DE-0BEE450EAF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70B498-2B3B-4A86-905C-489C7FF23A34}">
  <ds:schemaRefs>
    <ds:schemaRef ds:uri="http://purl.org/dc/elements/1.1/"/>
    <ds:schemaRef ds:uri="http://schemas.microsoft.com/office/infopath/2007/PartnerControls"/>
    <ds:schemaRef ds:uri="2dc57c0b-b90f-4907-b4fb-e00be9161b49"/>
    <ds:schemaRef ds:uri="http://schemas.microsoft.com/office/2006/documentManagement/types"/>
    <ds:schemaRef ds:uri="http://purl.org/dc/terms/"/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1245</TotalTime>
  <Words>606</Words>
  <Application>Microsoft Office PowerPoint</Application>
  <PresentationFormat>Widescreen</PresentationFormat>
  <Paragraphs>105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Gender Pay Gap</vt:lpstr>
      <vt:lpstr>Data Set used</vt:lpstr>
      <vt:lpstr>Statistical Question/Hypothesis</vt:lpstr>
      <vt:lpstr>Variables Used</vt:lpstr>
      <vt:lpstr>Gender</vt:lpstr>
      <vt:lpstr>Age</vt:lpstr>
      <vt:lpstr>Education</vt:lpstr>
      <vt:lpstr>Dept</vt:lpstr>
      <vt:lpstr>Seniority</vt:lpstr>
      <vt:lpstr>BasePay</vt:lpstr>
      <vt:lpstr>PMF Gender and Education</vt:lpstr>
      <vt:lpstr>CDF BasePay</vt:lpstr>
      <vt:lpstr>Normal Probability Plot</vt:lpstr>
      <vt:lpstr>Scatter Plots</vt:lpstr>
      <vt:lpstr>Covariance and Pearson’s Correlation</vt:lpstr>
      <vt:lpstr>Hypothesis Testing</vt:lpstr>
      <vt:lpstr>Multiple Regression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Gender Pay Gap</dc:title>
  <dc:creator>Jahedur Rahman</dc:creator>
  <cp:lastModifiedBy>Jahedur Rahman</cp:lastModifiedBy>
  <cp:revision>2</cp:revision>
  <dcterms:created xsi:type="dcterms:W3CDTF">2022-02-28T16:06:55Z</dcterms:created>
  <dcterms:modified xsi:type="dcterms:W3CDTF">2022-03-04T20:22:06Z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0x01010072F9236D876ED041A0BE187EDED0FE87</vt:lpwstr>
  </property>
</Properties>
</file>