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30" r:id="rId2"/>
    <p:sldId id="286" r:id="rId3"/>
    <p:sldId id="313" r:id="rId4"/>
    <p:sldId id="315" r:id="rId5"/>
    <p:sldId id="293" r:id="rId6"/>
    <p:sldId id="295" r:id="rId7"/>
    <p:sldId id="314" r:id="rId8"/>
    <p:sldId id="316" r:id="rId9"/>
    <p:sldId id="262" r:id="rId10"/>
    <p:sldId id="263" r:id="rId11"/>
    <p:sldId id="266" r:id="rId12"/>
    <p:sldId id="267" r:id="rId13"/>
    <p:sldId id="269" r:id="rId14"/>
    <p:sldId id="281" r:id="rId15"/>
    <p:sldId id="282" r:id="rId16"/>
    <p:sldId id="283" r:id="rId17"/>
    <p:sldId id="303" r:id="rId18"/>
    <p:sldId id="302" r:id="rId19"/>
    <p:sldId id="306" r:id="rId20"/>
    <p:sldId id="318" r:id="rId21"/>
    <p:sldId id="322" r:id="rId22"/>
    <p:sldId id="332" r:id="rId23"/>
    <p:sldId id="331" r:id="rId24"/>
    <p:sldId id="292" r:id="rId25"/>
    <p:sldId id="27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p:cViewPr varScale="1">
        <p:scale>
          <a:sx n="72" d="100"/>
          <a:sy n="72" d="100"/>
        </p:scale>
        <p:origin x="1326"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7/24/2025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Class Diagram: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7/24/2025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7/24/2025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DA6BC6A-4F70-655B-0AEB-ABCCF2ACC8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798138"/>
            <a:ext cx="1514475" cy="15335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420E02-9476-3C5D-7576-36FF69CDAAAB}"/>
              </a:ext>
            </a:extLst>
          </p:cNvPr>
          <p:cNvSpPr txBox="1"/>
          <p:nvPr/>
        </p:nvSpPr>
        <p:spPr>
          <a:xfrm>
            <a:off x="1825125" y="285177"/>
            <a:ext cx="6760435" cy="1025922"/>
          </a:xfrm>
          <a:prstGeom prst="rect">
            <a:avLst/>
          </a:prstGeom>
          <a:noFill/>
        </p:spPr>
        <p:txBody>
          <a:bodyPr wrap="square">
            <a:spAutoFit/>
          </a:bodyPr>
          <a:lstStyle/>
          <a:p>
            <a:pPr algn="ctr" rtl="0">
              <a:spcAft>
                <a:spcPts val="800"/>
              </a:spcAft>
              <a:buNone/>
            </a:pPr>
            <a:r>
              <a:rPr lang="en-US" sz="1800" b="1" i="0" u="none" strike="noStrike" cap="small" dirty="0">
                <a:solidFill>
                  <a:srgbClr val="000000"/>
                </a:solidFill>
                <a:effectLst/>
                <a:latin typeface="Times New Roman" panose="02020603050405020304" pitchFamily="18" charset="0"/>
              </a:rPr>
              <a:t>Dhaka University of Engineering &amp; Technology, Gazipur</a:t>
            </a:r>
            <a:endParaRPr lang="en-US" b="0" dirty="0">
              <a:effectLst/>
            </a:endParaRPr>
          </a:p>
          <a:p>
            <a:pPr>
              <a:buNone/>
            </a:pPr>
            <a:br>
              <a:rPr lang="en-US" dirty="0"/>
            </a:br>
            <a:endParaRPr lang="en-US" dirty="0"/>
          </a:p>
        </p:txBody>
      </p:sp>
      <p:sp>
        <p:nvSpPr>
          <p:cNvPr id="8" name="TextBox 7">
            <a:extLst>
              <a:ext uri="{FF2B5EF4-FFF2-40B4-BE49-F238E27FC236}">
                <a16:creationId xmlns:a16="http://schemas.microsoft.com/office/drawing/2014/main" id="{D7F26419-1905-3C33-0812-CE57112AC2B5}"/>
              </a:ext>
            </a:extLst>
          </p:cNvPr>
          <p:cNvSpPr txBox="1"/>
          <p:nvPr/>
        </p:nvSpPr>
        <p:spPr>
          <a:xfrm>
            <a:off x="2123728" y="2444514"/>
            <a:ext cx="6264696" cy="461665"/>
          </a:xfrm>
          <a:prstGeom prst="rect">
            <a:avLst/>
          </a:prstGeom>
          <a:noFill/>
        </p:spPr>
        <p:txBody>
          <a:bodyPr wrap="square">
            <a:spAutoFit/>
          </a:bodyPr>
          <a:lstStyle/>
          <a:p>
            <a:r>
              <a:rPr lang="en-US" sz="2400" b="1" i="0" u="none" strike="noStrike" dirty="0">
                <a:solidFill>
                  <a:srgbClr val="000000"/>
                </a:solidFill>
                <a:effectLst/>
                <a:latin typeface="Times New Roman" panose="02020603050405020304" pitchFamily="18" charset="0"/>
              </a:rPr>
              <a:t>DUET Medical Center Management System</a:t>
            </a:r>
            <a:endParaRPr lang="en-US" sz="2400" dirty="0"/>
          </a:p>
        </p:txBody>
      </p:sp>
      <p:sp>
        <p:nvSpPr>
          <p:cNvPr id="10" name="TextBox 9">
            <a:extLst>
              <a:ext uri="{FF2B5EF4-FFF2-40B4-BE49-F238E27FC236}">
                <a16:creationId xmlns:a16="http://schemas.microsoft.com/office/drawing/2014/main" id="{705B1F7B-CE62-4E33-024A-6F87FC87125A}"/>
              </a:ext>
            </a:extLst>
          </p:cNvPr>
          <p:cNvSpPr txBox="1"/>
          <p:nvPr/>
        </p:nvSpPr>
        <p:spPr>
          <a:xfrm>
            <a:off x="2690454" y="2844624"/>
            <a:ext cx="4578626" cy="2174954"/>
          </a:xfrm>
          <a:prstGeom prst="rect">
            <a:avLst/>
          </a:prstGeom>
          <a:noFill/>
        </p:spPr>
        <p:txBody>
          <a:bodyPr wrap="square">
            <a:spAutoFit/>
          </a:bodyPr>
          <a:lstStyle/>
          <a:p>
            <a:pPr algn="ctr" rtl="0">
              <a:spcAft>
                <a:spcPts val="1000"/>
              </a:spcAft>
              <a:buNone/>
            </a:pPr>
            <a:r>
              <a:rPr lang="en-US" sz="1800" b="1" i="0" u="none" strike="noStrike" dirty="0">
                <a:solidFill>
                  <a:srgbClr val="000000"/>
                </a:solidFill>
                <a:effectLst/>
                <a:latin typeface="Times New Roman" panose="02020603050405020304" pitchFamily="18" charset="0"/>
              </a:rPr>
              <a:t>BY</a:t>
            </a:r>
            <a:endParaRPr lang="en-US" b="0" dirty="0">
              <a:effectLst/>
            </a:endParaRPr>
          </a:p>
          <a:p>
            <a:pPr algn="ctr" rtl="0">
              <a:spcAft>
                <a:spcPts val="1000"/>
              </a:spcAft>
              <a:buNone/>
            </a:pPr>
            <a:r>
              <a:rPr lang="en-US" sz="1600" b="1" i="0" u="none" strike="noStrike" dirty="0">
                <a:solidFill>
                  <a:srgbClr val="000000"/>
                </a:solidFill>
                <a:effectLst/>
                <a:latin typeface="Times New Roman" panose="02020603050405020304" pitchFamily="18" charset="0"/>
              </a:rPr>
              <a:t>Jahed Hasan      ID:204003</a:t>
            </a:r>
            <a:endParaRPr lang="en-US" sz="1600" b="1" dirty="0">
              <a:effectLst/>
            </a:endParaRPr>
          </a:p>
          <a:p>
            <a:pPr algn="ctr" rtl="0">
              <a:spcAft>
                <a:spcPts val="1000"/>
              </a:spcAft>
              <a:buNone/>
            </a:pPr>
            <a:r>
              <a:rPr lang="en-US" sz="1600" b="1" i="0" u="none" strike="noStrike" dirty="0">
                <a:solidFill>
                  <a:srgbClr val="000000"/>
                </a:solidFill>
                <a:effectLst/>
                <a:latin typeface="Times New Roman" panose="02020603050405020304" pitchFamily="18" charset="0"/>
              </a:rPr>
              <a:t>Md. Sabbir Hossain Sojib      ID: 204057</a:t>
            </a:r>
            <a:endParaRPr lang="en-US" sz="1600" b="1" dirty="0">
              <a:effectLst/>
            </a:endParaRPr>
          </a:p>
          <a:p>
            <a:pPr algn="ctr" rtl="0">
              <a:spcAft>
                <a:spcPts val="1000"/>
              </a:spcAft>
              <a:buNone/>
            </a:pPr>
            <a:r>
              <a:rPr lang="en-US" sz="1600" b="1" i="0" u="none" strike="noStrike" dirty="0">
                <a:solidFill>
                  <a:srgbClr val="000000"/>
                </a:solidFill>
                <a:effectLst/>
                <a:latin typeface="Times New Roman" panose="02020603050405020304" pitchFamily="18" charset="0"/>
              </a:rPr>
              <a:t>Md. Ayatullah       ID:204059</a:t>
            </a:r>
            <a:endParaRPr lang="en-US" sz="1600" b="1" dirty="0">
              <a:effectLst/>
            </a:endParaRPr>
          </a:p>
          <a:p>
            <a:pPr>
              <a:buNone/>
            </a:pPr>
            <a:br>
              <a:rPr lang="en-US" dirty="0"/>
            </a:br>
            <a:endParaRPr lang="en-US" dirty="0"/>
          </a:p>
        </p:txBody>
      </p:sp>
      <p:sp>
        <p:nvSpPr>
          <p:cNvPr id="12" name="TextBox 11">
            <a:extLst>
              <a:ext uri="{FF2B5EF4-FFF2-40B4-BE49-F238E27FC236}">
                <a16:creationId xmlns:a16="http://schemas.microsoft.com/office/drawing/2014/main" id="{50625E49-5004-D3D0-BFCA-F62A3FAF6BDF}"/>
              </a:ext>
            </a:extLst>
          </p:cNvPr>
          <p:cNvSpPr txBox="1"/>
          <p:nvPr/>
        </p:nvSpPr>
        <p:spPr>
          <a:xfrm>
            <a:off x="1574221" y="4437112"/>
            <a:ext cx="6645936" cy="2657138"/>
          </a:xfrm>
          <a:prstGeom prst="rect">
            <a:avLst/>
          </a:prstGeom>
          <a:noFill/>
        </p:spPr>
        <p:txBody>
          <a:bodyPr wrap="square">
            <a:spAutoFit/>
          </a:bodyPr>
          <a:lstStyle/>
          <a:p>
            <a:pPr algn="ctr" rtl="0">
              <a:spcAft>
                <a:spcPts val="1000"/>
              </a:spcAft>
              <a:buNone/>
            </a:pPr>
            <a:r>
              <a:rPr lang="en-US" b="1" i="0" u="none" strike="noStrike" dirty="0">
                <a:solidFill>
                  <a:srgbClr val="202124"/>
                </a:solidFill>
                <a:effectLst/>
                <a:latin typeface="Times New Roman" panose="02020603050405020304" pitchFamily="18" charset="0"/>
              </a:rPr>
              <a:t>Supervised</a:t>
            </a:r>
            <a:r>
              <a:rPr lang="en-US" b="1" i="0" u="none" strike="noStrike" dirty="0">
                <a:solidFill>
                  <a:srgbClr val="000000"/>
                </a:solidFill>
                <a:effectLst/>
                <a:latin typeface="Times New Roman" panose="02020603050405020304" pitchFamily="18" charset="0"/>
              </a:rPr>
              <a:t> By</a:t>
            </a:r>
          </a:p>
          <a:p>
            <a:pPr algn="ctr" rtl="0">
              <a:spcAft>
                <a:spcPts val="1000"/>
              </a:spcAft>
              <a:buNone/>
            </a:pPr>
            <a:r>
              <a:rPr lang="en-US" sz="1600" b="1" dirty="0">
                <a:solidFill>
                  <a:srgbClr val="000000"/>
                </a:solidFill>
                <a:latin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rPr>
              <a:t>Dr. </a:t>
            </a:r>
            <a:r>
              <a:rPr lang="en-US" sz="1600" b="1" i="0" u="none" strike="noStrike" dirty="0" err="1">
                <a:solidFill>
                  <a:srgbClr val="000000"/>
                </a:solidFill>
                <a:effectLst/>
                <a:latin typeface="Times New Roman" panose="02020603050405020304" pitchFamily="18" charset="0"/>
              </a:rPr>
              <a:t>Momotaz</a:t>
            </a:r>
            <a:r>
              <a:rPr lang="en-US" sz="1600" b="1" i="0" u="none" strike="noStrike" dirty="0">
                <a:solidFill>
                  <a:srgbClr val="000000"/>
                </a:solidFill>
                <a:effectLst/>
                <a:latin typeface="Times New Roman" panose="02020603050405020304" pitchFamily="18" charset="0"/>
              </a:rPr>
              <a:t> Begum </a:t>
            </a:r>
            <a:endParaRPr lang="en-US" sz="1600" b="0" dirty="0">
              <a:effectLst/>
            </a:endParaRPr>
          </a:p>
          <a:p>
            <a:pPr algn="ctr" rtl="0">
              <a:buNone/>
            </a:pPr>
            <a:r>
              <a:rPr lang="en-US" sz="1600" b="0" i="0" u="none" strike="noStrike" dirty="0">
                <a:solidFill>
                  <a:srgbClr val="000000"/>
                </a:solidFill>
                <a:effectLst/>
                <a:latin typeface="Times New Roman" panose="02020603050405020304" pitchFamily="18" charset="0"/>
              </a:rPr>
              <a:t> PROFESSOR </a:t>
            </a:r>
            <a:endParaRPr lang="en-US" sz="1600" b="0" dirty="0">
              <a:effectLst/>
            </a:endParaRPr>
          </a:p>
          <a:p>
            <a:pPr algn="ctr" rtl="0">
              <a:buNone/>
            </a:pPr>
            <a:r>
              <a:rPr lang="en-US" sz="1600" b="0" i="0" u="none" strike="noStrike" dirty="0">
                <a:solidFill>
                  <a:srgbClr val="000000"/>
                </a:solidFill>
                <a:effectLst/>
                <a:latin typeface="Times New Roman" panose="02020603050405020304" pitchFamily="18" charset="0"/>
              </a:rPr>
              <a:t>Department of CSE, DUET</a:t>
            </a:r>
            <a:br>
              <a:rPr lang="en-US" sz="1600" b="0" dirty="0">
                <a:effectLst/>
              </a:rPr>
            </a:br>
            <a:r>
              <a:rPr lang="en-US" sz="1600" b="1" i="0" u="none" strike="noStrike" dirty="0">
                <a:solidFill>
                  <a:srgbClr val="000000"/>
                </a:solidFill>
                <a:effectLst/>
                <a:latin typeface="Times New Roman" panose="02020603050405020304" pitchFamily="18" charset="0"/>
              </a:rPr>
              <a:t>Mr. Litan Islam</a:t>
            </a:r>
            <a:endParaRPr lang="en-US" sz="1600" b="0" dirty="0">
              <a:effectLst/>
            </a:endParaRPr>
          </a:p>
          <a:p>
            <a:pPr algn="ctr" rtl="0">
              <a:buNone/>
            </a:pPr>
            <a:r>
              <a:rPr lang="en-US" sz="1600" b="0" i="0" u="none" strike="noStrike" dirty="0">
                <a:solidFill>
                  <a:srgbClr val="000000"/>
                </a:solidFill>
                <a:effectLst/>
                <a:latin typeface="Times New Roman" panose="02020603050405020304" pitchFamily="18" charset="0"/>
              </a:rPr>
              <a:t>LECTURER</a:t>
            </a:r>
            <a:endParaRPr lang="en-US" sz="1600" b="0" dirty="0">
              <a:effectLst/>
            </a:endParaRPr>
          </a:p>
          <a:p>
            <a:pPr algn="ctr" rtl="0">
              <a:buNone/>
            </a:pPr>
            <a:r>
              <a:rPr lang="en-US" sz="1600" b="0" i="0" u="none" strike="noStrike" dirty="0">
                <a:solidFill>
                  <a:srgbClr val="000000"/>
                </a:solidFill>
                <a:effectLst/>
                <a:latin typeface="Times New Roman" panose="02020603050405020304" pitchFamily="18" charset="0"/>
              </a:rPr>
              <a:t>Department of CSE, DUET</a:t>
            </a:r>
            <a:endParaRPr lang="en-US" sz="1600" b="0" dirty="0">
              <a:effectLst/>
            </a:endParaRPr>
          </a:p>
          <a:p>
            <a:pPr>
              <a:buNone/>
            </a:pPr>
            <a:br>
              <a:rPr lang="en-US" dirty="0"/>
            </a:br>
            <a:endParaRPr lang="en-US" dirty="0"/>
          </a:p>
        </p:txBody>
      </p:sp>
    </p:spTree>
    <p:extLst>
      <p:ext uri="{BB962C8B-B14F-4D97-AF65-F5344CB8AC3E}">
        <p14:creationId xmlns:p14="http://schemas.microsoft.com/office/powerpoint/2010/main" val="419547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lstStyle/>
          <a:p>
            <a:pPr algn="ctr"/>
            <a:r>
              <a:rPr lang="en-IN" b="1" dirty="0"/>
              <a:t>Continue.....</a:t>
            </a:r>
            <a:endParaRPr lang="en-US" b="1" dirty="0"/>
          </a:p>
        </p:txBody>
      </p:sp>
      <p:sp>
        <p:nvSpPr>
          <p:cNvPr id="3" name="Content Placeholder 2"/>
          <p:cNvSpPr>
            <a:spLocks noGrp="1"/>
          </p:cNvSpPr>
          <p:nvPr>
            <p:ph idx="1"/>
          </p:nvPr>
        </p:nvSpPr>
        <p:spPr>
          <a:xfrm>
            <a:off x="1435608" y="928670"/>
            <a:ext cx="7498080" cy="5319730"/>
          </a:xfrm>
        </p:spPr>
        <p:txBody>
          <a:bodyPr/>
          <a:lstStyle/>
          <a:p>
            <a:r>
              <a:rPr lang="en-US" sz="2000" b="1" u="sng" dirty="0"/>
              <a:t>Software Requirement:</a:t>
            </a:r>
          </a:p>
          <a:p>
            <a:pPr>
              <a:buNone/>
            </a:pPr>
            <a:r>
              <a:rPr lang="en-IN" sz="1800" b="1" dirty="0"/>
              <a:t>    Client Side</a:t>
            </a:r>
          </a:p>
          <a:p>
            <a:endParaRPr lang="en-IN" sz="2000" b="1" u="sng" dirty="0"/>
          </a:p>
          <a:p>
            <a:endParaRPr lang="en-IN" sz="2000" b="1" u="sng" dirty="0"/>
          </a:p>
          <a:p>
            <a:pPr>
              <a:buNone/>
            </a:pPr>
            <a:endParaRPr lang="en-US" sz="2000" b="1" u="sng" dirty="0"/>
          </a:p>
          <a:p>
            <a:pPr>
              <a:buNone/>
            </a:pPr>
            <a:r>
              <a:rPr lang="en-IN" sz="2000" dirty="0"/>
              <a:t> </a:t>
            </a:r>
          </a:p>
          <a:p>
            <a:pPr>
              <a:buNone/>
            </a:pPr>
            <a:r>
              <a:rPr lang="en-IN" sz="1800" b="1" dirty="0"/>
              <a:t>  Server Side</a:t>
            </a:r>
          </a:p>
          <a:p>
            <a:pPr>
              <a:buNone/>
            </a:pPr>
            <a:endParaRPr lang="en-US" sz="1800" b="1" dirty="0"/>
          </a:p>
        </p:txBody>
      </p:sp>
      <p:graphicFrame>
        <p:nvGraphicFramePr>
          <p:cNvPr id="4" name="Table 3"/>
          <p:cNvGraphicFramePr>
            <a:graphicFrameLocks noGrp="1"/>
          </p:cNvGraphicFramePr>
          <p:nvPr/>
        </p:nvGraphicFramePr>
        <p:xfrm>
          <a:off x="1643042" y="1857364"/>
          <a:ext cx="6905652" cy="1010920"/>
        </p:xfrm>
        <a:graphic>
          <a:graphicData uri="http://schemas.openxmlformats.org/drawingml/2006/table">
            <a:tbl>
              <a:tblPr firstRow="1" bandRow="1">
                <a:tableStyleId>{5C22544A-7EE6-4342-B048-85BDC9FD1C3A}</a:tableStyleId>
              </a:tblPr>
              <a:tblGrid>
                <a:gridCol w="3452826">
                  <a:extLst>
                    <a:ext uri="{9D8B030D-6E8A-4147-A177-3AD203B41FA5}">
                      <a16:colId xmlns:a16="http://schemas.microsoft.com/office/drawing/2014/main" val="20000"/>
                    </a:ext>
                  </a:extLst>
                </a:gridCol>
                <a:gridCol w="3452826">
                  <a:extLst>
                    <a:ext uri="{9D8B030D-6E8A-4147-A177-3AD203B41FA5}">
                      <a16:colId xmlns:a16="http://schemas.microsoft.com/office/drawing/2014/main" val="20001"/>
                    </a:ext>
                  </a:extLst>
                </a:gridCol>
              </a:tblGrid>
              <a:tr h="370840">
                <a:tc>
                  <a:txBody>
                    <a:bodyPr/>
                    <a:lstStyle/>
                    <a:p>
                      <a:r>
                        <a:rPr lang="en-IN" dirty="0"/>
                        <a:t>Web Browser</a:t>
                      </a:r>
                      <a:endParaRPr lang="en-US" dirty="0"/>
                    </a:p>
                  </a:txBody>
                  <a:tcPr/>
                </a:tc>
                <a:tc>
                  <a:txBody>
                    <a:bodyPr/>
                    <a:lstStyle/>
                    <a:p>
                      <a:r>
                        <a:rPr kumimoji="0" lang="en-US" sz="1800" b="1" kern="1200" dirty="0">
                          <a:solidFill>
                            <a:schemeClr val="lt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714480" y="3929066"/>
          <a:ext cx="6715172" cy="2123440"/>
        </p:xfrm>
        <a:graphic>
          <a:graphicData uri="http://schemas.openxmlformats.org/drawingml/2006/table">
            <a:tbl>
              <a:tblPr firstRow="1" bandRow="1">
                <a:tableStyleId>{5C22544A-7EE6-4342-B048-85BDC9FD1C3A}</a:tableStyleId>
              </a:tblPr>
              <a:tblGrid>
                <a:gridCol w="3357586">
                  <a:extLst>
                    <a:ext uri="{9D8B030D-6E8A-4147-A177-3AD203B41FA5}">
                      <a16:colId xmlns:a16="http://schemas.microsoft.com/office/drawing/2014/main" val="20000"/>
                    </a:ext>
                  </a:extLst>
                </a:gridCol>
                <a:gridCol w="3357586">
                  <a:extLst>
                    <a:ext uri="{9D8B030D-6E8A-4147-A177-3AD203B41FA5}">
                      <a16:colId xmlns:a16="http://schemas.microsoft.com/office/drawing/2014/main" val="20001"/>
                    </a:ext>
                  </a:extLst>
                </a:gridCol>
              </a:tblGrid>
              <a:tr h="370840">
                <a:tc>
                  <a:txBody>
                    <a:bodyPr/>
                    <a:lstStyle/>
                    <a:p>
                      <a:r>
                        <a:rPr kumimoji="0" lang="en-US" sz="1800" b="1" kern="1200" dirty="0">
                          <a:solidFill>
                            <a:schemeClr val="lt1"/>
                          </a:solidFill>
                          <a:latin typeface="+mn-lt"/>
                          <a:ea typeface="+mn-ea"/>
                          <a:cs typeface="+mn-cs"/>
                        </a:rPr>
                        <a:t>Web Server</a:t>
                      </a:r>
                      <a:endParaRPr lang="en-US" dirty="0"/>
                    </a:p>
                  </a:txBody>
                  <a:tcPr/>
                </a:tc>
                <a:tc>
                  <a:txBody>
                    <a:bodyPr/>
                    <a:lstStyle/>
                    <a:p>
                      <a:r>
                        <a:rPr kumimoji="0" lang="en-US" sz="1800" b="1" kern="1200" dirty="0">
                          <a:solidFill>
                            <a:schemeClr val="lt1"/>
                          </a:solidFill>
                          <a:latin typeface="+mn-lt"/>
                          <a:ea typeface="+mn-ea"/>
                          <a:cs typeface="+mn-cs"/>
                        </a:rPr>
                        <a:t>APACHE</a:t>
                      </a:r>
                      <a:endParaRPr lang="en-US" dirty="0"/>
                    </a:p>
                  </a:txBody>
                  <a:tcPr/>
                </a:tc>
                <a:extLst>
                  <a:ext uri="{0D108BD9-81ED-4DB2-BD59-A6C34878D82A}">
                    <a16:rowId xmlns:a16="http://schemas.microsoft.com/office/drawing/2014/main" val="10000"/>
                  </a:ext>
                </a:extLst>
              </a:tr>
              <a:tr h="370840">
                <a:tc>
                  <a:txBody>
                    <a:bodyPr/>
                    <a:lstStyle/>
                    <a:p>
                      <a:r>
                        <a:rPr kumimoji="0" lang="en-US" sz="1800" b="1" kern="1200" dirty="0">
                          <a:solidFill>
                            <a:schemeClr val="dk1"/>
                          </a:solidFill>
                          <a:latin typeface="+mn-lt"/>
                          <a:ea typeface="+mn-ea"/>
                          <a:cs typeface="+mn-cs"/>
                        </a:rPr>
                        <a:t>Server side Language</a:t>
                      </a:r>
                      <a:endParaRPr lang="en-US" dirty="0"/>
                    </a:p>
                  </a:txBody>
                  <a:tcPr/>
                </a:tc>
                <a:tc>
                  <a:txBody>
                    <a:bodyPr/>
                    <a:lstStyle/>
                    <a:p>
                      <a:r>
                        <a:rPr kumimoji="0" lang="en-US" sz="1800" kern="1200" dirty="0">
                          <a:solidFill>
                            <a:schemeClr val="dk1"/>
                          </a:solidFill>
                          <a:latin typeface="+mn-lt"/>
                          <a:ea typeface="+mn-ea"/>
                          <a:cs typeface="+mn-cs"/>
                        </a:rPr>
                        <a:t>PHP5.6 or above version</a:t>
                      </a:r>
                      <a:endParaRPr lang="en-US" dirty="0"/>
                    </a:p>
                  </a:txBody>
                  <a:tcPr/>
                </a:tc>
                <a:extLst>
                  <a:ext uri="{0D108BD9-81ED-4DB2-BD59-A6C34878D82A}">
                    <a16:rowId xmlns:a16="http://schemas.microsoft.com/office/drawing/2014/main" val="10001"/>
                  </a:ext>
                </a:extLst>
              </a:tr>
              <a:tr h="370840">
                <a:tc>
                  <a:txBody>
                    <a:bodyPr/>
                    <a:lstStyle/>
                    <a:p>
                      <a:r>
                        <a:rPr kumimoji="0" lang="en-US" sz="1800" b="1" kern="1200" dirty="0">
                          <a:solidFill>
                            <a:schemeClr val="dk1"/>
                          </a:solidFill>
                          <a:latin typeface="+mn-lt"/>
                          <a:ea typeface="+mn-ea"/>
                          <a:cs typeface="+mn-cs"/>
                        </a:rPr>
                        <a:t>Database Server</a:t>
                      </a:r>
                      <a:endParaRPr lang="en-US" dirty="0"/>
                    </a:p>
                  </a:txBody>
                  <a:tcPr/>
                </a:tc>
                <a:tc>
                  <a:txBody>
                    <a:bodyPr/>
                    <a:lstStyle/>
                    <a:p>
                      <a:r>
                        <a:rPr kumimoji="0" lang="en-US" sz="1800" kern="1200" dirty="0" err="1">
                          <a:solidFill>
                            <a:schemeClr val="dk1"/>
                          </a:solidFill>
                          <a:latin typeface="+mn-lt"/>
                          <a:ea typeface="+mn-ea"/>
                          <a:cs typeface="+mn-cs"/>
                        </a:rPr>
                        <a:t>MySQL</a:t>
                      </a:r>
                      <a:endParaRPr lang="en-US" dirty="0"/>
                    </a:p>
                  </a:txBody>
                  <a:tcPr/>
                </a:tc>
                <a:extLst>
                  <a:ext uri="{0D108BD9-81ED-4DB2-BD59-A6C34878D82A}">
                    <a16:rowId xmlns:a16="http://schemas.microsoft.com/office/drawing/2014/main" val="10002"/>
                  </a:ext>
                </a:extLst>
              </a:tr>
              <a:tr h="370840">
                <a:tc>
                  <a:txBody>
                    <a:bodyPr/>
                    <a:lstStyle/>
                    <a:p>
                      <a:r>
                        <a:rPr kumimoji="0" lang="en-US" sz="1800" b="1" kern="1200" dirty="0">
                          <a:solidFill>
                            <a:schemeClr val="dk1"/>
                          </a:solidFill>
                          <a:latin typeface="+mn-lt"/>
                          <a:ea typeface="+mn-ea"/>
                          <a:cs typeface="+mn-cs"/>
                        </a:rPr>
                        <a:t>Web Browser</a:t>
                      </a:r>
                      <a:endParaRPr lang="en-US" dirty="0"/>
                    </a:p>
                  </a:txBody>
                  <a:tcPr/>
                </a:tc>
                <a:tc>
                  <a:txBody>
                    <a:bodyPr/>
                    <a:lstStyle/>
                    <a:p>
                      <a:r>
                        <a:rPr kumimoji="0" lang="en-US" sz="1800" kern="1200" dirty="0">
                          <a:solidFill>
                            <a:schemeClr val="dk1"/>
                          </a:solidFill>
                          <a:latin typeface="+mn-lt"/>
                          <a:ea typeface="+mn-ea"/>
                          <a:cs typeface="+mn-cs"/>
                        </a:rPr>
                        <a:t>Google Chrome or any compatible browser</a:t>
                      </a:r>
                      <a:endParaRPr lang="en-US" dirty="0"/>
                    </a:p>
                  </a:txBody>
                  <a:tcPr/>
                </a:tc>
                <a:extLst>
                  <a:ext uri="{0D108BD9-81ED-4DB2-BD59-A6C34878D82A}">
                    <a16:rowId xmlns:a16="http://schemas.microsoft.com/office/drawing/2014/main" val="10003"/>
                  </a:ext>
                </a:extLst>
              </a:tr>
              <a:tr h="370840">
                <a:tc>
                  <a:txBody>
                    <a:bodyPr/>
                    <a:lstStyle/>
                    <a:p>
                      <a:r>
                        <a:rPr kumimoji="0" lang="en-US" sz="1800" b="1" kern="1200" dirty="0">
                          <a:solidFill>
                            <a:schemeClr val="dk1"/>
                          </a:solidFill>
                          <a:latin typeface="+mn-lt"/>
                          <a:ea typeface="+mn-ea"/>
                          <a:cs typeface="+mn-cs"/>
                        </a:rPr>
                        <a:t>Operating System</a:t>
                      </a:r>
                      <a:endParaRPr lang="en-US" dirty="0"/>
                    </a:p>
                  </a:txBody>
                  <a:tcPr/>
                </a:tc>
                <a:tc>
                  <a:txBody>
                    <a:bodyPr/>
                    <a:lstStyle/>
                    <a:p>
                      <a:r>
                        <a:rPr kumimoji="0" lang="en-US" sz="1800" kern="1200" dirty="0">
                          <a:solidFill>
                            <a:schemeClr val="dk1"/>
                          </a:solidFill>
                          <a:latin typeface="+mn-lt"/>
                          <a:ea typeface="+mn-ea"/>
                          <a:cs typeface="+mn-cs"/>
                        </a:rPr>
                        <a:t>Windows or any equivalent OS</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Class / Schema Diagram </a:t>
            </a:r>
            <a:endParaRPr lang="en-US" b="1" dirty="0"/>
          </a:p>
        </p:txBody>
      </p:sp>
      <p:pic>
        <p:nvPicPr>
          <p:cNvPr id="3" name="image2.png">
            <a:extLst>
              <a:ext uri="{FF2B5EF4-FFF2-40B4-BE49-F238E27FC236}">
                <a16:creationId xmlns:a16="http://schemas.microsoft.com/office/drawing/2014/main" id="{98C6728C-4E86-C277-1B30-E603962DB84B}"/>
              </a:ext>
            </a:extLst>
          </p:cNvPr>
          <p:cNvPicPr/>
          <p:nvPr/>
        </p:nvPicPr>
        <p:blipFill>
          <a:blip r:embed="rId3"/>
          <a:srcRect/>
          <a:stretch>
            <a:fillRect/>
          </a:stretch>
        </p:blipFill>
        <p:spPr>
          <a:xfrm>
            <a:off x="1835696" y="1175776"/>
            <a:ext cx="5985154" cy="5256584"/>
          </a:xfrm>
          <a:prstGeom prst="rect">
            <a:avLst/>
          </a:prstGeo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ER Diagram</a:t>
            </a:r>
            <a:endParaRPr lang="en-US" b="1" dirty="0"/>
          </a:p>
        </p:txBody>
      </p:sp>
      <p:pic>
        <p:nvPicPr>
          <p:cNvPr id="5" name="Picture 4" descr="C:\Users\pande\Downloads\ODLMS (1).png"/>
          <p:cNvPicPr/>
          <p:nvPr/>
        </p:nvPicPr>
        <p:blipFill>
          <a:blip r:embed="rId2" cstate="print"/>
          <a:srcRect/>
          <a:stretch>
            <a:fillRect/>
          </a:stretch>
        </p:blipFill>
        <p:spPr bwMode="auto">
          <a:xfrm>
            <a:off x="1571604" y="1214422"/>
            <a:ext cx="7096125" cy="471490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Project Screens</a:t>
            </a:r>
            <a:br>
              <a:rPr lang="en-US" dirty="0"/>
            </a:br>
            <a:endParaRPr lang="en-US" dirty="0"/>
          </a:p>
        </p:txBody>
      </p:sp>
      <p:pic>
        <p:nvPicPr>
          <p:cNvPr id="2050" name="Picture 2">
            <a:extLst>
              <a:ext uri="{FF2B5EF4-FFF2-40B4-BE49-F238E27FC236}">
                <a16:creationId xmlns:a16="http://schemas.microsoft.com/office/drawing/2014/main" id="{B05E09CC-EDD0-6E1D-C754-99FE5ED16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556792"/>
            <a:ext cx="6624736" cy="502657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9174715C-893C-2CBB-815D-AEE2FD99B94A}"/>
              </a:ext>
            </a:extLst>
          </p:cNvPr>
          <p:cNvSpPr txBox="1">
            <a:spLocks/>
          </p:cNvSpPr>
          <p:nvPr/>
        </p:nvSpPr>
        <p:spPr>
          <a:xfrm>
            <a:off x="1435608" y="811916"/>
            <a:ext cx="2191904" cy="725470"/>
          </a:xfrm>
          <a:prstGeom prst="rect">
            <a:avLst/>
          </a:prstGeom>
        </p:spPr>
        <p:txBody>
          <a:bodyPr anchor="ctr">
            <a:normAutofit fontScale="6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b="1" u="sng" dirty="0"/>
              <a:t>Home Page</a:t>
            </a:r>
            <a:br>
              <a:rPr lang="en-US"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E3E564E-0FDE-7E1A-16CD-789894AD2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196752"/>
            <a:ext cx="6480719" cy="403244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84BF4F-1359-F741-41F5-3775B1F307E1}"/>
              </a:ext>
            </a:extLst>
          </p:cNvPr>
          <p:cNvSpPr>
            <a:spLocks noGrp="1"/>
          </p:cNvSpPr>
          <p:nvPr>
            <p:ph type="title"/>
          </p:nvPr>
        </p:nvSpPr>
        <p:spPr>
          <a:xfrm>
            <a:off x="1435608" y="274638"/>
            <a:ext cx="7498080" cy="725470"/>
          </a:xfrm>
        </p:spPr>
        <p:txBody>
          <a:bodyPr>
            <a:normAutofit fontScale="90000"/>
          </a:bodyPr>
          <a:lstStyle/>
          <a:p>
            <a:pPr algn="ctr"/>
            <a:r>
              <a:rPr lang="en-US" b="1" u="sng" dirty="0"/>
              <a:t>Admin Login</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72ECB918-084D-3351-9D6F-3C5F53BBF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68760"/>
            <a:ext cx="7776864" cy="504056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591D83C-69DA-FA42-B3C6-7622965718FC}"/>
              </a:ext>
            </a:extLst>
          </p:cNvPr>
          <p:cNvSpPr>
            <a:spLocks noGrp="1"/>
          </p:cNvSpPr>
          <p:nvPr>
            <p:ph type="title"/>
          </p:nvPr>
        </p:nvSpPr>
        <p:spPr>
          <a:xfrm>
            <a:off x="1255008" y="512390"/>
            <a:ext cx="7498080" cy="725470"/>
          </a:xfrm>
        </p:spPr>
        <p:txBody>
          <a:bodyPr>
            <a:normAutofit fontScale="90000"/>
          </a:bodyPr>
          <a:lstStyle/>
          <a:p>
            <a:pPr algn="ctr"/>
            <a:r>
              <a:rPr lang="en-US" b="1" u="sng" dirty="0"/>
              <a:t>Dashboard </a:t>
            </a: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40E8AFF-6302-DE2F-E3B5-60FDEC799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96752"/>
            <a:ext cx="7920880"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4E4287F-6BE9-BF01-74B1-914958E38CB7}"/>
              </a:ext>
            </a:extLst>
          </p:cNvPr>
          <p:cNvSpPr>
            <a:spLocks noGrp="1"/>
          </p:cNvSpPr>
          <p:nvPr>
            <p:ph type="title"/>
          </p:nvPr>
        </p:nvSpPr>
        <p:spPr>
          <a:xfrm>
            <a:off x="1183000" y="471282"/>
            <a:ext cx="7498080" cy="725470"/>
          </a:xfrm>
        </p:spPr>
        <p:txBody>
          <a:bodyPr>
            <a:normAutofit fontScale="90000"/>
          </a:bodyPr>
          <a:lstStyle/>
          <a:p>
            <a:pPr algn="ctr"/>
            <a:r>
              <a:rPr lang="en-US" b="1" u="sng" dirty="0"/>
              <a:t>Manage Test Details </a:t>
            </a:r>
            <a:br>
              <a:rPr lang="en-US"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8F5004E-3CD6-76C6-E02D-D45875EBE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4" y="1124744"/>
            <a:ext cx="7356673" cy="41044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248617-BA12-EFAF-B5ED-C0021355712A}"/>
              </a:ext>
            </a:extLst>
          </p:cNvPr>
          <p:cNvSpPr>
            <a:spLocks noGrp="1"/>
          </p:cNvSpPr>
          <p:nvPr>
            <p:ph type="title"/>
          </p:nvPr>
        </p:nvSpPr>
        <p:spPr>
          <a:xfrm>
            <a:off x="1183000" y="471282"/>
            <a:ext cx="7498080" cy="725470"/>
          </a:xfrm>
        </p:spPr>
        <p:txBody>
          <a:bodyPr>
            <a:normAutofit fontScale="90000"/>
          </a:bodyPr>
          <a:lstStyle/>
          <a:p>
            <a:pPr algn="ctr"/>
            <a:r>
              <a:rPr lang="en-US" b="1" u="sng" dirty="0"/>
              <a:t>Add New Employee </a:t>
            </a:r>
            <a:br>
              <a:rPr lang="en-US" dirty="0"/>
            </a:br>
            <a:endParaRPr lang="en-US" dirty="0"/>
          </a:p>
        </p:txBody>
      </p:sp>
    </p:spTree>
    <p:extLst>
      <p:ext uri="{BB962C8B-B14F-4D97-AF65-F5344CB8AC3E}">
        <p14:creationId xmlns:p14="http://schemas.microsoft.com/office/powerpoint/2010/main" val="152780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8D3EF43F-DF09-F69E-15B4-8B3538EEDD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725" y="1196752"/>
            <a:ext cx="7958617" cy="36724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48635C-24E9-CCDE-B9FD-048F6E657F22}"/>
              </a:ext>
            </a:extLst>
          </p:cNvPr>
          <p:cNvSpPr>
            <a:spLocks noGrp="1"/>
          </p:cNvSpPr>
          <p:nvPr>
            <p:ph type="title"/>
          </p:nvPr>
        </p:nvSpPr>
        <p:spPr>
          <a:xfrm>
            <a:off x="1183000" y="471282"/>
            <a:ext cx="7498080" cy="725470"/>
          </a:xfrm>
        </p:spPr>
        <p:txBody>
          <a:bodyPr>
            <a:normAutofit fontScale="90000"/>
          </a:bodyPr>
          <a:lstStyle/>
          <a:p>
            <a:pPr algn="ctr"/>
            <a:r>
              <a:rPr lang="en-US" b="1" u="sng" dirty="0"/>
              <a:t>Appointment Details </a:t>
            </a:r>
            <a:br>
              <a:rPr lang="en-US" dirty="0"/>
            </a:br>
            <a:endParaRPr lang="en-US" dirty="0"/>
          </a:p>
        </p:txBody>
      </p:sp>
    </p:spTree>
    <p:extLst>
      <p:ext uri="{BB962C8B-B14F-4D97-AF65-F5344CB8AC3E}">
        <p14:creationId xmlns:p14="http://schemas.microsoft.com/office/powerpoint/2010/main" val="2285742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7EC6A344-583D-A081-8134-288A7BFF8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484785"/>
            <a:ext cx="7949466" cy="34444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1042446-FA55-3CF6-67D6-8FDAD28FC39D}"/>
              </a:ext>
            </a:extLst>
          </p:cNvPr>
          <p:cNvSpPr>
            <a:spLocks noGrp="1"/>
          </p:cNvSpPr>
          <p:nvPr>
            <p:ph type="title"/>
          </p:nvPr>
        </p:nvSpPr>
        <p:spPr>
          <a:xfrm>
            <a:off x="1183000" y="471282"/>
            <a:ext cx="7498080" cy="725470"/>
          </a:xfrm>
        </p:spPr>
        <p:txBody>
          <a:bodyPr>
            <a:normAutofit fontScale="90000"/>
          </a:bodyPr>
          <a:lstStyle/>
          <a:p>
            <a:pPr algn="ctr"/>
            <a:r>
              <a:rPr lang="en-US" b="1" u="sng" dirty="0"/>
              <a:t>Sample Received </a:t>
            </a:r>
            <a:br>
              <a:rPr lang="en-US" dirty="0"/>
            </a:br>
            <a:endParaRPr lang="en-US" dirty="0"/>
          </a:p>
        </p:txBody>
      </p:sp>
    </p:spTree>
    <p:extLst>
      <p:ext uri="{BB962C8B-B14F-4D97-AF65-F5344CB8AC3E}">
        <p14:creationId xmlns:p14="http://schemas.microsoft.com/office/powerpoint/2010/main" val="1178292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785794"/>
          </a:xfrm>
        </p:spPr>
        <p:txBody>
          <a:bodyPr>
            <a:normAutofit/>
          </a:bodyPr>
          <a:lstStyle/>
          <a:p>
            <a:pPr algn="ctr"/>
            <a:r>
              <a:rPr lang="en-US" b="1" dirty="0"/>
              <a:t>Abstract</a:t>
            </a:r>
            <a:endParaRPr lang="en-US" dirty="0"/>
          </a:p>
        </p:txBody>
      </p:sp>
      <p:sp>
        <p:nvSpPr>
          <p:cNvPr id="3" name="Content Placeholder 2"/>
          <p:cNvSpPr>
            <a:spLocks noGrp="1"/>
          </p:cNvSpPr>
          <p:nvPr>
            <p:ph idx="1"/>
          </p:nvPr>
        </p:nvSpPr>
        <p:spPr>
          <a:xfrm>
            <a:off x="899592" y="928670"/>
            <a:ext cx="8244408" cy="5929330"/>
          </a:xfrm>
        </p:spPr>
        <p:txBody>
          <a:bodyPr>
            <a:normAutofit/>
          </a:bodyPr>
          <a:lstStyle/>
          <a:p>
            <a:r>
              <a:rPr lang="en-US" sz="1800" dirty="0"/>
              <a:t>DUET Medical Center Management System is one of the most essential tools that are mostly used in Diagnostic Lab; it is mostly used to manage medical lab related activities.</a:t>
            </a:r>
          </a:p>
          <a:p>
            <a:r>
              <a:rPr lang="en-US" sz="1800" dirty="0"/>
              <a:t>In this project we tried to develop a computerized and web based Diagnostic lab management system. Our main intention is to allow this application to be used in most retailing diagnostic lab, where a small point of customization will be required to each diagnostic lab in the implementation period. This system is designed to overcome all challenges related to the management of diagnostic that were used to be handled locally and manually. </a:t>
            </a:r>
          </a:p>
          <a:p>
            <a:r>
              <a:rPr lang="en-US" sz="1800" dirty="0"/>
              <a:t>The system is an online diagnostic lab manager application that brings up various diagnoses working online. Using this system, it will help us to records all transaction made at the daily sales; recognize all customers, employees, etc. It will manage all activities around the diagnostic lab that increases productivity and maximize profit, it will also minimizing the risk of getting loss because all transactions are recorded to the system.</a:t>
            </a:r>
          </a:p>
          <a:p>
            <a:pPr>
              <a:buNone/>
            </a:pPr>
            <a:endParaRPr lang="en-US" sz="1800" b="1" i="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CA8D367A-B375-0A26-9AED-308341FE2C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756" y="1196752"/>
            <a:ext cx="8099224" cy="3600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4332D5-6572-F5A2-EC2B-8CA29FDB6E48}"/>
              </a:ext>
            </a:extLst>
          </p:cNvPr>
          <p:cNvSpPr>
            <a:spLocks noGrp="1"/>
          </p:cNvSpPr>
          <p:nvPr>
            <p:ph type="title"/>
          </p:nvPr>
        </p:nvSpPr>
        <p:spPr>
          <a:xfrm>
            <a:off x="1315328" y="451876"/>
            <a:ext cx="7498080" cy="725470"/>
          </a:xfrm>
        </p:spPr>
        <p:txBody>
          <a:bodyPr>
            <a:normAutofit fontScale="90000"/>
          </a:bodyPr>
          <a:lstStyle/>
          <a:p>
            <a:pPr algn="ctr"/>
            <a:r>
              <a:rPr lang="en-US" b="1" u="sng" dirty="0"/>
              <a:t>Search to Get quick access </a:t>
            </a: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113A0F6-DDE7-8FDE-29E3-6556EFB8A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412776"/>
            <a:ext cx="7999722" cy="40324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E91D8EF-8828-CBB4-A05B-AAF389001B07}"/>
              </a:ext>
            </a:extLst>
          </p:cNvPr>
          <p:cNvSpPr>
            <a:spLocks noGrp="1"/>
          </p:cNvSpPr>
          <p:nvPr>
            <p:ph type="title"/>
          </p:nvPr>
        </p:nvSpPr>
        <p:spPr>
          <a:xfrm>
            <a:off x="996820" y="687306"/>
            <a:ext cx="7498080" cy="725470"/>
          </a:xfrm>
        </p:spPr>
        <p:txBody>
          <a:bodyPr>
            <a:normAutofit fontScale="90000"/>
          </a:bodyPr>
          <a:lstStyle/>
          <a:p>
            <a:pPr algn="ctr"/>
            <a:r>
              <a:rPr lang="en-US" b="1" u="sng" dirty="0"/>
              <a:t>User View Details </a:t>
            </a: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435608" y="1643050"/>
            <a:ext cx="7498080" cy="4882294"/>
          </a:xfrm>
          <a:prstGeom prst="rect">
            <a:avLst/>
          </a:prstGeom>
        </p:spPr>
        <p:txBody>
          <a:bodyPr>
            <a:normAutofit fontScale="70000" lnSpcReduction="200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US" dirty="0"/>
              <a:t>After all phase have been perfectly done, the system will be implemented to the server and the system can be used.</a:t>
            </a:r>
          </a:p>
          <a:p>
            <a:endParaRPr lang="en-US" dirty="0"/>
          </a:p>
          <a:p>
            <a:pPr>
              <a:buFont typeface="Wingdings 2"/>
              <a:buNone/>
            </a:pPr>
            <a:r>
              <a:rPr lang="en-US" b="1" u="sng" dirty="0"/>
              <a:t>System Testing</a:t>
            </a:r>
          </a:p>
          <a:p>
            <a:pPr>
              <a:buFont typeface="Wingdings 2"/>
              <a:buNone/>
            </a:pPr>
            <a:endParaRPr lang="en-US" dirty="0"/>
          </a:p>
          <a:p>
            <a:r>
              <a:rPr lang="en-US" dirty="0"/>
              <a:t>The goal of the system testing process was to determine all faults in our project .The program was subjected to a set of test inputs and many explanations were made and based on these explanations it will be decided whether the program behaves as expected or not. Our Project went through two levels of testing</a:t>
            </a:r>
          </a:p>
          <a:p>
            <a:pPr>
              <a:buFont typeface="Wingdings" pitchFamily="2" charset="2"/>
              <a:buChar char="q"/>
            </a:pPr>
            <a:endParaRPr lang="en-US" dirty="0"/>
          </a:p>
          <a:p>
            <a:pPr>
              <a:buFont typeface="Wingdings" pitchFamily="2" charset="2"/>
              <a:buChar char="q"/>
            </a:pPr>
            <a:r>
              <a:rPr lang="en-US" dirty="0"/>
              <a:t>Unit testing</a:t>
            </a:r>
          </a:p>
          <a:p>
            <a:pPr>
              <a:buFont typeface="Wingdings" pitchFamily="2" charset="2"/>
              <a:buChar char="q"/>
            </a:pPr>
            <a:r>
              <a:rPr lang="en-US" dirty="0"/>
              <a:t>Responsiveness </a:t>
            </a:r>
          </a:p>
          <a:p>
            <a:pPr>
              <a:buFont typeface="Wingdings" pitchFamily="2" charset="2"/>
              <a:buChar char="q"/>
            </a:pPr>
            <a:r>
              <a:rPr lang="en-US" dirty="0"/>
              <a:t>Deadlink </a:t>
            </a:r>
          </a:p>
          <a:p>
            <a:pPr>
              <a:buFont typeface="Wingdings" pitchFamily="2" charset="2"/>
              <a:buChar char="q"/>
            </a:pPr>
            <a:endParaRPr lang="en-US" dirty="0"/>
          </a:p>
          <a:p>
            <a:endParaRPr lang="en-US" dirty="0"/>
          </a:p>
        </p:txBody>
      </p:sp>
      <p:sp>
        <p:nvSpPr>
          <p:cNvPr id="2" name="Title 1"/>
          <p:cNvSpPr txBox="1">
            <a:spLocks/>
          </p:cNvSpPr>
          <p:nvPr/>
        </p:nvSpPr>
        <p:spPr>
          <a:xfrm>
            <a:off x="1435608" y="142852"/>
            <a:ext cx="7498080" cy="2071702"/>
          </a:xfrm>
          <a:prstGeom prst="rect">
            <a:avLst/>
          </a:prstGeom>
        </p:spPr>
        <p:txBody>
          <a:bodyPr>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b="1" u="sng"/>
              <a:t>Implementation and </a:t>
            </a:r>
            <a:br>
              <a:rPr lang="en-US" b="1" u="sng"/>
            </a:br>
            <a:r>
              <a:rPr lang="en-US" b="1" u="sng"/>
              <a:t>System Testing</a:t>
            </a:r>
            <a:br>
              <a:rPr lang="en-US"/>
            </a:br>
            <a:endParaRPr lang="en-US" dirty="0"/>
          </a:p>
        </p:txBody>
      </p:sp>
    </p:spTree>
    <p:extLst>
      <p:ext uri="{BB962C8B-B14F-4D97-AF65-F5344CB8AC3E}">
        <p14:creationId xmlns:p14="http://schemas.microsoft.com/office/powerpoint/2010/main" val="756168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8816C7-B21D-178B-2A9E-37AC898811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268760"/>
            <a:ext cx="6624736" cy="3240360"/>
          </a:xfrm>
          <a:prstGeom prst="rect">
            <a:avLst/>
          </a:prstGeom>
          <a:noFill/>
          <a:ln>
            <a:noFill/>
          </a:ln>
        </p:spPr>
      </p:pic>
      <p:sp>
        <p:nvSpPr>
          <p:cNvPr id="5" name="Title 1">
            <a:extLst>
              <a:ext uri="{FF2B5EF4-FFF2-40B4-BE49-F238E27FC236}">
                <a16:creationId xmlns:a16="http://schemas.microsoft.com/office/drawing/2014/main" id="{FF124602-6809-598C-CE40-02AB675F3F5A}"/>
              </a:ext>
            </a:extLst>
          </p:cNvPr>
          <p:cNvSpPr txBox="1">
            <a:spLocks/>
          </p:cNvSpPr>
          <p:nvPr/>
        </p:nvSpPr>
        <p:spPr>
          <a:xfrm>
            <a:off x="996820" y="687306"/>
            <a:ext cx="7498080" cy="725470"/>
          </a:xfrm>
          <a:prstGeom prst="rect">
            <a:avLst/>
          </a:prstGeom>
        </p:spPr>
        <p:txBody>
          <a:bodyPr>
            <a:normAutofit fontScale="60000" lnSpcReduction="2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n-US" b="1" u="sng" dirty="0"/>
              <a:t>Testing </a:t>
            </a:r>
            <a:br>
              <a:rPr lang="en-US" dirty="0"/>
            </a:br>
            <a:endParaRPr lang="en-US" dirty="0"/>
          </a:p>
        </p:txBody>
      </p:sp>
    </p:spTree>
    <p:extLst>
      <p:ext uri="{BB962C8B-B14F-4D97-AF65-F5344CB8AC3E}">
        <p14:creationId xmlns:p14="http://schemas.microsoft.com/office/powerpoint/2010/main" val="266444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25470"/>
          </a:xfrm>
        </p:spPr>
        <p:txBody>
          <a:bodyPr>
            <a:normAutofit fontScale="90000"/>
          </a:bodyPr>
          <a:lstStyle/>
          <a:p>
            <a:pPr algn="ctr"/>
            <a:r>
              <a:rPr lang="en-US" b="1" u="sng" dirty="0"/>
              <a:t>Conclusion</a:t>
            </a:r>
            <a:br>
              <a:rPr lang="en-US" dirty="0"/>
            </a:br>
            <a:endParaRPr lang="en-US" dirty="0"/>
          </a:p>
        </p:txBody>
      </p:sp>
      <p:sp>
        <p:nvSpPr>
          <p:cNvPr id="3" name="Content Placeholder 2"/>
          <p:cNvSpPr>
            <a:spLocks noGrp="1"/>
          </p:cNvSpPr>
          <p:nvPr>
            <p:ph idx="1"/>
          </p:nvPr>
        </p:nvSpPr>
        <p:spPr>
          <a:xfrm>
            <a:off x="1000100" y="692696"/>
            <a:ext cx="8001024" cy="6264696"/>
          </a:xfrm>
        </p:spPr>
        <p:txBody>
          <a:bodyPr>
            <a:normAutofit fontScale="70000" lnSpcReduction="20000"/>
          </a:bodyPr>
          <a:lstStyle/>
          <a:p>
            <a:r>
              <a:rPr lang="en-US" b="1" dirty="0"/>
              <a:t>DUET Medical Center Management System </a:t>
            </a:r>
            <a:r>
              <a:rPr lang="en-US" dirty="0"/>
              <a:t>is very much graceful and lively. Patients have to register to the portal by giving their details and then they can take appointment through online with minimal effort. Once appointment is confirm, diagnostic center send the technician to patient address to collect the blood sample. Once test is done and test report is generated patient can download the report by logged in to the portal. This system can be also implemented in diagnostic labs and clinics.</a:t>
            </a:r>
          </a:p>
          <a:p>
            <a:pPr lvl="0"/>
            <a:r>
              <a:rPr lang="en-US" dirty="0"/>
              <a:t>Automation of the entire system improves the productivity.</a:t>
            </a:r>
          </a:p>
          <a:p>
            <a:pPr lvl="0"/>
            <a:r>
              <a:rPr lang="en-US" dirty="0"/>
              <a:t>It provides a friendly graphical user interface which proves to be better when compared to the existing system.</a:t>
            </a:r>
          </a:p>
          <a:p>
            <a:pPr lvl="0"/>
            <a:r>
              <a:rPr lang="en-US" dirty="0"/>
              <a:t>It gives appropriate access to the authorized users depending on their permissions.</a:t>
            </a:r>
          </a:p>
          <a:p>
            <a:pPr lvl="0"/>
            <a:r>
              <a:rPr lang="en-US" dirty="0"/>
              <a:t>It effectively overcomes the delay in communications.</a:t>
            </a:r>
          </a:p>
          <a:p>
            <a:pPr lvl="0"/>
            <a:r>
              <a:rPr lang="en-US" dirty="0"/>
              <a:t>Updating of information becomes so easier.</a:t>
            </a:r>
          </a:p>
          <a:p>
            <a:pPr lvl="0"/>
            <a:r>
              <a:rPr lang="en-US" dirty="0"/>
              <a:t>System security, data security and reliability are the striking features.</a:t>
            </a:r>
          </a:p>
          <a:p>
            <a:pPr lvl="0"/>
            <a:r>
              <a:rPr lang="en-US" dirty="0"/>
              <a:t>The System has adequate scope for modification in future if it is necessary.</a:t>
            </a:r>
          </a:p>
          <a:p>
            <a:pPr marL="82296" indent="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94B8-D7E2-A8C3-D937-B663547E016D}"/>
              </a:ext>
            </a:extLst>
          </p:cNvPr>
          <p:cNvSpPr>
            <a:spLocks noGrp="1"/>
          </p:cNvSpPr>
          <p:nvPr>
            <p:ph type="title"/>
          </p:nvPr>
        </p:nvSpPr>
        <p:spPr>
          <a:xfrm>
            <a:off x="1435608" y="-171400"/>
            <a:ext cx="7498080" cy="1008112"/>
          </a:xfrm>
        </p:spPr>
        <p:txBody>
          <a:bodyPr/>
          <a:lstStyle/>
          <a:p>
            <a:pPr algn="ctr"/>
            <a:r>
              <a:rPr lang="en-US" b="1" dirty="0"/>
              <a:t>Purpose</a:t>
            </a:r>
            <a:endParaRPr lang="en-IN" b="1" dirty="0"/>
          </a:p>
        </p:txBody>
      </p:sp>
      <p:sp>
        <p:nvSpPr>
          <p:cNvPr id="3" name="Content Placeholder 2">
            <a:extLst>
              <a:ext uri="{FF2B5EF4-FFF2-40B4-BE49-F238E27FC236}">
                <a16:creationId xmlns:a16="http://schemas.microsoft.com/office/drawing/2014/main" id="{EB4635D2-C01D-52CC-11BF-9DC499E1B0A8}"/>
              </a:ext>
            </a:extLst>
          </p:cNvPr>
          <p:cNvSpPr>
            <a:spLocks noGrp="1"/>
          </p:cNvSpPr>
          <p:nvPr>
            <p:ph idx="1"/>
          </p:nvPr>
        </p:nvSpPr>
        <p:spPr>
          <a:xfrm>
            <a:off x="1435608" y="1196752"/>
            <a:ext cx="7498080" cy="5051648"/>
          </a:xfrm>
        </p:spPr>
        <p:txBody>
          <a:bodyPr>
            <a:normAutofit fontScale="92500"/>
          </a:bodyPr>
          <a:lstStyle/>
          <a:p>
            <a:pPr marL="82296" indent="0" algn="just">
              <a:lnSpc>
                <a:spcPct val="115000"/>
              </a:lnSpc>
              <a:spcAft>
                <a:spcPts val="2250"/>
              </a:spcAft>
              <a:buNone/>
            </a:pPr>
            <a:r>
              <a:rPr lang="en-US" sz="2800" dirty="0"/>
              <a:t>The main purpose of DUET Medical Management system to provide a platform where authority can manage the center with more convenient way </a:t>
            </a:r>
            <a:r>
              <a:rPr lang="en-US" sz="2800" dirty="0" err="1"/>
              <a:t>nd</a:t>
            </a:r>
            <a:r>
              <a:rPr lang="en-US" sz="2800" dirty="0"/>
              <a:t> students and others  can take the appointment online and get their blood test done at home. With the help of this project we are bringing the use of technology in the field of medical diagnosis where patients can avail all the diagnosis facilities at their door steps. Another purpose for developing this application is to generate the report automatically.</a:t>
            </a:r>
          </a:p>
          <a:p>
            <a:pPr marL="82296" indent="0" algn="just">
              <a:lnSpc>
                <a:spcPct val="115000"/>
              </a:lnSpc>
              <a:spcAft>
                <a:spcPts val="2250"/>
              </a:spcAft>
              <a:buNone/>
            </a:pPr>
            <a:endParaRPr lang="en-IN" sz="2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385794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857232"/>
          </a:xfrm>
        </p:spPr>
        <p:txBody>
          <a:bodyPr/>
          <a:lstStyle/>
          <a:p>
            <a:pPr algn="ctr"/>
            <a:r>
              <a:rPr lang="en-IN" b="1" dirty="0"/>
              <a:t>Scope</a:t>
            </a:r>
            <a:endParaRPr lang="en-US" b="1" dirty="0"/>
          </a:p>
        </p:txBody>
      </p:sp>
      <p:sp>
        <p:nvSpPr>
          <p:cNvPr id="3" name="Content Placeholder 2"/>
          <p:cNvSpPr>
            <a:spLocks noGrp="1"/>
          </p:cNvSpPr>
          <p:nvPr>
            <p:ph idx="1"/>
          </p:nvPr>
        </p:nvSpPr>
        <p:spPr>
          <a:xfrm>
            <a:off x="1071538" y="857232"/>
            <a:ext cx="8072462" cy="5715040"/>
          </a:xfrm>
        </p:spPr>
        <p:txBody>
          <a:bodyPr>
            <a:normAutofit fontScale="62500" lnSpcReduction="20000"/>
          </a:bodyPr>
          <a:lstStyle/>
          <a:p>
            <a:r>
              <a:rPr lang="en-US" dirty="0"/>
              <a:t>Today also we have to go to the diagnostic center, wait in the queue to get our blood test done. As Technology is growing rapidly we are also moving to a technical world where everything we want to be online. So with the help of this project we are bringing the use of technology in the field of medical diagnosis where patients can avail all the diagnosis facilities at their door steps. This project makes the diagnosis process easy and reduces the burden of patients. At a same time its help the diagnostic center to track all their patients details with their test reports. This access friendly software provides quick and effective services which helps the diagnostic center to increase their sales and profit.</a:t>
            </a:r>
          </a:p>
          <a:p>
            <a:pPr>
              <a:buNone/>
            </a:pPr>
            <a:endParaRPr lang="en-US" dirty="0"/>
          </a:p>
          <a:p>
            <a:pPr>
              <a:buNone/>
            </a:pPr>
            <a:r>
              <a:rPr lang="en-US" b="1" dirty="0"/>
              <a:t>Advantages:</a:t>
            </a:r>
            <a:endParaRPr lang="en-US" dirty="0"/>
          </a:p>
          <a:p>
            <a:pPr lvl="0"/>
            <a:r>
              <a:rPr lang="en-US" dirty="0"/>
              <a:t>The system allows automate diagnosis system.</a:t>
            </a:r>
          </a:p>
          <a:p>
            <a:pPr lvl="0"/>
            <a:r>
              <a:rPr lang="en-US" dirty="0"/>
              <a:t>Allows for faster service.</a:t>
            </a:r>
          </a:p>
          <a:p>
            <a:pPr lvl="0"/>
            <a:r>
              <a:rPr lang="en-US" dirty="0"/>
              <a:t>Easy, user friendly GUI.</a:t>
            </a:r>
          </a:p>
          <a:p>
            <a:pPr lvl="0"/>
            <a:r>
              <a:rPr lang="en-US" dirty="0"/>
              <a:t>Validation of data will be ensure only accurate valid and complete data stored in the database.</a:t>
            </a:r>
          </a:p>
          <a:p>
            <a:pPr lvl="0"/>
            <a:r>
              <a:rPr lang="en-US" dirty="0"/>
              <a:t>Easy retrieval or data will be made possible by finding techniques.</a:t>
            </a:r>
          </a:p>
          <a:p>
            <a:pPr lvl="0"/>
            <a:r>
              <a:rPr lang="en-US" dirty="0"/>
              <a:t>Report generation will help made it easy to analyze the performance.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980728"/>
          </a:xfrm>
        </p:spPr>
        <p:txBody>
          <a:bodyPr/>
          <a:lstStyle/>
          <a:p>
            <a:pPr algn="ctr"/>
            <a:r>
              <a:rPr lang="en-US" b="1" dirty="0"/>
              <a:t>Project Modules</a:t>
            </a:r>
            <a:endParaRPr lang="en-US" dirty="0"/>
          </a:p>
        </p:txBody>
      </p:sp>
      <p:sp>
        <p:nvSpPr>
          <p:cNvPr id="3" name="Content Placeholder 2"/>
          <p:cNvSpPr>
            <a:spLocks noGrp="1"/>
          </p:cNvSpPr>
          <p:nvPr>
            <p:ph idx="1"/>
          </p:nvPr>
        </p:nvSpPr>
        <p:spPr>
          <a:xfrm>
            <a:off x="1435608" y="980728"/>
            <a:ext cx="7498080" cy="5267672"/>
          </a:xfrm>
        </p:spPr>
        <p:txBody>
          <a:bodyPr>
            <a:normAutofit/>
          </a:bodyPr>
          <a:lstStyle/>
          <a:p>
            <a:r>
              <a:rPr lang="en-US" sz="1800" dirty="0"/>
              <a:t>DUET Medical Center Management </a:t>
            </a:r>
            <a:r>
              <a:rPr lang="en-US" sz="1800" dirty="0" err="1"/>
              <a:t>Systemis</a:t>
            </a:r>
            <a:r>
              <a:rPr lang="en-US" sz="1800" dirty="0"/>
              <a:t> web based technology which brings up various diagnosis work online. Here patients are first allowed to register on the website and also login using registered details. Once registered with their address and contact details, the patients may now see a variety of tests conducted by the lab along with their costs and also they take appointment of other person who are not registered. The patient will select the required test and book appointment after that lab center send a lab boy at registered address to collect a sample the cost of the test will be paid to the lab while the samples are taken as cash on delivery (COD). After successful testing the user now gets a notification of test result. The system allows admin to attach a copy of the report into the system and automatically shown on user side so user can downloads report.</a:t>
            </a:r>
          </a:p>
          <a:p>
            <a:r>
              <a:rPr lang="en-US" sz="1800" dirty="0"/>
              <a:t> In DUET Medical Center Management System we use PHP and MySQL database. It has three modules i.e.</a:t>
            </a:r>
          </a:p>
          <a:p>
            <a:pPr lvl="0"/>
            <a:r>
              <a:rPr lang="en-US" sz="1800" b="1" u="sng" dirty="0"/>
              <a:t>Admin</a:t>
            </a:r>
            <a:endParaRPr lang="en-US" sz="1800" dirty="0"/>
          </a:p>
          <a:p>
            <a:pPr lvl="0"/>
            <a:r>
              <a:rPr lang="en-US" sz="1800" b="1" u="sng" dirty="0"/>
              <a:t>Lab Employee</a:t>
            </a:r>
            <a:endParaRPr lang="en-US" sz="1800" dirty="0"/>
          </a:p>
          <a:p>
            <a:pPr lvl="0"/>
            <a:r>
              <a:rPr lang="en-US" sz="1800" b="1" u="sng" dirty="0"/>
              <a:t>User</a:t>
            </a:r>
            <a:endParaRPr lang="en-US" sz="1800" dirty="0"/>
          </a:p>
          <a:p>
            <a:pPr marL="82296" indent="0">
              <a:lnSpc>
                <a:spcPct val="115000"/>
              </a:lnSpc>
              <a:spcAft>
                <a:spcPts val="1000"/>
              </a:spcAft>
              <a:buNone/>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9BE8-CDC1-C6E8-58FE-EFABBEA8628F}"/>
              </a:ext>
            </a:extLst>
          </p:cNvPr>
          <p:cNvSpPr>
            <a:spLocks noGrp="1"/>
          </p:cNvSpPr>
          <p:nvPr>
            <p:ph type="title"/>
          </p:nvPr>
        </p:nvSpPr>
        <p:spPr>
          <a:xfrm>
            <a:off x="1435608" y="0"/>
            <a:ext cx="7498080" cy="980728"/>
          </a:xfrm>
        </p:spPr>
        <p:txBody>
          <a:bodyPr>
            <a:normAutofit/>
          </a:bodyPr>
          <a:lstStyle/>
          <a:p>
            <a:pPr algn="ctr"/>
            <a:r>
              <a:rPr lang="en-IN" b="1" dirty="0"/>
              <a:t>Admin Module</a:t>
            </a:r>
          </a:p>
        </p:txBody>
      </p:sp>
      <p:sp>
        <p:nvSpPr>
          <p:cNvPr id="3" name="Content Placeholder 2">
            <a:extLst>
              <a:ext uri="{FF2B5EF4-FFF2-40B4-BE49-F238E27FC236}">
                <a16:creationId xmlns:a16="http://schemas.microsoft.com/office/drawing/2014/main" id="{EC57F299-D444-DA91-47EA-7057A96E0AA4}"/>
              </a:ext>
            </a:extLst>
          </p:cNvPr>
          <p:cNvSpPr>
            <a:spLocks noGrp="1"/>
          </p:cNvSpPr>
          <p:nvPr>
            <p:ph idx="1"/>
          </p:nvPr>
        </p:nvSpPr>
        <p:spPr>
          <a:xfrm>
            <a:off x="1214414" y="1071546"/>
            <a:ext cx="7719274" cy="5669822"/>
          </a:xfrm>
        </p:spPr>
        <p:txBody>
          <a:bodyPr>
            <a:normAutofit fontScale="55000" lnSpcReduction="20000"/>
          </a:bodyPr>
          <a:lstStyle/>
          <a:p>
            <a:r>
              <a:rPr lang="en-US" b="1" dirty="0"/>
              <a:t>Dashboard:</a:t>
            </a:r>
            <a:r>
              <a:rPr lang="en-US" dirty="0"/>
              <a:t> In this sections, admin can briefly view the total register users, total new appointment, total approved appointment, total rejected appointment by admin, total cancelled appointment by user, total sample received, total report uploaded and total employee.</a:t>
            </a:r>
          </a:p>
          <a:p>
            <a:r>
              <a:rPr lang="en-US" b="1" dirty="0"/>
              <a:t>Test Detail: </a:t>
            </a:r>
            <a:r>
              <a:rPr lang="en-US" dirty="0"/>
              <a:t>In this section, admin can manage test detail(Add/Update).</a:t>
            </a:r>
          </a:p>
          <a:p>
            <a:r>
              <a:rPr lang="en-US" b="1" dirty="0"/>
              <a:t>Lab Employee: </a:t>
            </a:r>
            <a:r>
              <a:rPr lang="en-US" dirty="0"/>
              <a:t>In this section, admin can manage employee(Add/Update).</a:t>
            </a:r>
          </a:p>
          <a:p>
            <a:r>
              <a:rPr lang="en-US" b="1" dirty="0"/>
              <a:t>Appointments: </a:t>
            </a:r>
            <a:r>
              <a:rPr lang="en-US" dirty="0"/>
              <a:t>In this section, admin can view the booking appointment and admin also has right to change appointment status according to current status and his/her remarks.</a:t>
            </a:r>
          </a:p>
          <a:p>
            <a:r>
              <a:rPr lang="en-US" b="1" dirty="0"/>
              <a:t>Lab: </a:t>
            </a:r>
            <a:r>
              <a:rPr lang="en-US" dirty="0"/>
              <a:t>In this section, admin received the information of sample collected by employee and upload the report a test.</a:t>
            </a:r>
          </a:p>
          <a:p>
            <a:r>
              <a:rPr lang="en-US" b="1" dirty="0"/>
              <a:t>View </a:t>
            </a:r>
            <a:r>
              <a:rPr lang="en-US" b="1" dirty="0" err="1"/>
              <a:t>Reg</a:t>
            </a:r>
            <a:r>
              <a:rPr lang="en-US" b="1" dirty="0"/>
              <a:t> Users:</a:t>
            </a:r>
            <a:r>
              <a:rPr lang="en-US" dirty="0"/>
              <a:t> In this section, admin view the detail registered users.</a:t>
            </a:r>
          </a:p>
          <a:p>
            <a:r>
              <a:rPr lang="en-US" b="1" dirty="0"/>
              <a:t>Search:</a:t>
            </a:r>
            <a:r>
              <a:rPr lang="en-US" dirty="0"/>
              <a:t> In this section admin can search a particular appointment detail by patient appointment number, name and mobile number.</a:t>
            </a:r>
          </a:p>
          <a:p>
            <a:r>
              <a:rPr lang="en-US" b="1" dirty="0"/>
              <a:t>Report: </a:t>
            </a:r>
            <a:r>
              <a:rPr lang="en-US" dirty="0"/>
              <a:t>In this section admin can view between dates appointment reports, sales report and employee wise report according to dates.</a:t>
            </a:r>
          </a:p>
          <a:p>
            <a:r>
              <a:rPr lang="en-US" dirty="0"/>
              <a:t>Admin can also update his profile, change the password and recover the password.</a:t>
            </a:r>
          </a:p>
          <a:p>
            <a:pPr marL="82296" indent="0">
              <a:buNone/>
            </a:pPr>
            <a:endParaRPr lang="en-IN" dirty="0"/>
          </a:p>
        </p:txBody>
      </p:sp>
    </p:spTree>
    <p:extLst>
      <p:ext uri="{BB962C8B-B14F-4D97-AF65-F5344CB8AC3E}">
        <p14:creationId xmlns:p14="http://schemas.microsoft.com/office/powerpoint/2010/main" val="71337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4C8C6-C0E7-03B8-BD0E-4ADC630C86FE}"/>
              </a:ext>
            </a:extLst>
          </p:cNvPr>
          <p:cNvSpPr>
            <a:spLocks noGrp="1"/>
          </p:cNvSpPr>
          <p:nvPr>
            <p:ph type="title"/>
          </p:nvPr>
        </p:nvSpPr>
        <p:spPr/>
        <p:txBody>
          <a:bodyPr/>
          <a:lstStyle/>
          <a:p>
            <a:pPr algn="ctr"/>
            <a:r>
              <a:rPr lang="en-IN" b="1" dirty="0"/>
              <a:t>Lab Employee Module</a:t>
            </a:r>
          </a:p>
        </p:txBody>
      </p:sp>
      <p:sp>
        <p:nvSpPr>
          <p:cNvPr id="3" name="Content Placeholder 2">
            <a:extLst>
              <a:ext uri="{FF2B5EF4-FFF2-40B4-BE49-F238E27FC236}">
                <a16:creationId xmlns:a16="http://schemas.microsoft.com/office/drawing/2014/main" id="{F6700C8E-677B-4BC0-088B-26F438C148A7}"/>
              </a:ext>
            </a:extLst>
          </p:cNvPr>
          <p:cNvSpPr>
            <a:spLocks noGrp="1"/>
          </p:cNvSpPr>
          <p:nvPr>
            <p:ph idx="1"/>
          </p:nvPr>
        </p:nvSpPr>
        <p:spPr/>
        <p:txBody>
          <a:bodyPr>
            <a:normAutofit fontScale="62500" lnSpcReduction="20000"/>
          </a:bodyPr>
          <a:lstStyle/>
          <a:p>
            <a:r>
              <a:rPr lang="en-US" b="1" dirty="0"/>
              <a:t>Dashboard:</a:t>
            </a:r>
            <a:r>
              <a:rPr lang="en-US" dirty="0"/>
              <a:t> In this sections, employee can briefly view total new assign appointment, total sample collected, total sample sent to lab and total appointments.</a:t>
            </a:r>
          </a:p>
          <a:p>
            <a:r>
              <a:rPr lang="en-US" b="1" dirty="0"/>
              <a:t>Test Detail: </a:t>
            </a:r>
            <a:r>
              <a:rPr lang="en-US" dirty="0"/>
              <a:t>In this section, employee can view test detail.</a:t>
            </a:r>
          </a:p>
          <a:p>
            <a:r>
              <a:rPr lang="en-US" b="1" dirty="0"/>
              <a:t>Assign Appointments:</a:t>
            </a:r>
            <a:r>
              <a:rPr lang="en-US" dirty="0"/>
              <a:t> In this section, employee can view the appointment which is assign by the admin and employee has rights to change the appointment status according to current status.</a:t>
            </a:r>
          </a:p>
          <a:p>
            <a:r>
              <a:rPr lang="en-US" b="1" dirty="0"/>
              <a:t>Search:</a:t>
            </a:r>
            <a:r>
              <a:rPr lang="en-US" dirty="0"/>
              <a:t> In this section, employee can search a particular appointment detail by patient appointment number, name and mobile number.</a:t>
            </a:r>
          </a:p>
          <a:p>
            <a:r>
              <a:rPr lang="en-US" b="1" dirty="0"/>
              <a:t>Reports: </a:t>
            </a:r>
            <a:r>
              <a:rPr lang="en-US" dirty="0"/>
              <a:t>In this section, employee can view how many appointment has been assign, how many sample has been collected and how many appointment has been pending in his/her end.</a:t>
            </a:r>
          </a:p>
          <a:p>
            <a:pPr>
              <a:buNone/>
            </a:pPr>
            <a:endParaRPr lang="en-US" dirty="0"/>
          </a:p>
          <a:p>
            <a:r>
              <a:rPr lang="en-US" dirty="0"/>
              <a:t>Employee can also update his profile, change the password and recover the password.</a:t>
            </a:r>
          </a:p>
          <a:p>
            <a:pPr marL="82296" indent="0">
              <a:buNone/>
            </a:pPr>
            <a:endParaRPr lang="en-IN" dirty="0"/>
          </a:p>
        </p:txBody>
      </p:sp>
    </p:spTree>
    <p:extLst>
      <p:ext uri="{BB962C8B-B14F-4D97-AF65-F5344CB8AC3E}">
        <p14:creationId xmlns:p14="http://schemas.microsoft.com/office/powerpoint/2010/main" val="3235189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Users/Patient Module</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a:t>Dashboard: </a:t>
            </a:r>
            <a:r>
              <a:rPr lang="en-US" dirty="0"/>
              <a:t>This is the welcome page for users or patients</a:t>
            </a:r>
          </a:p>
          <a:p>
            <a:r>
              <a:rPr lang="en-US" b="1" dirty="0"/>
              <a:t>Test Detail: </a:t>
            </a:r>
            <a:r>
              <a:rPr lang="en-US" dirty="0"/>
              <a:t>In this section, employee can view test detail.</a:t>
            </a:r>
          </a:p>
          <a:p>
            <a:r>
              <a:rPr lang="en-US" b="1" dirty="0"/>
              <a:t>Appointment: </a:t>
            </a:r>
            <a:r>
              <a:rPr lang="en-US" dirty="0"/>
              <a:t>In this section, user can book the appointments for test.</a:t>
            </a:r>
          </a:p>
          <a:p>
            <a:r>
              <a:rPr lang="en-US" b="1" dirty="0"/>
              <a:t>Appointment History: </a:t>
            </a:r>
            <a:r>
              <a:rPr lang="en-US" dirty="0"/>
              <a:t>In this section, user can view the appointment history and also can check the status of appointment.</a:t>
            </a:r>
          </a:p>
          <a:p>
            <a:r>
              <a:rPr lang="en-US" b="1" dirty="0"/>
              <a:t>View Medical Report</a:t>
            </a:r>
            <a:r>
              <a:rPr lang="en-US" dirty="0"/>
              <a:t>: In this section, user can download the patient report.</a:t>
            </a:r>
          </a:p>
          <a:p>
            <a:r>
              <a:rPr lang="en-US" dirty="0"/>
              <a:t>User can also update his profile, change the password and recover the password.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Requirement Specification</a:t>
            </a:r>
            <a:br>
              <a:rPr lang="en-US" dirty="0"/>
            </a:br>
            <a:endParaRPr lang="en-US" dirty="0"/>
          </a:p>
        </p:txBody>
      </p:sp>
      <p:sp>
        <p:nvSpPr>
          <p:cNvPr id="3" name="Content Placeholder 2"/>
          <p:cNvSpPr>
            <a:spLocks noGrp="1"/>
          </p:cNvSpPr>
          <p:nvPr>
            <p:ph idx="1"/>
          </p:nvPr>
        </p:nvSpPr>
        <p:spPr>
          <a:xfrm>
            <a:off x="1435608" y="1142984"/>
            <a:ext cx="7498080" cy="5105416"/>
          </a:xfrm>
        </p:spPr>
        <p:txBody>
          <a:bodyPr/>
          <a:lstStyle/>
          <a:p>
            <a:pPr>
              <a:buFont typeface="Wingdings" pitchFamily="2" charset="2"/>
              <a:buChar char="Ø"/>
            </a:pPr>
            <a:r>
              <a:rPr lang="en-US" sz="2000" b="1" u="sng" dirty="0"/>
              <a:t>Hardware Configuration:</a:t>
            </a:r>
            <a:endParaRPr lang="en-US" sz="2000" dirty="0"/>
          </a:p>
          <a:p>
            <a:pPr>
              <a:buNone/>
            </a:pPr>
            <a:r>
              <a:rPr lang="en-IN" sz="2400" dirty="0"/>
              <a:t>    </a:t>
            </a:r>
            <a:r>
              <a:rPr lang="en-IN" sz="1800" b="1" dirty="0"/>
              <a:t>Client Side</a:t>
            </a:r>
          </a:p>
          <a:p>
            <a:pPr>
              <a:buNone/>
            </a:pPr>
            <a:endParaRPr lang="en-IN" sz="1800" b="1" dirty="0"/>
          </a:p>
          <a:p>
            <a:pPr>
              <a:buNone/>
            </a:pPr>
            <a:endParaRPr lang="en-IN" sz="1800" b="1" dirty="0"/>
          </a:p>
          <a:p>
            <a:pPr>
              <a:buNone/>
            </a:pPr>
            <a:endParaRPr lang="en-IN" sz="1800" b="1" dirty="0"/>
          </a:p>
          <a:p>
            <a:pPr>
              <a:buNone/>
            </a:pPr>
            <a:r>
              <a:rPr lang="en-IN" sz="1800" b="1" dirty="0"/>
              <a:t>  </a:t>
            </a:r>
          </a:p>
          <a:p>
            <a:pPr>
              <a:buNone/>
            </a:pPr>
            <a:r>
              <a:rPr lang="en-IN" sz="1800" b="1" dirty="0"/>
              <a:t>  </a:t>
            </a:r>
          </a:p>
          <a:p>
            <a:pPr>
              <a:buNone/>
            </a:pPr>
            <a:r>
              <a:rPr lang="en-IN" sz="1800" b="1" dirty="0"/>
              <a:t>    Server Side</a:t>
            </a:r>
            <a:endParaRPr lang="en-US" sz="2400" b="1" dirty="0"/>
          </a:p>
        </p:txBody>
      </p:sp>
      <p:graphicFrame>
        <p:nvGraphicFramePr>
          <p:cNvPr id="4" name="Table 3"/>
          <p:cNvGraphicFramePr>
            <a:graphicFrameLocks noGrp="1"/>
          </p:cNvGraphicFramePr>
          <p:nvPr/>
        </p:nvGraphicFramePr>
        <p:xfrm>
          <a:off x="1857356" y="4429132"/>
          <a:ext cx="6096000" cy="1107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IN" dirty="0"/>
                        <a:t>RAM</a:t>
                      </a:r>
                      <a:endParaRPr lang="en-US" dirty="0"/>
                    </a:p>
                  </a:txBody>
                  <a:tcPr/>
                </a:tc>
                <a:tc>
                  <a:txBody>
                    <a:bodyPr/>
                    <a:lstStyle/>
                    <a:p>
                      <a:r>
                        <a:rPr lang="en-IN" dirty="0"/>
                        <a:t>1 GB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20GB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2.0GHz</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1785918" y="2285992"/>
          <a:ext cx="6096000" cy="11125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IN" dirty="0"/>
                        <a:t>RAM</a:t>
                      </a:r>
                      <a:endParaRPr lang="en-US" dirty="0"/>
                    </a:p>
                  </a:txBody>
                  <a:tcPr/>
                </a:tc>
                <a:tc>
                  <a:txBody>
                    <a:bodyPr/>
                    <a:lstStyle/>
                    <a:p>
                      <a:r>
                        <a:rPr lang="en-IN" dirty="0"/>
                        <a:t>512 MB</a:t>
                      </a:r>
                      <a:endParaRPr lang="en-US" dirty="0"/>
                    </a:p>
                  </a:txBody>
                  <a:tcPr/>
                </a:tc>
                <a:extLst>
                  <a:ext uri="{0D108BD9-81ED-4DB2-BD59-A6C34878D82A}">
                    <a16:rowId xmlns:a16="http://schemas.microsoft.com/office/drawing/2014/main" val="10000"/>
                  </a:ext>
                </a:extLst>
              </a:tr>
              <a:tr h="370840">
                <a:tc>
                  <a:txBody>
                    <a:bodyPr/>
                    <a:lstStyle/>
                    <a:p>
                      <a:r>
                        <a:rPr lang="en-IN" dirty="0"/>
                        <a:t>Hard Disk</a:t>
                      </a:r>
                      <a:endParaRPr lang="en-US" dirty="0"/>
                    </a:p>
                  </a:txBody>
                  <a:tcPr/>
                </a:tc>
                <a:tc>
                  <a:txBody>
                    <a:bodyPr/>
                    <a:lstStyle/>
                    <a:p>
                      <a:r>
                        <a:rPr lang="en-IN" dirty="0"/>
                        <a:t>10GB</a:t>
                      </a:r>
                      <a:endParaRPr lang="en-US" dirty="0"/>
                    </a:p>
                  </a:txBody>
                  <a:tcPr/>
                </a:tc>
                <a:extLst>
                  <a:ext uri="{0D108BD9-81ED-4DB2-BD59-A6C34878D82A}">
                    <a16:rowId xmlns:a16="http://schemas.microsoft.com/office/drawing/2014/main" val="10001"/>
                  </a:ext>
                </a:extLst>
              </a:tr>
              <a:tr h="370840">
                <a:tc>
                  <a:txBody>
                    <a:bodyPr/>
                    <a:lstStyle/>
                    <a:p>
                      <a:r>
                        <a:rPr lang="en-IN" dirty="0"/>
                        <a:t>Processor</a:t>
                      </a:r>
                      <a:endParaRPr lang="en-US" dirty="0"/>
                    </a:p>
                  </a:txBody>
                  <a:tcPr/>
                </a:tc>
                <a:tc>
                  <a:txBody>
                    <a:bodyPr/>
                    <a:lstStyle/>
                    <a:p>
                      <a:r>
                        <a:rPr lang="en-IN" dirty="0"/>
                        <a:t>1.0 GHz</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1219</TotalTime>
  <Words>1579</Words>
  <Application>Microsoft Office PowerPoint</Application>
  <PresentationFormat>On-screen Show (4:3)</PresentationFormat>
  <Paragraphs>141</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Gill Sans MT</vt:lpstr>
      <vt:lpstr>Times New Roman</vt:lpstr>
      <vt:lpstr>Verdana</vt:lpstr>
      <vt:lpstr>Wingdings</vt:lpstr>
      <vt:lpstr>Wingdings 2</vt:lpstr>
      <vt:lpstr>Solstice</vt:lpstr>
      <vt:lpstr>PowerPoint Presentation</vt:lpstr>
      <vt:lpstr>Abstract</vt:lpstr>
      <vt:lpstr>Purpose</vt:lpstr>
      <vt:lpstr>Scope</vt:lpstr>
      <vt:lpstr>Project Modules</vt:lpstr>
      <vt:lpstr>Admin Module</vt:lpstr>
      <vt:lpstr>Lab Employee Module</vt:lpstr>
      <vt:lpstr>Users/Patient Module</vt:lpstr>
      <vt:lpstr>Requirement Specification </vt:lpstr>
      <vt:lpstr>Continue.....</vt:lpstr>
      <vt:lpstr>Class / Schema Diagram </vt:lpstr>
      <vt:lpstr>ER Diagram</vt:lpstr>
      <vt:lpstr>Project Screens </vt:lpstr>
      <vt:lpstr>Admin Login </vt:lpstr>
      <vt:lpstr>Dashboard  </vt:lpstr>
      <vt:lpstr>Manage Test Details  </vt:lpstr>
      <vt:lpstr>Add New Employee  </vt:lpstr>
      <vt:lpstr>Appointment Details  </vt:lpstr>
      <vt:lpstr>Sample Received  </vt:lpstr>
      <vt:lpstr>Search to Get quick access  </vt:lpstr>
      <vt:lpstr>User View Details  </vt:lpstr>
      <vt:lpstr>PowerPoint Presentation</vt:lpstr>
      <vt:lpstr>PowerPoint Presentation</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sojib sabbir</cp:lastModifiedBy>
  <cp:revision>63</cp:revision>
  <dcterms:created xsi:type="dcterms:W3CDTF">2021-11-06T13:13:02Z</dcterms:created>
  <dcterms:modified xsi:type="dcterms:W3CDTF">2025-07-23T18:32:41Z</dcterms:modified>
</cp:coreProperties>
</file>