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c:style val="2"/>
  <c:chart>
    <c:autoTitleDeleted val="1"/>
    <c:view3D>
      <c:rotX val="11"/>
      <c:rotY val="25"/>
      <c:rAngAx val="1"/>
    </c:view3D>
    <c:floor>
      <c:thickness val="0"/>
      <c:spPr>
        <a:solidFill>
          <a:srgbClr val="CCCCCC"/>
        </a:solidFill>
        <a:ln w="9360">
          <a:noFill/>
        </a:ln>
      </c:spPr>
    </c:floor>
    <c:sideWall>
      <c:thickness val="0"/>
      <c:spPr>
        <a:noFill/>
        <a:ln w="9360">
          <a:solidFill>
            <a:srgbClr val="B3B3B3"/>
          </a:solidFill>
          <a:round/>
        </a:ln>
      </c:spPr>
    </c:sideWall>
    <c:backWall>
      <c:thickness val="0"/>
      <c:spPr>
        <a:noFill/>
        <a:ln w="9360">
          <a:solidFill>
            <a:srgbClr val="B3B3B3"/>
          </a:solidFill>
          <a:round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B</c:v>
                </c:pt>
              </c:strCache>
            </c:strRef>
          </c:tx>
          <c:spPr>
            <a:solidFill>
              <a:srgbClr val="001E33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15000</c:v>
                </c:pt>
                <c:pt idx="1">
                  <c:v>45000</c:v>
                </c:pt>
                <c:pt idx="2">
                  <c:v>75000</c:v>
                </c:pt>
                <c:pt idx="3">
                  <c:v>105000</c:v>
                </c:pt>
                <c:pt idx="4">
                  <c:v>135000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0.22500000000000001</c:v>
                </c:pt>
                <c:pt idx="1">
                  <c:v>2.0249999999999999</c:v>
                </c:pt>
                <c:pt idx="2">
                  <c:v>5.625</c:v>
                </c:pt>
                <c:pt idx="3">
                  <c:v>11.025</c:v>
                </c:pt>
                <c:pt idx="4">
                  <c:v>18.225000000000001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3D-43D7-B09F-86B356FEB4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cylinder"/>
        <c:axId val="57953607"/>
        <c:axId val="66681439"/>
        <c:axId val="0"/>
      </c:bar3DChart>
      <c:catAx>
        <c:axId val="57953607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lang="es-CO"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Training Dataset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s-CO"/>
          </a:p>
        </c:txPr>
        <c:crossAx val="66681439"/>
        <c:crosses val="autoZero"/>
        <c:auto val="1"/>
        <c:lblAlgn val="ctr"/>
        <c:lblOffset val="100"/>
        <c:noMultiLvlLbl val="0"/>
      </c:catAx>
      <c:valAx>
        <c:axId val="66681439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lang="es-CO"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Time Consumption (s)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s-CO"/>
          </a:p>
        </c:txPr>
        <c:crossAx val="57953607"/>
        <c:crosses val="autoZero"/>
        <c:crossBetween val="between"/>
      </c:valAx>
    </c:plotArea>
    <c:plotVisOnly val="1"/>
    <c:dispBlanksAs val="gap"/>
    <c:showDLblsOverMax val="1"/>
  </c:chart>
  <c:spPr>
    <a:solidFill>
      <a:srgbClr val="FFFFFF"/>
    </a:solidFill>
    <a:ln w="936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0"/>
  <c:style val="2"/>
  <c:chart>
    <c:autoTitleDeleted val="1"/>
    <c:view3D>
      <c:rotX val="11"/>
      <c:rotY val="25"/>
      <c:rAngAx val="1"/>
    </c:view3D>
    <c:floor>
      <c:thickness val="0"/>
      <c:spPr>
        <a:solidFill>
          <a:srgbClr val="CCCCCC"/>
        </a:solidFill>
        <a:ln w="9360">
          <a:noFill/>
        </a:ln>
      </c:spPr>
    </c:floor>
    <c:sideWall>
      <c:thickness val="0"/>
      <c:spPr>
        <a:noFill/>
        <a:ln w="9360">
          <a:solidFill>
            <a:srgbClr val="B3B3B3"/>
          </a:solidFill>
          <a:round/>
        </a:ln>
      </c:spPr>
    </c:sideWall>
    <c:backWall>
      <c:thickness val="0"/>
      <c:spPr>
        <a:noFill/>
        <a:ln w="9360">
          <a:solidFill>
            <a:srgbClr val="B3B3B3"/>
          </a:solidFill>
          <a:round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B</c:v>
                </c:pt>
              </c:strCache>
            </c:strRef>
          </c:tx>
          <c:spPr>
            <a:solidFill>
              <a:srgbClr val="48AC76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15000</c:v>
                </c:pt>
                <c:pt idx="1">
                  <c:v>45000</c:v>
                </c:pt>
                <c:pt idx="2">
                  <c:v>75000</c:v>
                </c:pt>
                <c:pt idx="3">
                  <c:v>105000</c:v>
                </c:pt>
                <c:pt idx="4">
                  <c:v>135000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15</c:v>
                </c:pt>
                <c:pt idx="1">
                  <c:v>45</c:v>
                </c:pt>
                <c:pt idx="2">
                  <c:v>75</c:v>
                </c:pt>
                <c:pt idx="3">
                  <c:v>105</c:v>
                </c:pt>
                <c:pt idx="4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7D-49C3-964F-1B43BAD9A0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cylinder"/>
        <c:axId val="56863768"/>
        <c:axId val="81460992"/>
        <c:axId val="0"/>
      </c:bar3DChart>
      <c:catAx>
        <c:axId val="56863768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lang="es-CO"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Training Dataset Size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s-CO"/>
          </a:p>
        </c:txPr>
        <c:crossAx val="81460992"/>
        <c:crosses val="autoZero"/>
        <c:auto val="1"/>
        <c:lblAlgn val="ctr"/>
        <c:lblOffset val="100"/>
        <c:noMultiLvlLbl val="0"/>
      </c:catAx>
      <c:valAx>
        <c:axId val="81460992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r>
                  <a:rPr lang="es-CO" sz="9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Memory Consumption (MB)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s-CO"/>
          </a:p>
        </c:txPr>
        <c:crossAx val="56863768"/>
        <c:crosses val="autoZero"/>
        <c:crossBetween val="between"/>
      </c:valAx>
    </c:plotArea>
    <c:plotVisOnly val="1"/>
    <c:dispBlanksAs val="gap"/>
    <c:showDLblsOverMax val="1"/>
  </c:chart>
  <c:spPr>
    <a:solidFill>
      <a:srgbClr val="FFFFFF"/>
    </a:solidFill>
    <a:ln w="9360"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github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3"/>
          <p:cNvPicPr/>
          <p:nvPr/>
        </p:nvPicPr>
        <p:blipFill>
          <a:blip r:embed="rId3"/>
          <a:srcRect t="78334"/>
          <a:stretch/>
        </p:blipFill>
        <p:spPr>
          <a:xfrm>
            <a:off x="36000" y="5394960"/>
            <a:ext cx="12193560" cy="148392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0" y="20160"/>
            <a:ext cx="3474360" cy="6858720"/>
          </a:xfrm>
          <a:prstGeom prst="rect">
            <a:avLst/>
          </a:prstGeom>
          <a:solidFill>
            <a:srgbClr val="A3A8A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spc="-1" dirty="0">
                <a:solidFill>
                  <a:srgbClr val="001E33"/>
                </a:solidFill>
                <a:latin typeface="Arial"/>
              </a:rPr>
              <a:t>Proyecto </a:t>
            </a:r>
          </a:p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001E33"/>
                </a:solidFill>
                <a:latin typeface="Arial"/>
              </a:rPr>
              <a:t>Para </a:t>
            </a:r>
          </a:p>
          <a:p>
            <a:pPr algn="ctr">
              <a:lnSpc>
                <a:spcPct val="100000"/>
              </a:lnSpc>
            </a:pPr>
            <a:r>
              <a:rPr lang="en-US" sz="4800" spc="-1" dirty="0" err="1">
                <a:solidFill>
                  <a:srgbClr val="001E33"/>
                </a:solidFill>
                <a:latin typeface="Arial"/>
              </a:rPr>
              <a:t>Predecir</a:t>
            </a:r>
            <a:r>
              <a:rPr lang="en-US" sz="4800" spc="-1" dirty="0">
                <a:solidFill>
                  <a:srgbClr val="001E33"/>
                </a:solidFill>
                <a:latin typeface="Arial"/>
              </a:rPr>
              <a:t> la </a:t>
            </a:r>
          </a:p>
          <a:p>
            <a:pPr algn="ctr">
              <a:lnSpc>
                <a:spcPct val="100000"/>
              </a:lnSpc>
            </a:pPr>
            <a:r>
              <a:rPr lang="en-US" sz="4800" b="0" strike="noStrike" spc="-1" dirty="0" err="1">
                <a:solidFill>
                  <a:srgbClr val="001E33"/>
                </a:solidFill>
                <a:latin typeface="Arial"/>
              </a:rPr>
              <a:t>Excelencia</a:t>
            </a:r>
            <a:r>
              <a:rPr lang="en-US" sz="4800" b="0" strike="noStrike" spc="-1" dirty="0">
                <a:solidFill>
                  <a:srgbClr val="001E33"/>
                </a:solidFill>
                <a:latin typeface="Arial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en-US" sz="4800" spc="-1" dirty="0" err="1">
                <a:solidFill>
                  <a:srgbClr val="001E33"/>
                </a:solidFill>
                <a:latin typeface="Arial"/>
              </a:rPr>
              <a:t>Academica</a:t>
            </a:r>
            <a:r>
              <a:rPr lang="en-US" sz="4800" spc="-1" dirty="0">
                <a:solidFill>
                  <a:srgbClr val="001E33"/>
                </a:solidFill>
                <a:latin typeface="Arial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001E33"/>
                </a:solidFill>
                <a:latin typeface="Arial"/>
              </a:rPr>
              <a:t>De la </a:t>
            </a:r>
            <a:r>
              <a:rPr lang="en-US" sz="4800" b="0" strike="noStrike" spc="-1" dirty="0" err="1">
                <a:solidFill>
                  <a:srgbClr val="001E33"/>
                </a:solidFill>
                <a:latin typeface="Arial"/>
              </a:rPr>
              <a:t>pruebas</a:t>
            </a:r>
            <a:endParaRPr lang="en-US" sz="4800" b="0" strike="noStrike" spc="-1" dirty="0">
              <a:solidFill>
                <a:srgbClr val="001E33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800" spc="-1" dirty="0">
                <a:solidFill>
                  <a:srgbClr val="001E33"/>
                </a:solidFill>
                <a:latin typeface="Arial"/>
              </a:rPr>
              <a:t>Saber pro</a:t>
            </a:r>
            <a:endParaRPr lang="en-US" sz="4800" b="0" strike="noStrike" spc="-1" dirty="0">
              <a:solidFill>
                <a:srgbClr val="001E3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2214000" y="4511520"/>
            <a:ext cx="8137080" cy="1644840"/>
          </a:xfrm>
          <a:prstGeom prst="rect">
            <a:avLst/>
          </a:prstGeom>
          <a:solidFill>
            <a:srgbClr val="A3A8A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001E33"/>
                </a:solidFill>
                <a:latin typeface="Arial"/>
                <a:ea typeface="DejaVu Sans"/>
              </a:rPr>
              <a:t>¡GRACIAS!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9953640" y="4270680"/>
            <a:ext cx="211536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Digan gracias por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escucharnos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 flipV="1">
            <a:off x="9505080" y="475704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4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65320" y="376920"/>
            <a:ext cx="3666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Presentación del Equipo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 flipV="1">
            <a:off x="3837600" y="48780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4364280" y="33660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Conserven ese título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85" name="Group 4"/>
          <p:cNvGrpSpPr/>
          <p:nvPr/>
        </p:nvGrpSpPr>
        <p:grpSpPr>
          <a:xfrm>
            <a:off x="9052560" y="1645920"/>
            <a:ext cx="2834640" cy="2743200"/>
            <a:chOff x="9052560" y="1645920"/>
            <a:chExt cx="2834640" cy="2743200"/>
          </a:xfrm>
        </p:grpSpPr>
        <p:pic>
          <p:nvPicPr>
            <p:cNvPr id="86" name="Imagen 85"/>
            <p:cNvPicPr/>
            <p:nvPr/>
          </p:nvPicPr>
          <p:blipFill>
            <a:blip r:embed="rId3"/>
            <a:stretch/>
          </p:blipFill>
          <p:spPr>
            <a:xfrm>
              <a:off x="9219240" y="1757160"/>
              <a:ext cx="2508480" cy="2487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CustomShape 5"/>
            <p:cNvSpPr/>
            <p:nvPr/>
          </p:nvSpPr>
          <p:spPr>
            <a:xfrm>
              <a:off x="9052560" y="1645920"/>
              <a:ext cx="2834640" cy="2743200"/>
            </a:xfrm>
            <a:custGeom>
              <a:avLst/>
              <a:gdLst/>
              <a:ahLst/>
              <a:cxnLst/>
              <a:rect l="l" t="t" r="r" b="b"/>
              <a:pathLst>
                <a:path w="7875" h="7621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8" name="CustomShape 6"/>
          <p:cNvSpPr/>
          <p:nvPr/>
        </p:nvSpPr>
        <p:spPr>
          <a:xfrm>
            <a:off x="728640" y="1900800"/>
            <a:ext cx="2102760" cy="2194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7"/>
          <p:cNvSpPr/>
          <p:nvPr/>
        </p:nvSpPr>
        <p:spPr>
          <a:xfrm>
            <a:off x="3599280" y="1903680"/>
            <a:ext cx="2102760" cy="2194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8"/>
          <p:cNvSpPr/>
          <p:nvPr/>
        </p:nvSpPr>
        <p:spPr>
          <a:xfrm>
            <a:off x="9419040" y="4180680"/>
            <a:ext cx="21934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Mauricio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Toro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91" name="CustomShape 9"/>
          <p:cNvSpPr/>
          <p:nvPr/>
        </p:nvSpPr>
        <p:spPr>
          <a:xfrm>
            <a:off x="3551040" y="4180680"/>
            <a:ext cx="219348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spc="-1" dirty="0">
                <a:solidFill>
                  <a:srgbClr val="001E33"/>
                </a:solidFill>
                <a:latin typeface="Arial"/>
              </a:rPr>
              <a:t>Carlos Andres </a:t>
            </a:r>
          </a:p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</a:rPr>
              <a:t>Mosqu</a:t>
            </a:r>
            <a:r>
              <a:rPr lang="en-US" sz="2200" spc="-1" dirty="0">
                <a:solidFill>
                  <a:srgbClr val="001E33"/>
                </a:solidFill>
                <a:latin typeface="Arial"/>
              </a:rPr>
              <a:t>era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92" name="CustomShape 10"/>
          <p:cNvSpPr/>
          <p:nvPr/>
        </p:nvSpPr>
        <p:spPr>
          <a:xfrm>
            <a:off x="635040" y="4180680"/>
            <a:ext cx="219348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spc="-1" dirty="0">
                <a:solidFill>
                  <a:srgbClr val="001E33"/>
                </a:solidFill>
                <a:latin typeface="Arial"/>
              </a:rPr>
              <a:t>Juan Andres </a:t>
            </a:r>
          </a:p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1E33"/>
                </a:solidFill>
                <a:latin typeface="Arial"/>
              </a:rPr>
              <a:t>Henao 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93" name="CustomShape 11"/>
          <p:cNvSpPr/>
          <p:nvPr/>
        </p:nvSpPr>
        <p:spPr>
          <a:xfrm>
            <a:off x="1912680" y="5136480"/>
            <a:ext cx="29332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Pongan</a:t>
            </a:r>
            <a:r>
              <a:rPr lang="en-US" sz="1400" b="0" i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 una </a:t>
            </a:r>
            <a:r>
              <a:rPr lang="en-US" sz="1400" b="0" i="1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foto</a:t>
            </a:r>
            <a:r>
              <a:rPr lang="en-US" sz="1400" b="0" i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lang="en-US" sz="1400" b="0" i="1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sonriendo</a:t>
            </a:r>
            <a:br>
              <a:rPr dirty="0"/>
            </a:br>
            <a:r>
              <a:rPr lang="en-US" sz="1400" b="0" i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y no </a:t>
            </a:r>
            <a:r>
              <a:rPr lang="en-US" sz="1400" b="0" i="1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olviden</a:t>
            </a:r>
            <a:r>
              <a:rPr lang="en-US" sz="1400" b="0" i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lang="en-US" sz="1400" b="0" i="1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su</a:t>
            </a:r>
            <a:r>
              <a:rPr lang="en-US" sz="1400" b="0" i="1" strike="noStrike" spc="-1" dirty="0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lang="en-US" sz="1400" b="0" i="1" strike="noStrike" spc="-1" dirty="0" err="1">
                <a:solidFill>
                  <a:srgbClr val="FF0000"/>
                </a:solidFill>
                <a:latin typeface="Arial"/>
                <a:ea typeface="DejaVu Sans"/>
              </a:rPr>
              <a:t>nombre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4" name="CustomShape 12"/>
          <p:cNvSpPr/>
          <p:nvPr/>
        </p:nvSpPr>
        <p:spPr>
          <a:xfrm>
            <a:off x="1881000" y="502920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3"/>
          <p:cNvSpPr/>
          <p:nvPr/>
        </p:nvSpPr>
        <p:spPr>
          <a:xfrm>
            <a:off x="5025600" y="5117400"/>
            <a:ext cx="29332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Pongan una foto sonriendo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y no olviden su nombre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6" name="CustomShape 14"/>
          <p:cNvSpPr/>
          <p:nvPr/>
        </p:nvSpPr>
        <p:spPr>
          <a:xfrm>
            <a:off x="4993920" y="501012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5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primera entrega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98" name="Imagen 97"/>
          <p:cNvPicPr/>
          <p:nvPr/>
        </p:nvPicPr>
        <p:blipFill>
          <a:blip r:embed="rId4"/>
          <a:srcRect b="25722"/>
          <a:stretch/>
        </p:blipFill>
        <p:spPr>
          <a:xfrm>
            <a:off x="6018840" y="1828800"/>
            <a:ext cx="3200040" cy="2376720"/>
          </a:xfrm>
          <a:prstGeom prst="rect">
            <a:avLst/>
          </a:prstGeom>
          <a:ln>
            <a:noFill/>
          </a:ln>
        </p:spPr>
      </p:pic>
      <p:sp>
        <p:nvSpPr>
          <p:cNvPr id="99" name="CustomShape 16"/>
          <p:cNvSpPr/>
          <p:nvPr/>
        </p:nvSpPr>
        <p:spPr>
          <a:xfrm>
            <a:off x="6503040" y="4180680"/>
            <a:ext cx="21931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Miguel</a:t>
            </a:r>
            <a:br/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Correa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00" name="CustomShape 17"/>
          <p:cNvSpPr/>
          <p:nvPr/>
        </p:nvSpPr>
        <p:spPr>
          <a:xfrm>
            <a:off x="5924160" y="1645920"/>
            <a:ext cx="3383280" cy="2651760"/>
          </a:xfrm>
          <a:custGeom>
            <a:avLst/>
            <a:gdLst/>
            <a:ahLst/>
            <a:cxnLst/>
            <a:rect l="l" t="t" r="r" b="b"/>
            <a:pathLst>
              <a:path w="9399" h="7367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" name="Imagen 100"/>
          <p:cNvPicPr/>
          <p:nvPr/>
        </p:nvPicPr>
        <p:blipFill>
          <a:blip r:embed="rId5"/>
          <a:stretch/>
        </p:blipFill>
        <p:spPr>
          <a:xfrm>
            <a:off x="182880" y="6089760"/>
            <a:ext cx="621360" cy="621360"/>
          </a:xfrm>
          <a:prstGeom prst="rect">
            <a:avLst/>
          </a:prstGeom>
          <a:ln>
            <a:noFill/>
          </a:ln>
        </p:spPr>
      </p:pic>
      <p:sp>
        <p:nvSpPr>
          <p:cNvPr id="102" name="CustomShape 18"/>
          <p:cNvSpPr/>
          <p:nvPr/>
        </p:nvSpPr>
        <p:spPr>
          <a:xfrm>
            <a:off x="815040" y="6160680"/>
            <a:ext cx="69156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  <a:hlinkClick r:id="rId6"/>
              </a:rPr>
              <a:t>http://github.com/</a:t>
            </a: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                         </a:t>
            </a:r>
            <a:r>
              <a:rPr lang="en-US" sz="2200" b="1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jahenao</a:t>
            </a:r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</a:rPr>
              <a:t>/</a:t>
            </a:r>
            <a:r>
              <a:rPr lang="en-US" sz="2200" b="1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proyecto</a:t>
            </a:r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</a:rPr>
              <a:t>/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3" name="Imagen 2" descr="Un hombre con una playera de color azul&#10;&#10;Descripción generada automáticamente">
            <a:extLst>
              <a:ext uri="{FF2B5EF4-FFF2-40B4-BE49-F238E27FC236}">
                <a16:creationId xmlns:a16="http://schemas.microsoft.com/office/drawing/2014/main" id="{5BCB109D-27A7-45A5-B804-518B55A6EB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835" y="1900800"/>
            <a:ext cx="2133565" cy="21942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n 4" descr="Un joven con una playera de color azul&#10;&#10;Descripción generada automáticamente">
            <a:extLst>
              <a:ext uri="{FF2B5EF4-FFF2-40B4-BE49-F238E27FC236}">
                <a16:creationId xmlns:a16="http://schemas.microsoft.com/office/drawing/2014/main" id="{D4D6A899-B2C3-4765-8455-E271CD995C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60" y="1863240"/>
            <a:ext cx="2217900" cy="229587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Marcador de contenido 3"/>
          <p:cNvPicPr/>
          <p:nvPr/>
        </p:nvPicPr>
        <p:blipFill>
          <a:blip r:embed="rId2"/>
          <a:stretch/>
        </p:blipFill>
        <p:spPr>
          <a:xfrm>
            <a:off x="-2400" y="35677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265320" y="376920"/>
            <a:ext cx="330048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Diseño</a:t>
            </a:r>
            <a:r>
              <a:rPr lang="en-U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del Algoritmo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65320" y="4767594"/>
            <a:ext cx="630828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latin typeface="Arial"/>
              </a:rPr>
              <a:t>El entrenamiento de nuestro algoritmo CART, que </a:t>
            </a:r>
            <a:r>
              <a:rPr lang="es-CO" sz="1400" b="0" strike="noStrike" spc="-1" dirty="0">
                <a:latin typeface="Arial"/>
              </a:rPr>
              <a:t>fue</a:t>
            </a:r>
            <a:r>
              <a:rPr lang="en-US" sz="1400" b="0" strike="noStrike" spc="-1" dirty="0">
                <a:latin typeface="Arial"/>
              </a:rPr>
              <a:t> el que </a:t>
            </a:r>
            <a:r>
              <a:rPr lang="es-CO" sz="1400" b="0" strike="noStrike" spc="-1" dirty="0">
                <a:latin typeface="Arial"/>
              </a:rPr>
              <a:t>usamos</a:t>
            </a:r>
            <a:r>
              <a:rPr lang="en-US" sz="1400" b="0" strike="noStrike" spc="-1" dirty="0">
                <a:latin typeface="Arial"/>
              </a:rPr>
              <a:t> debe </a:t>
            </a:r>
            <a:r>
              <a:rPr lang="en-US" sz="1400" b="0" strike="noStrike" spc="-1" dirty="0" err="1">
                <a:latin typeface="Arial"/>
              </a:rPr>
              <a:t>tomar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s-CO" sz="1400" b="0" strike="noStrike" spc="-1" dirty="0">
                <a:latin typeface="Arial"/>
              </a:rPr>
              <a:t>decisiones</a:t>
            </a:r>
            <a:r>
              <a:rPr lang="en-US" sz="1400" b="0" strike="noStrike" spc="-1" dirty="0">
                <a:latin typeface="Arial"/>
              </a:rPr>
              <a:t> a </a:t>
            </a:r>
            <a:r>
              <a:rPr lang="en-US" sz="1400" b="0" strike="noStrike" spc="-1" dirty="0" err="1">
                <a:latin typeface="Arial"/>
              </a:rPr>
              <a:t>partir</a:t>
            </a:r>
            <a:r>
              <a:rPr lang="en-US" sz="1400" b="0" strike="noStrike" spc="-1" dirty="0">
                <a:latin typeface="Arial"/>
              </a:rPr>
              <a:t> de los </a:t>
            </a:r>
            <a:r>
              <a:rPr lang="en-US" sz="1400" b="0" strike="noStrike" spc="-1" dirty="0" err="1">
                <a:latin typeface="Arial"/>
              </a:rPr>
              <a:t>datos</a:t>
            </a:r>
            <a:r>
              <a:rPr lang="en-US" sz="1400" b="0" strike="noStrike" spc="-1" dirty="0">
                <a:latin typeface="Arial"/>
              </a:rPr>
              <a:t> dados y con </a:t>
            </a:r>
            <a:r>
              <a:rPr lang="en-US" sz="1400" b="0" strike="noStrike" spc="-1" dirty="0" err="1">
                <a:latin typeface="Arial"/>
              </a:rPr>
              <a:t>este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diagrama</a:t>
            </a:r>
            <a:r>
              <a:rPr lang="en-US" sz="1400" b="0" strike="noStrike" spc="-1" dirty="0">
                <a:latin typeface="Arial"/>
              </a:rPr>
              <a:t> Podemos </a:t>
            </a:r>
            <a:r>
              <a:rPr lang="en-US" sz="1400" b="0" strike="noStrike" spc="-1" dirty="0" err="1">
                <a:latin typeface="Arial"/>
              </a:rPr>
              <a:t>dar</a:t>
            </a:r>
            <a:r>
              <a:rPr lang="en-US" sz="1400" b="0" strike="noStrike" spc="-1" dirty="0">
                <a:latin typeface="Arial"/>
              </a:rPr>
              <a:t> un </a:t>
            </a:r>
            <a:r>
              <a:rPr lang="en-US" sz="1400" b="0" strike="noStrike" spc="-1" dirty="0" err="1">
                <a:latin typeface="Arial"/>
              </a:rPr>
              <a:t>pequeño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ejemplo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en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donde</a:t>
            </a:r>
            <a:r>
              <a:rPr lang="en-US" sz="1400" b="0" strike="noStrike" spc="-1" dirty="0">
                <a:latin typeface="Arial"/>
              </a:rPr>
              <a:t> se </a:t>
            </a:r>
            <a:r>
              <a:rPr lang="en-US" sz="1400" b="0" strike="noStrike" spc="-1" dirty="0" err="1">
                <a:latin typeface="Arial"/>
              </a:rPr>
              <a:t>toma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en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cuenta</a:t>
            </a:r>
            <a:r>
              <a:rPr lang="en-US" sz="1400" b="0" strike="noStrike" spc="-1" dirty="0">
                <a:latin typeface="Arial"/>
              </a:rPr>
              <a:t> el </a:t>
            </a:r>
            <a:r>
              <a:rPr lang="en-US" sz="1400" b="0" strike="noStrike" spc="-1" dirty="0" err="1">
                <a:latin typeface="Arial"/>
              </a:rPr>
              <a:t>estudio</a:t>
            </a:r>
            <a:r>
              <a:rPr lang="en-US" sz="1400" b="0" strike="noStrike" spc="-1" dirty="0">
                <a:latin typeface="Arial"/>
              </a:rPr>
              <a:t> privado, el </a:t>
            </a:r>
            <a:r>
              <a:rPr lang="en-US" sz="1400" b="0" strike="noStrike" spc="-1" dirty="0" err="1">
                <a:latin typeface="Arial"/>
              </a:rPr>
              <a:t>salari</a:t>
            </a:r>
            <a:r>
              <a:rPr lang="en-US" sz="1400" spc="-1" dirty="0" err="1">
                <a:latin typeface="Arial"/>
              </a:rPr>
              <a:t>o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minimo</a:t>
            </a:r>
            <a:r>
              <a:rPr lang="en-US" sz="1400" spc="-1" dirty="0">
                <a:latin typeface="Arial"/>
              </a:rPr>
              <a:t> y el </a:t>
            </a:r>
            <a:r>
              <a:rPr lang="en-US" sz="1400" spc="-1" dirty="0" err="1">
                <a:latin typeface="Arial"/>
              </a:rPr>
              <a:t>estrato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economico</a:t>
            </a:r>
            <a:r>
              <a:rPr lang="en-US" sz="1400" spc="-1" dirty="0">
                <a:latin typeface="Arial"/>
              </a:rPr>
              <a:t>, </a:t>
            </a:r>
            <a:r>
              <a:rPr lang="en-US" sz="1400" spc="-1" dirty="0" err="1">
                <a:latin typeface="Arial"/>
              </a:rPr>
              <a:t>ya</a:t>
            </a:r>
            <a:r>
              <a:rPr lang="en-US" sz="1400" spc="-1" dirty="0">
                <a:latin typeface="Arial"/>
              </a:rPr>
              <a:t> que </a:t>
            </a:r>
            <a:r>
              <a:rPr lang="en-US" sz="1400" spc="-1" dirty="0" err="1">
                <a:latin typeface="Arial"/>
              </a:rPr>
              <a:t>estas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preguntas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pueden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darnos</a:t>
            </a:r>
            <a:r>
              <a:rPr lang="en-US" sz="1400" spc="-1" dirty="0">
                <a:latin typeface="Arial"/>
              </a:rPr>
              <a:t> una gran </a:t>
            </a:r>
            <a:r>
              <a:rPr lang="en-US" sz="1400" spc="-1" dirty="0" err="1">
                <a:latin typeface="Arial"/>
              </a:rPr>
              <a:t>nocion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sobre</a:t>
            </a:r>
            <a:r>
              <a:rPr lang="en-US" sz="1400" spc="-1" dirty="0">
                <a:latin typeface="Arial"/>
              </a:rPr>
              <a:t> la efectividad de las </a:t>
            </a:r>
            <a:r>
              <a:rPr lang="en-US" sz="1400" spc="-1" dirty="0" err="1">
                <a:latin typeface="Arial"/>
              </a:rPr>
              <a:t>pruebas</a:t>
            </a:r>
            <a:r>
              <a:rPr lang="en-US" sz="1400" spc="-1" dirty="0">
                <a:latin typeface="Arial"/>
              </a:rPr>
              <a:t> saber pro 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6DA9DB9C-4197-48B8-A6F4-6A299D5DA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0" y="984166"/>
            <a:ext cx="5107958" cy="3601342"/>
          </a:xfrm>
          <a:prstGeom prst="rect">
            <a:avLst/>
          </a:prstGeom>
        </p:spPr>
      </p:pic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9FC8D42-BB7B-45A0-A0A9-E580D73DB8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949" y="1177047"/>
            <a:ext cx="6131456" cy="32041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Marcador de contenido 3"/>
          <p:cNvPicPr/>
          <p:nvPr/>
        </p:nvPicPr>
        <p:blipFill>
          <a:blip r:embed="rId2"/>
          <a:stretch/>
        </p:blipFill>
        <p:spPr>
          <a:xfrm>
            <a:off x="-2400" y="-29054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265320" y="376920"/>
            <a:ext cx="302616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División de un nodo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66866" y="4956277"/>
            <a:ext cx="5399509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" dirty="0">
                <a:latin typeface="Arial"/>
              </a:rPr>
              <a:t>Es </a:t>
            </a:r>
            <a:r>
              <a:rPr lang="en-US" sz="1400" spc="-1" dirty="0" err="1">
                <a:latin typeface="Arial"/>
              </a:rPr>
              <a:t>este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diagrama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empezamos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tratando</a:t>
            </a:r>
            <a:r>
              <a:rPr lang="en-US" sz="1400" spc="-1" dirty="0">
                <a:latin typeface="Arial"/>
              </a:rPr>
              <a:t> la </a:t>
            </a:r>
            <a:r>
              <a:rPr lang="en-US" sz="1400" spc="-1" dirty="0" err="1">
                <a:latin typeface="Arial"/>
              </a:rPr>
              <a:t>impuresa</a:t>
            </a:r>
            <a:r>
              <a:rPr lang="en-US" sz="1400" spc="-1" dirty="0">
                <a:latin typeface="Arial"/>
              </a:rPr>
              <a:t> de </a:t>
            </a:r>
            <a:r>
              <a:rPr lang="en-US" sz="1400" spc="-1" dirty="0" err="1">
                <a:latin typeface="Arial"/>
              </a:rPr>
              <a:t>gini</a:t>
            </a:r>
            <a:r>
              <a:rPr lang="en-US" sz="1400" spc="-1" dirty="0">
                <a:latin typeface="Arial"/>
              </a:rPr>
              <a:t> con 0,46, </a:t>
            </a:r>
            <a:r>
              <a:rPr lang="en-US" sz="1400" spc="-1" dirty="0" err="1">
                <a:latin typeface="Arial"/>
              </a:rPr>
              <a:t>despues</a:t>
            </a:r>
            <a:r>
              <a:rPr lang="en-US" sz="1400" spc="-1" dirty="0">
                <a:latin typeface="Arial"/>
              </a:rPr>
              <a:t> se </a:t>
            </a:r>
            <a:r>
              <a:rPr lang="en-US" sz="1400" spc="-1" dirty="0" err="1">
                <a:latin typeface="Arial"/>
              </a:rPr>
              <a:t>dividieron</a:t>
            </a:r>
            <a:r>
              <a:rPr lang="en-US" sz="1400" spc="-1" dirty="0">
                <a:latin typeface="Arial"/>
              </a:rPr>
              <a:t> los </a:t>
            </a:r>
            <a:r>
              <a:rPr lang="en-US" sz="1400" spc="-1" dirty="0" err="1">
                <a:latin typeface="Arial"/>
              </a:rPr>
              <a:t>datos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en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si</a:t>
            </a:r>
            <a:r>
              <a:rPr lang="en-US" sz="1400" spc="-1" dirty="0">
                <a:latin typeface="Arial"/>
              </a:rPr>
              <a:t> y no, </a:t>
            </a:r>
            <a:r>
              <a:rPr lang="en-US" sz="1400" spc="-1" dirty="0" err="1">
                <a:latin typeface="Arial"/>
              </a:rPr>
              <a:t>donde</a:t>
            </a:r>
            <a:r>
              <a:rPr lang="en-US" sz="1400" spc="-1" dirty="0">
                <a:latin typeface="Arial"/>
              </a:rPr>
              <a:t> el </a:t>
            </a:r>
            <a:r>
              <a:rPr lang="en-US" sz="1400" spc="-1" dirty="0" err="1">
                <a:latin typeface="Arial"/>
              </a:rPr>
              <a:t>nodo</a:t>
            </a:r>
            <a:r>
              <a:rPr lang="en-US" sz="1400" spc="-1" dirty="0">
                <a:latin typeface="Arial"/>
              </a:rPr>
              <a:t> de la </a:t>
            </a:r>
            <a:r>
              <a:rPr lang="en-US" sz="1400" spc="-1" dirty="0" err="1">
                <a:latin typeface="Arial"/>
              </a:rPr>
              <a:t>derecha</a:t>
            </a:r>
            <a:r>
              <a:rPr lang="en-US" sz="1400" spc="-1" dirty="0">
                <a:latin typeface="Arial"/>
              </a:rPr>
              <a:t> (</a:t>
            </a:r>
            <a:r>
              <a:rPr lang="en-US" sz="1400" spc="-1" dirty="0" err="1">
                <a:latin typeface="Arial"/>
              </a:rPr>
              <a:t>si</a:t>
            </a:r>
            <a:r>
              <a:rPr lang="en-US" sz="1400" spc="-1" dirty="0">
                <a:latin typeface="Arial"/>
              </a:rPr>
              <a:t>) </a:t>
            </a:r>
            <a:r>
              <a:rPr lang="en-US" sz="1400" spc="-1" dirty="0" err="1">
                <a:latin typeface="Arial"/>
              </a:rPr>
              <a:t>tiene</a:t>
            </a:r>
            <a:r>
              <a:rPr lang="en-US" sz="1400" spc="-1" dirty="0">
                <a:latin typeface="Arial"/>
              </a:rPr>
              <a:t> una </a:t>
            </a:r>
            <a:r>
              <a:rPr lang="en-US" sz="1400" spc="-1" dirty="0" err="1">
                <a:latin typeface="Arial"/>
              </a:rPr>
              <a:t>impureza</a:t>
            </a:r>
            <a:r>
              <a:rPr lang="en-US" sz="1400" spc="-1" dirty="0">
                <a:latin typeface="Arial"/>
              </a:rPr>
              <a:t> de 0,48 de efectividad y la </a:t>
            </a:r>
            <a:r>
              <a:rPr lang="en-US" sz="1400" spc="-1" dirty="0" err="1">
                <a:latin typeface="Arial"/>
              </a:rPr>
              <a:t>derecha</a:t>
            </a:r>
            <a:r>
              <a:rPr lang="en-US" sz="1400" spc="-1" dirty="0">
                <a:latin typeface="Arial"/>
              </a:rPr>
              <a:t>(no) </a:t>
            </a:r>
            <a:r>
              <a:rPr lang="en-US" sz="1400" spc="-1" dirty="0" err="1">
                <a:latin typeface="Arial"/>
              </a:rPr>
              <a:t>tiene</a:t>
            </a:r>
            <a:r>
              <a:rPr lang="en-US" sz="1400" spc="-1" dirty="0">
                <a:latin typeface="Arial"/>
              </a:rPr>
              <a:t> una </a:t>
            </a:r>
            <a:r>
              <a:rPr lang="en-US" sz="1400" spc="-1" dirty="0" err="1">
                <a:latin typeface="Arial"/>
              </a:rPr>
              <a:t>impureza</a:t>
            </a:r>
            <a:r>
              <a:rPr lang="en-US" sz="1400" spc="-1" dirty="0">
                <a:latin typeface="Arial"/>
              </a:rPr>
              <a:t> de 0,44 </a:t>
            </a:r>
            <a:r>
              <a:rPr lang="en-US" sz="1400" spc="-1" dirty="0" err="1">
                <a:latin typeface="Arial"/>
              </a:rPr>
              <a:t>en</a:t>
            </a:r>
            <a:r>
              <a:rPr lang="en-US" sz="1400" spc="-1" dirty="0">
                <a:latin typeface="Arial"/>
              </a:rPr>
              <a:t> efectividad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3" name="CustomShape 43"/>
          <p:cNvSpPr/>
          <p:nvPr/>
        </p:nvSpPr>
        <p:spPr>
          <a:xfrm>
            <a:off x="6444729" y="4956277"/>
            <a:ext cx="5504029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latin typeface="Arial"/>
              </a:rPr>
              <a:t>Para </a:t>
            </a:r>
            <a:r>
              <a:rPr lang="en-US" sz="1400" b="0" strike="noStrike" spc="-1" dirty="0" err="1">
                <a:latin typeface="Arial"/>
              </a:rPr>
              <a:t>este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diagrama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evaluamos</a:t>
            </a:r>
            <a:r>
              <a:rPr lang="en-US" sz="1400" b="0" strike="noStrike" spc="-1" dirty="0">
                <a:latin typeface="Arial"/>
              </a:rPr>
              <a:t> el </a:t>
            </a:r>
            <a:r>
              <a:rPr lang="en-US" sz="1400" b="0" strike="noStrike" spc="-1" dirty="0" err="1">
                <a:latin typeface="Arial"/>
              </a:rPr>
              <a:t>salario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minimo</a:t>
            </a:r>
            <a:r>
              <a:rPr lang="en-US" sz="1400" b="0" strike="noStrike" spc="-1" dirty="0">
                <a:latin typeface="Arial"/>
              </a:rPr>
              <a:t> de las personas, las que </a:t>
            </a:r>
            <a:r>
              <a:rPr lang="en-US" sz="1400" b="0" strike="noStrike" spc="-1" dirty="0" err="1">
                <a:latin typeface="Arial"/>
              </a:rPr>
              <a:t>poseian</a:t>
            </a:r>
            <a:r>
              <a:rPr lang="en-US" sz="1400" b="0" strike="noStrike" spc="-1" dirty="0">
                <a:latin typeface="Arial"/>
              </a:rPr>
              <a:t> de 1 a 6 SMLV </a:t>
            </a:r>
            <a:r>
              <a:rPr lang="en-US" sz="1400" b="0" strike="noStrike" spc="-1" dirty="0" err="1">
                <a:latin typeface="Arial"/>
              </a:rPr>
              <a:t>estan</a:t>
            </a:r>
            <a:r>
              <a:rPr lang="en-US" sz="1400" b="0" strike="noStrike" spc="-1" dirty="0">
                <a:latin typeface="Arial"/>
              </a:rPr>
              <a:t> a la </a:t>
            </a:r>
            <a:r>
              <a:rPr lang="en-US" sz="1400" b="0" strike="noStrike" spc="-1" dirty="0" err="1">
                <a:latin typeface="Arial"/>
              </a:rPr>
              <a:t>izquierda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donde</a:t>
            </a:r>
            <a:r>
              <a:rPr lang="en-US" sz="1400" b="0" strike="noStrike" spc="-1" dirty="0">
                <a:latin typeface="Arial"/>
              </a:rPr>
              <a:t> hay un </a:t>
            </a:r>
            <a:r>
              <a:rPr lang="en-US" sz="1400" b="0" strike="noStrike" spc="-1" dirty="0" err="1">
                <a:latin typeface="Arial"/>
              </a:rPr>
              <a:t>gini</a:t>
            </a:r>
            <a:r>
              <a:rPr lang="en-US" sz="1400" b="0" strike="noStrike" spc="-1" dirty="0">
                <a:latin typeface="Arial"/>
              </a:rPr>
              <a:t> de 0,32 de efectividad y la </a:t>
            </a:r>
            <a:r>
              <a:rPr lang="en-US" sz="1400" b="0" strike="noStrike" spc="-1" dirty="0" err="1">
                <a:latin typeface="Arial"/>
              </a:rPr>
              <a:t>derecha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donde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poseen</a:t>
            </a:r>
            <a:r>
              <a:rPr lang="en-US" sz="1400" b="0" strike="noStrike" spc="-1" dirty="0">
                <a:latin typeface="Arial"/>
              </a:rPr>
              <a:t> mas de 7 SLMV y hay un </a:t>
            </a:r>
            <a:r>
              <a:rPr lang="en-US" sz="1400" b="0" strike="noStrike" spc="-1" dirty="0" err="1">
                <a:latin typeface="Arial"/>
              </a:rPr>
              <a:t>gini</a:t>
            </a:r>
            <a:r>
              <a:rPr lang="en-US" sz="1400" b="0" strike="noStrike" spc="-1" dirty="0">
                <a:latin typeface="Arial"/>
              </a:rPr>
              <a:t> de 0,37 de efectividad </a:t>
            </a:r>
          </a:p>
        </p:txBody>
      </p:sp>
      <p:pic>
        <p:nvPicPr>
          <p:cNvPr id="3" name="Imagen 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39ADD261-1D97-4C3F-9F7E-80A78ADC2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66" y="882890"/>
            <a:ext cx="11135151" cy="40733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Marcador de contenido 3"/>
          <p:cNvPicPr/>
          <p:nvPr/>
        </p:nvPicPr>
        <p:blipFill>
          <a:blip r:embed="rId2"/>
          <a:stretch/>
        </p:blipFill>
        <p:spPr>
          <a:xfrm>
            <a:off x="-480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265320" y="376920"/>
            <a:ext cx="384912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Complejidad</a:t>
            </a:r>
            <a:r>
              <a:rPr lang="en-U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del Algoritmo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84640" y="4173120"/>
            <a:ext cx="5028120" cy="9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Complejidad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en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tiempo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y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memoria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del algoritmo (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En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este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semestre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, una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opción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puede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ser CART, ID3, C4.5,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elijan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uno). (Por favor,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expliquen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qué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es N y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qué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es M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en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este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problem. ¡POR FAVOR, HÁGANLO!)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 flipV="1">
            <a:off x="4184280" y="54576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4"/>
          <p:cNvSpPr/>
          <p:nvPr/>
        </p:nvSpPr>
        <p:spPr>
          <a:xfrm>
            <a:off x="4508280" y="37260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Conserven ese título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5168160" y="914400"/>
            <a:ext cx="34261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Creen esta tabla en Powerpoint. ¡No copien pantallazos pixelados del porte aquí!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 flipV="1">
            <a:off x="4719600" y="117288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7"/>
          <p:cNvSpPr/>
          <p:nvPr/>
        </p:nvSpPr>
        <p:spPr>
          <a:xfrm>
            <a:off x="3437640" y="5208480"/>
            <a:ext cx="29332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Expliquen las tablas con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sus propias palabras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3" name="CustomShape 8"/>
          <p:cNvSpPr/>
          <p:nvPr/>
        </p:nvSpPr>
        <p:spPr>
          <a:xfrm>
            <a:off x="3437640" y="512928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9"/>
          <p:cNvSpPr/>
          <p:nvPr/>
        </p:nvSpPr>
        <p:spPr>
          <a:xfrm>
            <a:off x="8034840" y="5145480"/>
            <a:ext cx="293328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Incluyan una foto de alta definición relacionada con el problema que están modelando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5" name="CustomShape 10"/>
          <p:cNvSpPr/>
          <p:nvPr/>
        </p:nvSpPr>
        <p:spPr>
          <a:xfrm>
            <a:off x="7257960" y="493776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86" name="Table 11"/>
          <p:cNvGraphicFramePr/>
          <p:nvPr/>
        </p:nvGraphicFramePr>
        <p:xfrm>
          <a:off x="547920" y="1956240"/>
          <a:ext cx="5075640" cy="2159640"/>
        </p:xfrm>
        <a:graphic>
          <a:graphicData uri="http://schemas.openxmlformats.org/drawingml/2006/table">
            <a:tbl>
              <a:tblPr/>
              <a:tblGrid>
                <a:gridCol w="169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Complejidad en tiempo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Complejidad en memoria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Entrenamiento del </a:t>
                      </a:r>
                      <a:r>
                        <a:rPr lang="en-US" sz="1800" b="0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modelo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</a:t>
                      </a:r>
                      <a:r>
                        <a:rPr lang="en-US" sz="18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*M*2</a:t>
                      </a:r>
                      <a:r>
                        <a:rPr lang="en-US" sz="18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O(N*M*2</a:t>
                      </a:r>
                      <a:r>
                        <a:rPr lang="en-US" sz="18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Validación del</a:t>
                      </a:r>
                      <a:br/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modelo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O(N*M)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O(1)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7" name="Imagen 186"/>
          <p:cNvPicPr/>
          <p:nvPr/>
        </p:nvPicPr>
        <p:blipFill>
          <a:blip r:embed="rId3"/>
          <a:srcRect t="17601"/>
          <a:stretch/>
        </p:blipFill>
        <p:spPr>
          <a:xfrm>
            <a:off x="6897960" y="1903680"/>
            <a:ext cx="4674960" cy="2889000"/>
          </a:xfrm>
          <a:prstGeom prst="rect">
            <a:avLst/>
          </a:prstGeom>
          <a:ln>
            <a:noFill/>
          </a:ln>
        </p:spPr>
      </p:pic>
      <p:sp>
        <p:nvSpPr>
          <p:cNvPr id="188" name="CustomShape 12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n 188"/>
          <p:cNvPicPr/>
          <p:nvPr/>
        </p:nvPicPr>
        <p:blipFill>
          <a:blip r:embed="rId2"/>
          <a:srcRect l="24321" r="17166"/>
          <a:stretch/>
        </p:blipFill>
        <p:spPr>
          <a:xfrm>
            <a:off x="1016640" y="1019520"/>
            <a:ext cx="3930840" cy="3779640"/>
          </a:xfrm>
          <a:prstGeom prst="rect">
            <a:avLst/>
          </a:prstGeom>
          <a:ln>
            <a:noFill/>
          </a:ln>
        </p:spPr>
      </p:pic>
      <p:pic>
        <p:nvPicPr>
          <p:cNvPr id="190" name="Marcador de contenido 3"/>
          <p:cNvPicPr/>
          <p:nvPr/>
        </p:nvPicPr>
        <p:blipFill>
          <a:blip r:embed="rId3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265320" y="376920"/>
            <a:ext cx="448920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Modelo de Árbol de Decisión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84640" y="4857120"/>
            <a:ext cx="5028120" cy="9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1E33"/>
                </a:solidFill>
                <a:latin typeface="Arial"/>
                <a:ea typeface="Noto Sans CJK SC Regular"/>
              </a:rPr>
              <a:t>Un árbol de decisión para predecir el resultado del Saber Pro usando los resultados del Saber 11. Violeta representa nodos con alta probabilidad de éxito; verde media probabilidad; y rojo baja probabilidad.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 flipV="1">
            <a:off x="4436280" y="54576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4"/>
          <p:cNvSpPr/>
          <p:nvPr/>
        </p:nvSpPr>
        <p:spPr>
          <a:xfrm>
            <a:off x="4688280" y="33660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Conserven ese título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5168160" y="914400"/>
            <a:ext cx="34261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Creen una gráfica, en español, en Powerpoint. ¡No copien pantallazos pixelados del reporte técnico, por favor!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6" name="CustomShape 6"/>
          <p:cNvSpPr/>
          <p:nvPr/>
        </p:nvSpPr>
        <p:spPr>
          <a:xfrm flipV="1">
            <a:off x="4719600" y="117288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7"/>
          <p:cNvSpPr/>
          <p:nvPr/>
        </p:nvSpPr>
        <p:spPr>
          <a:xfrm>
            <a:off x="3437640" y="5892480"/>
            <a:ext cx="29332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Expliquen sus gráficos con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sus propias palabras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8" name="CustomShape 8"/>
          <p:cNvSpPr/>
          <p:nvPr/>
        </p:nvSpPr>
        <p:spPr>
          <a:xfrm>
            <a:off x="4754880" y="548640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9"/>
          <p:cNvSpPr/>
          <p:nvPr/>
        </p:nvSpPr>
        <p:spPr>
          <a:xfrm>
            <a:off x="9174240" y="4848840"/>
            <a:ext cx="293328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¿Es ético usar el género en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un modelo que sirve para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predecir el éxito académico?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0" name="CustomShape 10"/>
          <p:cNvSpPr/>
          <p:nvPr/>
        </p:nvSpPr>
        <p:spPr>
          <a:xfrm>
            <a:off x="9574200" y="439704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1"/>
          <p:cNvSpPr/>
          <p:nvPr/>
        </p:nvSpPr>
        <p:spPr>
          <a:xfrm>
            <a:off x="7246080" y="1773360"/>
            <a:ext cx="438876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1E33"/>
                </a:solidFill>
                <a:latin typeface="Arial"/>
                <a:ea typeface="DejaVu Sans"/>
              </a:rPr>
              <a:t>Características Más Relevantes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02" name="CustomShape 12"/>
          <p:cNvSpPr/>
          <p:nvPr/>
        </p:nvSpPr>
        <p:spPr>
          <a:xfrm>
            <a:off x="8808480" y="2531520"/>
            <a:ext cx="2895480" cy="176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Ciencias Sociales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Inglés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Género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03" name="Imagen 202"/>
          <p:cNvPicPr/>
          <p:nvPr/>
        </p:nvPicPr>
        <p:blipFill>
          <a:blip r:embed="rId4"/>
          <a:stretch/>
        </p:blipFill>
        <p:spPr>
          <a:xfrm>
            <a:off x="8129520" y="3153600"/>
            <a:ext cx="666360" cy="666360"/>
          </a:xfrm>
          <a:prstGeom prst="rect">
            <a:avLst/>
          </a:prstGeom>
          <a:ln>
            <a:noFill/>
          </a:ln>
        </p:spPr>
      </p:pic>
      <p:pic>
        <p:nvPicPr>
          <p:cNvPr id="204" name="Imagen 203"/>
          <p:cNvPicPr/>
          <p:nvPr/>
        </p:nvPicPr>
        <p:blipFill>
          <a:blip r:embed="rId5"/>
          <a:stretch/>
        </p:blipFill>
        <p:spPr>
          <a:xfrm>
            <a:off x="8312400" y="3860640"/>
            <a:ext cx="344520" cy="618840"/>
          </a:xfrm>
          <a:prstGeom prst="rect">
            <a:avLst/>
          </a:prstGeom>
          <a:ln>
            <a:noFill/>
          </a:ln>
        </p:spPr>
      </p:pic>
      <p:pic>
        <p:nvPicPr>
          <p:cNvPr id="205" name="Imagen 204"/>
          <p:cNvPicPr/>
          <p:nvPr/>
        </p:nvPicPr>
        <p:blipFill>
          <a:blip r:embed="rId6"/>
          <a:srcRect l="19596" t="5022" r="25004" b="33248"/>
          <a:stretch/>
        </p:blipFill>
        <p:spPr>
          <a:xfrm>
            <a:off x="8148960" y="2449440"/>
            <a:ext cx="532440" cy="639000"/>
          </a:xfrm>
          <a:prstGeom prst="rect">
            <a:avLst/>
          </a:prstGeom>
          <a:ln>
            <a:noFill/>
          </a:ln>
        </p:spPr>
      </p:pic>
      <p:sp>
        <p:nvSpPr>
          <p:cNvPr id="206" name="CustomShape 13"/>
          <p:cNvSpPr/>
          <p:nvPr/>
        </p:nvSpPr>
        <p:spPr>
          <a:xfrm flipH="1">
            <a:off x="7984080" y="4572000"/>
            <a:ext cx="30744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4"/>
          <p:cNvSpPr/>
          <p:nvPr/>
        </p:nvSpPr>
        <p:spPr>
          <a:xfrm>
            <a:off x="6137640" y="4956480"/>
            <a:ext cx="293328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¡Usen un ícono para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representar cada 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característica!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8" name="CustomShape 15"/>
          <p:cNvSpPr/>
          <p:nvPr/>
        </p:nvSpPr>
        <p:spPr>
          <a:xfrm>
            <a:off x="10482120" y="649080"/>
            <a:ext cx="447120" cy="43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6"/>
          <p:cNvSpPr/>
          <p:nvPr/>
        </p:nvSpPr>
        <p:spPr>
          <a:xfrm>
            <a:off x="9558000" y="1064160"/>
            <a:ext cx="34261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Usen estos colores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sus gráficas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0" name="CustomShape 17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12" name="CustomShape 1"/>
          <p:cNvSpPr/>
          <p:nvPr/>
        </p:nvSpPr>
        <p:spPr>
          <a:xfrm>
            <a:off x="265320" y="376920"/>
            <a:ext cx="348336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Métricas de Evaluación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 flipV="1">
            <a:off x="3657600" y="48780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3905640" y="36576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Conserven ese título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5168160" y="914400"/>
            <a:ext cx="3426120" cy="94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Usen gráficas vectorizadas, en español, para explicar las métricas de evaluación, de esa forma no les quedará pixelado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como las mías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 flipV="1">
            <a:off x="4719600" y="117288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7" name="Imagen 216"/>
          <p:cNvPicPr/>
          <p:nvPr/>
        </p:nvPicPr>
        <p:blipFill>
          <a:blip r:embed="rId3"/>
          <a:srcRect b="32951"/>
          <a:stretch/>
        </p:blipFill>
        <p:spPr>
          <a:xfrm>
            <a:off x="507240" y="1517040"/>
            <a:ext cx="3332160" cy="4059720"/>
          </a:xfrm>
          <a:prstGeom prst="rect">
            <a:avLst/>
          </a:prstGeom>
          <a:ln>
            <a:noFill/>
          </a:ln>
        </p:spPr>
      </p:pic>
      <p:pic>
        <p:nvPicPr>
          <p:cNvPr id="218" name="Imagen 217"/>
          <p:cNvPicPr/>
          <p:nvPr/>
        </p:nvPicPr>
        <p:blipFill>
          <a:blip r:embed="rId3"/>
          <a:srcRect t="66389"/>
          <a:stretch/>
        </p:blipFill>
        <p:spPr>
          <a:xfrm>
            <a:off x="4480560" y="2263320"/>
            <a:ext cx="3332160" cy="2033280"/>
          </a:xfrm>
          <a:prstGeom prst="rect">
            <a:avLst/>
          </a:prstGeom>
          <a:ln>
            <a:noFill/>
          </a:ln>
        </p:spPr>
      </p:pic>
      <p:sp>
        <p:nvSpPr>
          <p:cNvPr id="219" name="CustomShape 6"/>
          <p:cNvSpPr/>
          <p:nvPr/>
        </p:nvSpPr>
        <p:spPr>
          <a:xfrm>
            <a:off x="8778240" y="2743200"/>
            <a:ext cx="22849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1E33"/>
                </a:solidFill>
                <a:latin typeface="Arial"/>
                <a:ea typeface="DejaVu Sans"/>
              </a:rPr>
              <a:t>Expliquen la exactitud tambien…. </a:t>
            </a:r>
            <a:br/>
            <a:r>
              <a:rPr lang="en-US" sz="1400" b="0" strike="noStrike" spc="-1">
                <a:solidFill>
                  <a:srgbClr val="001E33"/>
                </a:solidFill>
                <a:latin typeface="Arial"/>
                <a:ea typeface="DejaVu Sans"/>
              </a:rPr>
              <a:t>De la misma manera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0" name="CustomShape 7"/>
          <p:cNvSpPr/>
          <p:nvPr/>
        </p:nvSpPr>
        <p:spPr>
          <a:xfrm>
            <a:off x="5020920" y="4786920"/>
            <a:ext cx="2933280" cy="94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Si es posible, eviten usar ecuaciones para explicar simples conceptos que se pueden explicar con diagramas coloridos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1" name="CustomShape 8"/>
          <p:cNvSpPr/>
          <p:nvPr/>
        </p:nvSpPr>
        <p:spPr>
          <a:xfrm>
            <a:off x="5020920" y="442764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9"/>
          <p:cNvSpPr/>
          <p:nvPr/>
        </p:nvSpPr>
        <p:spPr>
          <a:xfrm flipH="1">
            <a:off x="10697760" y="776160"/>
            <a:ext cx="365400" cy="43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0"/>
          <p:cNvSpPr/>
          <p:nvPr/>
        </p:nvSpPr>
        <p:spPr>
          <a:xfrm>
            <a:off x="9326880" y="1191240"/>
            <a:ext cx="34261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Usen estos colores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para sus gráficas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26" name="CustomShape 1"/>
          <p:cNvSpPr/>
          <p:nvPr/>
        </p:nvSpPr>
        <p:spPr>
          <a:xfrm>
            <a:off x="265320" y="376920"/>
            <a:ext cx="329976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Métricas de Evaluación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 flipV="1">
            <a:off x="3608280" y="54576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3"/>
          <p:cNvSpPr/>
          <p:nvPr/>
        </p:nvSpPr>
        <p:spPr>
          <a:xfrm>
            <a:off x="3932280" y="33660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Conserven ese título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5168160" y="914400"/>
            <a:ext cx="34261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Creen la tabla en Powerpoint. ¡No copien pantallazos pixelados del reporte, por favor!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0" name="CustomShape 5"/>
          <p:cNvSpPr/>
          <p:nvPr/>
        </p:nvSpPr>
        <p:spPr>
          <a:xfrm flipV="1">
            <a:off x="4719600" y="117288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6"/>
          <p:cNvSpPr/>
          <p:nvPr/>
        </p:nvSpPr>
        <p:spPr>
          <a:xfrm>
            <a:off x="8034840" y="5145480"/>
            <a:ext cx="293328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Incluyan otra gráfica en alta definición relacionada con el problema que están resolviendo.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2" name="CustomShape 7"/>
          <p:cNvSpPr/>
          <p:nvPr/>
        </p:nvSpPr>
        <p:spPr>
          <a:xfrm>
            <a:off x="7257960" y="493776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33" name="Table 8"/>
          <p:cNvGraphicFramePr/>
          <p:nvPr/>
        </p:nvGraphicFramePr>
        <p:xfrm>
          <a:off x="547920" y="1956240"/>
          <a:ext cx="5075640" cy="2880000"/>
        </p:xfrm>
        <a:graphic>
          <a:graphicData uri="http://schemas.openxmlformats.org/drawingml/2006/table">
            <a:tbl>
              <a:tblPr/>
              <a:tblGrid>
                <a:gridCol w="153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Conjunto de entrenamiento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Conjunto de validación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Exactitud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0.8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0.62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Precisión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0.6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0.55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Sensibilidad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0.76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0.61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34" name="Imagen 233"/>
          <p:cNvPicPr/>
          <p:nvPr/>
        </p:nvPicPr>
        <p:blipFill>
          <a:blip r:embed="rId3"/>
          <a:srcRect l="20026"/>
          <a:stretch/>
        </p:blipFill>
        <p:spPr>
          <a:xfrm>
            <a:off x="7168320" y="2011680"/>
            <a:ext cx="4378680" cy="2674440"/>
          </a:xfrm>
          <a:prstGeom prst="rect">
            <a:avLst/>
          </a:prstGeom>
          <a:ln>
            <a:noFill/>
          </a:ln>
        </p:spPr>
      </p:pic>
      <p:sp>
        <p:nvSpPr>
          <p:cNvPr id="235" name="CustomShape 9"/>
          <p:cNvSpPr/>
          <p:nvPr/>
        </p:nvSpPr>
        <p:spPr>
          <a:xfrm>
            <a:off x="663480" y="4893480"/>
            <a:ext cx="50281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Métricas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de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evaluación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obtenidas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con el conjunto de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datos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de entrenamiento de 135,000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estudiantes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y el conjunto de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datos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de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validación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de 45,000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estudiantes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.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36" name="CustomShape 10"/>
          <p:cNvSpPr/>
          <p:nvPr/>
        </p:nvSpPr>
        <p:spPr>
          <a:xfrm>
            <a:off x="4297680" y="5989680"/>
            <a:ext cx="293328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Expliquen las tablas con sus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propias palabras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7" name="CustomShape 11"/>
          <p:cNvSpPr/>
          <p:nvPr/>
        </p:nvSpPr>
        <p:spPr>
          <a:xfrm>
            <a:off x="4369680" y="5522400"/>
            <a:ext cx="421920" cy="356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12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40" name="CustomShape 1"/>
          <p:cNvSpPr/>
          <p:nvPr/>
        </p:nvSpPr>
        <p:spPr>
          <a:xfrm>
            <a:off x="265320" y="376920"/>
            <a:ext cx="54028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Consumo de tiempo y memoria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 flipV="1">
            <a:off x="4819320" y="545760"/>
            <a:ext cx="52488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3"/>
          <p:cNvSpPr/>
          <p:nvPr/>
        </p:nvSpPr>
        <p:spPr>
          <a:xfrm>
            <a:off x="5394960" y="365760"/>
            <a:ext cx="24033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Conserven ese título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168160" y="914400"/>
            <a:ext cx="37926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Creen las gráficas en Excel en español. ¡No tomen pantallazos pixelados del reporte!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 flipV="1">
            <a:off x="4719600" y="1172880"/>
            <a:ext cx="44712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45" name="Gráfico 244"/>
          <p:cNvGraphicFramePr/>
          <p:nvPr/>
        </p:nvGraphicFramePr>
        <p:xfrm>
          <a:off x="146880" y="1914120"/>
          <a:ext cx="5759280" cy="323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6" name="Gráfico 245"/>
          <p:cNvGraphicFramePr/>
          <p:nvPr/>
        </p:nvGraphicFramePr>
        <p:xfrm>
          <a:off x="6071040" y="1878120"/>
          <a:ext cx="5759280" cy="323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7" name="CustomShape 6"/>
          <p:cNvSpPr/>
          <p:nvPr/>
        </p:nvSpPr>
        <p:spPr>
          <a:xfrm>
            <a:off x="2249280" y="5117760"/>
            <a:ext cx="5943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Consumo de tiempo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>
            <a:off x="8539920" y="5117760"/>
            <a:ext cx="5943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Consumo de memoria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49" name="Imagen 248"/>
          <p:cNvPicPr/>
          <p:nvPr/>
        </p:nvPicPr>
        <p:blipFill>
          <a:blip r:embed="rId5"/>
          <a:stretch/>
        </p:blipFill>
        <p:spPr>
          <a:xfrm>
            <a:off x="1648800" y="5105520"/>
            <a:ext cx="527400" cy="527400"/>
          </a:xfrm>
          <a:prstGeom prst="rect">
            <a:avLst/>
          </a:prstGeom>
          <a:ln>
            <a:noFill/>
          </a:ln>
        </p:spPr>
      </p:pic>
      <p:pic>
        <p:nvPicPr>
          <p:cNvPr id="250" name="Imagen 249"/>
          <p:cNvPicPr/>
          <p:nvPr/>
        </p:nvPicPr>
        <p:blipFill>
          <a:blip r:embed="rId6"/>
          <a:srcRect l="28235" t="24851" r="28737" b="25399"/>
          <a:stretch/>
        </p:blipFill>
        <p:spPr>
          <a:xfrm>
            <a:off x="7827120" y="5117760"/>
            <a:ext cx="712440" cy="547920"/>
          </a:xfrm>
          <a:prstGeom prst="rect">
            <a:avLst/>
          </a:prstGeom>
          <a:ln>
            <a:noFill/>
          </a:ln>
        </p:spPr>
      </p:pic>
      <p:sp>
        <p:nvSpPr>
          <p:cNvPr id="251" name="CustomShape 8"/>
          <p:cNvSpPr/>
          <p:nvPr/>
        </p:nvSpPr>
        <p:spPr>
          <a:xfrm flipH="1">
            <a:off x="10697760" y="757080"/>
            <a:ext cx="365400" cy="43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9"/>
          <p:cNvSpPr/>
          <p:nvPr/>
        </p:nvSpPr>
        <p:spPr>
          <a:xfrm>
            <a:off x="9326880" y="1172160"/>
            <a:ext cx="34261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Usen estos colores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para sus gráficas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3" name="CustomShape 10"/>
          <p:cNvSpPr/>
          <p:nvPr/>
        </p:nvSpPr>
        <p:spPr>
          <a:xfrm>
            <a:off x="8229600" y="124200"/>
            <a:ext cx="211500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Completen esta lámina</a:t>
            </a:r>
            <a:br/>
            <a:r>
              <a:rPr lang="en-US" sz="1400" b="0" i="1" strike="noStrike" spc="-1">
                <a:solidFill>
                  <a:srgbClr val="FF0000"/>
                </a:solidFill>
                <a:latin typeface="Arial"/>
                <a:ea typeface="DejaVu Sans"/>
              </a:rPr>
              <a:t>en la tercera entrega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1701</TotalTime>
  <Words>743</Words>
  <Application>Microsoft Office PowerPoint</Application>
  <PresentationFormat>Panorámica</PresentationFormat>
  <Paragraphs>94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Referee</dc:creator>
  <dc:description/>
  <cp:lastModifiedBy>Juan Andres Henao Diaz</cp:lastModifiedBy>
  <cp:revision>42</cp:revision>
  <dcterms:created xsi:type="dcterms:W3CDTF">2020-06-26T14:36:07Z</dcterms:created>
  <dcterms:modified xsi:type="dcterms:W3CDTF">2020-11-17T20:56:52Z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