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0.22500000000000001</c:v>
                </c:pt>
                <c:pt idx="1">
                  <c:v>2.0249999999999999</c:v>
                </c:pt>
                <c:pt idx="2">
                  <c:v>5.625</c:v>
                </c:pt>
                <c:pt idx="3">
                  <c:v>11.025</c:v>
                </c:pt>
                <c:pt idx="4">
                  <c:v>18.225000000000001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D-43D7-B09F-86B356FEB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57953607"/>
        <c:axId val="66681439"/>
        <c:axId val="0"/>
      </c:bar3DChart>
      <c:catAx>
        <c:axId val="5795360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66681439"/>
        <c:crosses val="autoZero"/>
        <c:auto val="1"/>
        <c:lblAlgn val="ctr"/>
        <c:lblOffset val="100"/>
        <c:noMultiLvlLbl val="0"/>
      </c:catAx>
      <c:valAx>
        <c:axId val="6668143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7953607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75</c:v>
                </c:pt>
                <c:pt idx="3">
                  <c:v>105</c:v>
                </c:pt>
                <c:pt idx="4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D-49C3-964F-1B43BAD9A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56863768"/>
        <c:axId val="81460992"/>
        <c:axId val="0"/>
      </c:bar3DChart>
      <c:catAx>
        <c:axId val="5686376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81460992"/>
        <c:crosses val="autoZero"/>
        <c:auto val="1"/>
        <c:lblAlgn val="ctr"/>
        <c:lblOffset val="100"/>
        <c:noMultiLvlLbl val="0"/>
      </c:catAx>
      <c:valAx>
        <c:axId val="8146099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6863768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99351-9D5B-46D3-8AA1-23C7F84984F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652C-3386-4588-B0C5-17AB683E8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652C-3386-4588-B0C5-17AB683E868A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3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360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001E33"/>
                </a:solidFill>
                <a:latin typeface="Arial"/>
              </a:rPr>
              <a:t>Proyecto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Para 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001E33"/>
                </a:solidFill>
                <a:latin typeface="Arial"/>
              </a:rPr>
              <a:t>Predecir la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Excelencia 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001E33"/>
                </a:solidFill>
                <a:latin typeface="Arial"/>
              </a:rPr>
              <a:t>Academica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De la pruebas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001E33"/>
                </a:solidFill>
                <a:latin typeface="Arial"/>
              </a:rPr>
              <a:t>Saber pro</a:t>
            </a:r>
            <a:endParaRPr lang="en-US" sz="4800" b="0" strike="noStrike" spc="-1" dirty="0">
              <a:solidFill>
                <a:srgbClr val="001E3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Imagen 2" descr="Imagen que contiene persona, hombre, parado, camiseta&#10;&#10;Descripción generada automáticamente">
            <a:extLst>
              <a:ext uri="{FF2B5EF4-FFF2-40B4-BE49-F238E27FC236}">
                <a16:creationId xmlns:a16="http://schemas.microsoft.com/office/drawing/2014/main" id="{EB42D303-40AE-43E5-9355-58BC6AF13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268"/>
            <a:ext cx="12192000" cy="72021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DF29A9-DBB7-483F-B672-2C7176B00A42}"/>
              </a:ext>
            </a:extLst>
          </p:cNvPr>
          <p:cNvSpPr txBox="1"/>
          <p:nvPr/>
        </p:nvSpPr>
        <p:spPr>
          <a:xfrm>
            <a:off x="1840920" y="3808429"/>
            <a:ext cx="8896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>
                    <a:lumMod val="95000"/>
                  </a:schemeClr>
                </a:solidFill>
              </a:rPr>
              <a:t>Muchas Gracias por su atención!!!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6"/>
          <p:cNvSpPr/>
          <p:nvPr/>
        </p:nvSpPr>
        <p:spPr>
          <a:xfrm>
            <a:off x="728640" y="190080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599280" y="190368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551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Carlos Andres </a:t>
            </a: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Mosqu</a:t>
            </a:r>
            <a:r>
              <a:rPr lang="en-US" sz="2200" spc="-1" dirty="0">
                <a:solidFill>
                  <a:srgbClr val="001E33"/>
                </a:solidFill>
                <a:latin typeface="Arial"/>
              </a:rPr>
              <a:t>era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35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Juan Andres </a:t>
            </a: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Henao 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jahenao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3" name="Imagen 2" descr="Un hombre con una playera de color azul&#10;&#10;Descripción generada automáticamente">
            <a:extLst>
              <a:ext uri="{FF2B5EF4-FFF2-40B4-BE49-F238E27FC236}">
                <a16:creationId xmlns:a16="http://schemas.microsoft.com/office/drawing/2014/main" id="{5BCB109D-27A7-45A5-B804-518B55A6E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35" y="1900800"/>
            <a:ext cx="2133565" cy="2194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 descr="Un joven con una playera de color azul&#10;&#10;Descripción generada automáticamente">
            <a:extLst>
              <a:ext uri="{FF2B5EF4-FFF2-40B4-BE49-F238E27FC236}">
                <a16:creationId xmlns:a16="http://schemas.microsoft.com/office/drawing/2014/main" id="{D4D6A899-B2C3-4765-8455-E271CD995C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0" y="1863240"/>
            <a:ext cx="2217900" cy="22958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400" y="35677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Diseño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65320" y="4767594"/>
            <a:ext cx="630828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Este </a:t>
            </a:r>
            <a:r>
              <a:rPr lang="en-US" sz="1400" spc="-1" dirty="0" err="1">
                <a:latin typeface="Arial"/>
              </a:rPr>
              <a:t>algoritmo</a:t>
            </a:r>
            <a:r>
              <a:rPr lang="en-US" sz="1400" spc="-1" dirty="0">
                <a:latin typeface="Arial"/>
              </a:rPr>
              <a:t> que </a:t>
            </a:r>
            <a:r>
              <a:rPr lang="en-US" sz="1400" spc="-1" dirty="0" err="1">
                <a:latin typeface="Arial"/>
              </a:rPr>
              <a:t>elegimos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llamado</a:t>
            </a:r>
            <a:r>
              <a:rPr lang="en-US" sz="1400" spc="-1" dirty="0">
                <a:latin typeface="Arial"/>
              </a:rPr>
              <a:t> CART.  </a:t>
            </a:r>
            <a:r>
              <a:rPr lang="en-US" sz="1400" spc="-1" dirty="0" err="1">
                <a:latin typeface="Arial"/>
              </a:rPr>
              <a:t>predice</a:t>
            </a:r>
            <a:r>
              <a:rPr lang="en-US" sz="1400" spc="-1" dirty="0">
                <a:latin typeface="Arial"/>
              </a:rPr>
              <a:t> el </a:t>
            </a:r>
            <a:r>
              <a:rPr lang="en-US" sz="1400" spc="-1" dirty="0" err="1">
                <a:latin typeface="Arial"/>
              </a:rPr>
              <a:t>exito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las pruebas saber pro por medio de </a:t>
            </a:r>
            <a:r>
              <a:rPr lang="en-US" sz="1400" spc="-1" dirty="0" err="1">
                <a:latin typeface="Arial"/>
              </a:rPr>
              <a:t>varios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atributos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como</a:t>
            </a:r>
            <a:r>
              <a:rPr lang="en-US" sz="1400" spc="-1" dirty="0">
                <a:latin typeface="Arial"/>
              </a:rPr>
              <a:t> son el </a:t>
            </a:r>
            <a:r>
              <a:rPr lang="en-US" sz="1400" spc="-1" dirty="0" err="1">
                <a:latin typeface="Arial"/>
              </a:rPr>
              <a:t>puntaje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las </a:t>
            </a:r>
            <a:r>
              <a:rPr lang="en-US" sz="1400" spc="-1" dirty="0" err="1">
                <a:latin typeface="Arial"/>
              </a:rPr>
              <a:t>diferentes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materias</a:t>
            </a:r>
            <a:r>
              <a:rPr lang="en-US" sz="1400" spc="-1" dirty="0">
                <a:latin typeface="Arial"/>
              </a:rPr>
              <a:t> que se </a:t>
            </a:r>
            <a:r>
              <a:rPr lang="en-US" sz="1400" spc="-1" dirty="0" err="1">
                <a:latin typeface="Arial"/>
              </a:rPr>
              <a:t>evaluan</a:t>
            </a:r>
            <a:r>
              <a:rPr lang="en-US" sz="1400" spc="-1" dirty="0">
                <a:latin typeface="Arial"/>
              </a:rPr>
              <a:t> por </a:t>
            </a:r>
            <a:r>
              <a:rPr lang="en-US" sz="1400" spc="-1" dirty="0" err="1">
                <a:latin typeface="Arial"/>
              </a:rPr>
              <a:t>ejemplo</a:t>
            </a:r>
            <a:r>
              <a:rPr lang="en-US" sz="1400" spc="-1" dirty="0">
                <a:latin typeface="Arial"/>
              </a:rPr>
              <a:t>: </a:t>
            </a:r>
            <a:r>
              <a:rPr lang="en-US" sz="1400" spc="-1" dirty="0" err="1">
                <a:latin typeface="Arial"/>
              </a:rPr>
              <a:t>Fisica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Ciencia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sociales</a:t>
            </a:r>
            <a:r>
              <a:rPr lang="en-US" sz="1400" spc="-1" dirty="0">
                <a:latin typeface="Arial"/>
              </a:rPr>
              <a:t>. </a:t>
            </a:r>
            <a:r>
              <a:rPr lang="en-US" sz="1400" spc="-1" dirty="0" err="1">
                <a:latin typeface="Arial"/>
              </a:rPr>
              <a:t>Apartir</a:t>
            </a:r>
            <a:r>
              <a:rPr lang="en-US" sz="1400" spc="-1" dirty="0">
                <a:latin typeface="Arial"/>
              </a:rPr>
              <a:t> del </a:t>
            </a:r>
            <a:r>
              <a:rPr lang="en-US" sz="1400" spc="-1" dirty="0" err="1">
                <a:latin typeface="Arial"/>
              </a:rPr>
              <a:t>resultado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obtenido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la </a:t>
            </a:r>
            <a:r>
              <a:rPr lang="en-US" sz="1400" spc="-1" dirty="0" err="1">
                <a:latin typeface="Arial"/>
              </a:rPr>
              <a:t>prueba</a:t>
            </a:r>
            <a:r>
              <a:rPr lang="en-US" sz="1400" spc="-1" dirty="0">
                <a:latin typeface="Arial"/>
              </a:rPr>
              <a:t> anterior, se toman </a:t>
            </a:r>
            <a:r>
              <a:rPr lang="en-US" sz="1400" spc="-1" dirty="0" err="1">
                <a:latin typeface="Arial"/>
              </a:rPr>
              <a:t>ciertas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decisiones</a:t>
            </a:r>
            <a:r>
              <a:rPr lang="en-US" sz="1400" spc="-1" dirty="0">
                <a:latin typeface="Arial"/>
              </a:rPr>
              <a:t> que </a:t>
            </a:r>
            <a:r>
              <a:rPr lang="en-US" sz="1400" spc="-1" dirty="0" err="1">
                <a:latin typeface="Arial"/>
              </a:rPr>
              <a:t>nos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dicen</a:t>
            </a:r>
            <a:r>
              <a:rPr lang="en-US" sz="1400" spc="-1" dirty="0">
                <a:latin typeface="Arial"/>
              </a:rPr>
              <a:t> la </a:t>
            </a:r>
            <a:r>
              <a:rPr lang="en-US" sz="1400" spc="-1" dirty="0" err="1">
                <a:latin typeface="Arial"/>
              </a:rPr>
              <a:t>probabilidad</a:t>
            </a:r>
            <a:r>
              <a:rPr lang="en-US" sz="1400" spc="-1" dirty="0">
                <a:latin typeface="Arial"/>
              </a:rPr>
              <a:t> del </a:t>
            </a:r>
            <a:r>
              <a:rPr lang="en-US" sz="1400" spc="-1" dirty="0" err="1">
                <a:latin typeface="Arial"/>
              </a:rPr>
              <a:t>exito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academico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FC8D42-BB7B-45A0-A0A9-E580D73D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9" y="1177047"/>
            <a:ext cx="6131456" cy="3204180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9974893-AE0D-4C48-BF7A-5FEA42E9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3" y="844177"/>
            <a:ext cx="5346844" cy="3869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400" y="-29054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División de un nodo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37967" y="5037087"/>
            <a:ext cx="5399509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Utilizan</a:t>
            </a:r>
            <a:r>
              <a:rPr lang="en-US" sz="1400" spc="-1" dirty="0">
                <a:latin typeface="Arial"/>
              </a:rPr>
              <a:t>do la </a:t>
            </a:r>
            <a:r>
              <a:rPr lang="en-US" sz="1400" spc="-1" dirty="0" err="1">
                <a:latin typeface="Arial"/>
              </a:rPr>
              <a:t>impuresa</a:t>
            </a:r>
            <a:r>
              <a:rPr lang="en-US" sz="1400" spc="-1" dirty="0">
                <a:latin typeface="Arial"/>
              </a:rPr>
              <a:t> de Gini, Podemos </a:t>
            </a:r>
            <a:r>
              <a:rPr lang="en-US" sz="1400" spc="-1" dirty="0" err="1">
                <a:latin typeface="Arial"/>
              </a:rPr>
              <a:t>crear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diferentes</a:t>
            </a:r>
            <a:r>
              <a:rPr lang="en-US" sz="1400" spc="-1" dirty="0">
                <a:latin typeface="Arial"/>
              </a:rPr>
              <a:t> decisions que </a:t>
            </a:r>
            <a:r>
              <a:rPr lang="en-US" sz="1400" spc="-1" dirty="0" err="1">
                <a:latin typeface="Arial"/>
              </a:rPr>
              <a:t>nos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daran</a:t>
            </a:r>
            <a:r>
              <a:rPr lang="en-US" sz="1400" spc="-1" dirty="0">
                <a:latin typeface="Arial"/>
              </a:rPr>
              <a:t> un </a:t>
            </a:r>
            <a:r>
              <a:rPr lang="en-US" sz="1400" spc="-1" dirty="0" err="1">
                <a:latin typeface="Arial"/>
              </a:rPr>
              <a:t>nivel</a:t>
            </a:r>
            <a:r>
              <a:rPr lang="en-US" sz="1400" spc="-1" dirty="0">
                <a:latin typeface="Arial"/>
              </a:rPr>
              <a:t> de </a:t>
            </a:r>
            <a:r>
              <a:rPr lang="en-US" sz="1400" spc="-1" dirty="0" err="1">
                <a:latin typeface="Arial"/>
              </a:rPr>
              <a:t>impuresa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dependiendo</a:t>
            </a:r>
            <a:r>
              <a:rPr lang="en-US" sz="1400" spc="-1" dirty="0">
                <a:latin typeface="Arial"/>
              </a:rPr>
              <a:t> de </a:t>
            </a:r>
            <a:r>
              <a:rPr lang="en-US" sz="1400" spc="-1" dirty="0" err="1">
                <a:latin typeface="Arial"/>
              </a:rPr>
              <a:t>cada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condicion</a:t>
            </a:r>
            <a:r>
              <a:rPr lang="en-US" sz="1400" spc="-1" dirty="0">
                <a:latin typeface="Arial"/>
              </a:rPr>
              <a:t> por </a:t>
            </a:r>
            <a:r>
              <a:rPr lang="en-US" sz="1400" spc="-1" dirty="0" err="1">
                <a:latin typeface="Arial"/>
              </a:rPr>
              <a:t>ejemplo</a:t>
            </a:r>
            <a:r>
              <a:rPr lang="en-US" sz="1400" spc="-1" dirty="0">
                <a:latin typeface="Arial"/>
              </a:rPr>
              <a:t>: </a:t>
            </a:r>
            <a:r>
              <a:rPr lang="en-US" sz="1400" spc="-1" dirty="0" err="1">
                <a:latin typeface="Arial"/>
              </a:rPr>
              <a:t>nivel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matematicas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nivel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fisica</a:t>
            </a:r>
            <a:r>
              <a:rPr lang="en-US" sz="1400" spc="-1" dirty="0">
                <a:latin typeface="Arial"/>
              </a:rPr>
              <a:t>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9ADD261-1D97-4C3F-9F7E-80A78ADC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2" y="785718"/>
            <a:ext cx="11135151" cy="40733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71D5DC-7B0B-452F-9C1D-79D3D1F6AA84}"/>
              </a:ext>
            </a:extLst>
          </p:cNvPr>
          <p:cNvSpPr txBox="1"/>
          <p:nvPr/>
        </p:nvSpPr>
        <p:spPr>
          <a:xfrm>
            <a:off x="3647394" y="1093509"/>
            <a:ext cx="178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Puntaje en matemáticas &gt; 50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C23F01-5A88-47EF-9C37-EE56242491A9}"/>
              </a:ext>
            </a:extLst>
          </p:cNvPr>
          <p:cNvSpPr txBox="1"/>
          <p:nvPr/>
        </p:nvSpPr>
        <p:spPr>
          <a:xfrm>
            <a:off x="9785023" y="1093509"/>
            <a:ext cx="187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Física &gt; 50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60DF6C-ACA4-4018-8322-9AE758B428D4}"/>
              </a:ext>
            </a:extLst>
          </p:cNvPr>
          <p:cNvSpPr txBox="1"/>
          <p:nvPr/>
        </p:nvSpPr>
        <p:spPr>
          <a:xfrm>
            <a:off x="1334474" y="2450838"/>
            <a:ext cx="7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58367E-3973-4AAF-B7D4-EDFE6DE49965}"/>
              </a:ext>
            </a:extLst>
          </p:cNvPr>
          <p:cNvSpPr txBox="1"/>
          <p:nvPr/>
        </p:nvSpPr>
        <p:spPr>
          <a:xfrm>
            <a:off x="3470069" y="2497745"/>
            <a:ext cx="7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AB507F-A89A-4681-AD45-1AC8992DB68A}"/>
              </a:ext>
            </a:extLst>
          </p:cNvPr>
          <p:cNvSpPr txBox="1"/>
          <p:nvPr/>
        </p:nvSpPr>
        <p:spPr>
          <a:xfrm>
            <a:off x="7315200" y="2497745"/>
            <a:ext cx="7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FB10E4-DD0D-4437-A380-31AEBD8633F3}"/>
              </a:ext>
            </a:extLst>
          </p:cNvPr>
          <p:cNvSpPr txBox="1"/>
          <p:nvPr/>
        </p:nvSpPr>
        <p:spPr>
          <a:xfrm>
            <a:off x="9700181" y="2592371"/>
            <a:ext cx="115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CDDEAE-C27E-4087-9B35-A458DA6C63DE}"/>
              </a:ext>
            </a:extLst>
          </p:cNvPr>
          <p:cNvSpPr txBox="1"/>
          <p:nvPr/>
        </p:nvSpPr>
        <p:spPr>
          <a:xfrm>
            <a:off x="443582" y="4279769"/>
            <a:ext cx="65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0,12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996757-571B-4CF5-BB90-E4279A2DD866}"/>
              </a:ext>
            </a:extLst>
          </p:cNvPr>
          <p:cNvSpPr txBox="1"/>
          <p:nvPr/>
        </p:nvSpPr>
        <p:spPr>
          <a:xfrm>
            <a:off x="4647414" y="4310431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0,3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EDC833-7BFD-4DAD-B677-7EB186AF918C}"/>
              </a:ext>
            </a:extLst>
          </p:cNvPr>
          <p:cNvSpPr txBox="1"/>
          <p:nvPr/>
        </p:nvSpPr>
        <p:spPr>
          <a:xfrm>
            <a:off x="6683604" y="4310431"/>
            <a:ext cx="7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0,18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30B413-CA96-4B22-97A0-E97D20B1D9F3}"/>
              </a:ext>
            </a:extLst>
          </p:cNvPr>
          <p:cNvSpPr txBox="1"/>
          <p:nvPr/>
        </p:nvSpPr>
        <p:spPr>
          <a:xfrm>
            <a:off x="10857526" y="4279769"/>
            <a:ext cx="89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0,35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480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Complejidad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508280" y="372600"/>
            <a:ext cx="24033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tiempo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memoria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Entrenamiento del </a:t>
                      </a: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 dirty="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Validación del</a:t>
                      </a:r>
                      <a:br/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7" name="Imagen 186"/>
          <p:cNvPicPr/>
          <p:nvPr/>
        </p:nvPicPr>
        <p:blipFill>
          <a:blip r:embed="rId3"/>
          <a:srcRect t="17601"/>
          <a:stretch/>
        </p:blipFill>
        <p:spPr>
          <a:xfrm>
            <a:off x="6897960" y="1903680"/>
            <a:ext cx="4674960" cy="2889000"/>
          </a:xfrm>
          <a:prstGeom prst="rect">
            <a:avLst/>
          </a:prstGeom>
          <a:ln>
            <a:noFill/>
          </a:ln>
        </p:spPr>
      </p:pic>
      <p:sp>
        <p:nvSpPr>
          <p:cNvPr id="188" name="CustomShape 12"/>
          <p:cNvSpPr/>
          <p:nvPr/>
        </p:nvSpPr>
        <p:spPr>
          <a:xfrm>
            <a:off x="8229600" y="124200"/>
            <a:ext cx="211500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C76DC1-0551-4775-9524-B3A1EC022177}"/>
              </a:ext>
            </a:extLst>
          </p:cNvPr>
          <p:cNvSpPr txBox="1"/>
          <p:nvPr/>
        </p:nvSpPr>
        <p:spPr>
          <a:xfrm>
            <a:off x="443060" y="4326281"/>
            <a:ext cx="62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Las variables M y N son las siguientes</a:t>
            </a:r>
          </a:p>
          <a:p>
            <a:r>
              <a:rPr lang="es-CO" dirty="0"/>
              <a:t>N: numero de filas </a:t>
            </a:r>
          </a:p>
          <a:p>
            <a:r>
              <a:rPr lang="es-CO" dirty="0"/>
              <a:t>M: numero de columnas de la matriz que tiene los datos ingresados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21" r="17166"/>
          <a:stretch/>
        </p:blipFill>
        <p:spPr>
          <a:xfrm>
            <a:off x="1016640" y="1019520"/>
            <a:ext cx="3930840" cy="377964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Modelo de Árbol de Decisión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2460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Ciencias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Sociales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 dirty="0">
              <a:solidFill>
                <a:srgbClr val="001E33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solidFill>
                <a:srgbClr val="001E3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</a:rPr>
              <a:t>Otros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4"/>
          <a:stretch/>
        </p:blipFill>
        <p:spPr>
          <a:xfrm>
            <a:off x="8129520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5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416520" y="923151"/>
            <a:ext cx="3332160" cy="4059720"/>
          </a:xfrm>
          <a:prstGeom prst="rect">
            <a:avLst/>
          </a:prstGeom>
          <a:ln>
            <a:noFill/>
          </a:ln>
        </p:spPr>
      </p:pic>
      <p:pic>
        <p:nvPicPr>
          <p:cNvPr id="218" name="Imagen 217"/>
          <p:cNvPicPr/>
          <p:nvPr/>
        </p:nvPicPr>
        <p:blipFill>
          <a:blip r:embed="rId3"/>
          <a:srcRect t="66389"/>
          <a:stretch/>
        </p:blipFill>
        <p:spPr>
          <a:xfrm>
            <a:off x="4710213" y="877094"/>
            <a:ext cx="5191341" cy="3412502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3E9B6AB-9A41-4B73-9442-BEF6CE7833AE}"/>
              </a:ext>
            </a:extLst>
          </p:cNvPr>
          <p:cNvSpPr txBox="1"/>
          <p:nvPr/>
        </p:nvSpPr>
        <p:spPr>
          <a:xfrm>
            <a:off x="3748680" y="4180523"/>
            <a:ext cx="8270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Exactitud: relación entre numero de predicciones correctas y los datos de entrada</a:t>
            </a:r>
          </a:p>
          <a:p>
            <a:r>
              <a:rPr lang="es-CO" dirty="0"/>
              <a:t>Precisión: proporción entre estudiantes exitosos o no identificados por el modelo</a:t>
            </a:r>
          </a:p>
          <a:p>
            <a:r>
              <a:rPr lang="es-CO" dirty="0"/>
              <a:t>Sensibilidad: proporción de estudiantes correctamente identificados por el modelo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33" name="Table 8"/>
          <p:cNvGraphicFramePr/>
          <p:nvPr>
            <p:extLst>
              <p:ext uri="{D42A27DB-BD31-4B8C-83A1-F6EECF244321}">
                <p14:modId xmlns:p14="http://schemas.microsoft.com/office/powerpoint/2010/main" val="1765364221"/>
              </p:ext>
            </p:extLst>
          </p:nvPr>
        </p:nvGraphicFramePr>
        <p:xfrm>
          <a:off x="547920" y="1956240"/>
          <a:ext cx="5075640" cy="2880000"/>
        </p:xfrm>
        <a:graphic>
          <a:graphicData uri="http://schemas.openxmlformats.org/drawingml/2006/table">
            <a:tbl>
              <a:tblPr/>
              <a:tblGrid>
                <a:gridCol w="15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0,75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0,76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0.80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0,90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4" name="Imagen 233"/>
          <p:cNvPicPr/>
          <p:nvPr/>
        </p:nvPicPr>
        <p:blipFill>
          <a:blip r:embed="rId3"/>
          <a:srcRect l="20026"/>
          <a:stretch/>
        </p:blipFill>
        <p:spPr>
          <a:xfrm>
            <a:off x="7168320" y="2011680"/>
            <a:ext cx="4378680" cy="2674440"/>
          </a:xfrm>
          <a:prstGeom prst="rect">
            <a:avLst/>
          </a:prstGeom>
          <a:ln>
            <a:noFill/>
          </a:ln>
        </p:spPr>
      </p:pic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Métricas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evaluación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obtenidas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con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entrenamiento de 135,000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y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validación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45,000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45" name="Gráfico 244"/>
          <p:cNvGraphicFramePr/>
          <p:nvPr/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Gráfico 245"/>
          <p:cNvGraphicFramePr/>
          <p:nvPr/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642A684-53DF-40D4-9817-92B0882BEE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" y="1035205"/>
            <a:ext cx="12159077" cy="3959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344</Words>
  <Application>Microsoft Office PowerPoint</Application>
  <PresentationFormat>Panorámica</PresentationFormat>
  <Paragraphs>75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Juan Andres Henao Diaz</cp:lastModifiedBy>
  <cp:revision>51</cp:revision>
  <dcterms:created xsi:type="dcterms:W3CDTF">2020-06-26T14:36:07Z</dcterms:created>
  <dcterms:modified xsi:type="dcterms:W3CDTF">2020-11-18T01:04:13Z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