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67" autoAdjust="0"/>
  </p:normalViewPr>
  <p:slideViewPr>
    <p:cSldViewPr>
      <p:cViewPr varScale="1">
        <p:scale>
          <a:sx n="75" d="100"/>
          <a:sy n="75" d="100"/>
        </p:scale>
        <p:origin x="-26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8F63F-32AE-497B-A4C4-97394E2840B8}" type="datetimeFigureOut">
              <a:rPr lang="et-EE" smtClean="0"/>
              <a:t>02.02.2017</a:t>
            </a:fld>
            <a:endParaRPr lang="et-E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37572-A86F-439C-95B0-7D3FAE330A85}" type="slidenum">
              <a:rPr lang="et-EE" smtClean="0"/>
              <a:t>‹#›</a:t>
            </a:fld>
            <a:endParaRPr lang="et-EE"/>
          </a:p>
        </p:txBody>
      </p:sp>
    </p:spTree>
    <p:extLst>
      <p:ext uri="{BB962C8B-B14F-4D97-AF65-F5344CB8AC3E}">
        <p14:creationId xmlns:p14="http://schemas.microsoft.com/office/powerpoint/2010/main" val="429070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t-EE" b="1" dirty="0" smtClean="0"/>
              <a:t>Serveripoolseks skriptimiskeel</a:t>
            </a:r>
            <a:r>
              <a:rPr lang="et-EE" b="1" baseline="0" dirty="0" smtClean="0"/>
              <a:t> </a:t>
            </a:r>
            <a:r>
              <a:rPr lang="et-EE" sz="1200" b="0" i="0" kern="1200" dirty="0" smtClean="0">
                <a:solidFill>
                  <a:schemeClr val="tx1"/>
                </a:solidFill>
                <a:effectLst/>
                <a:latin typeface="+mn-lt"/>
                <a:ea typeface="+mn-ea"/>
                <a:cs typeface="+mn-cs"/>
              </a:rPr>
              <a:t> - Selles kirjutatud programmid käivitatakse </a:t>
            </a:r>
            <a:r>
              <a:rPr lang="et-EE" sz="1200" b="1" i="0" kern="1200" dirty="0" smtClean="0">
                <a:solidFill>
                  <a:schemeClr val="tx1"/>
                </a:solidFill>
                <a:effectLst/>
                <a:latin typeface="+mn-lt"/>
                <a:ea typeface="+mn-ea"/>
                <a:cs typeface="+mn-cs"/>
              </a:rPr>
              <a:t>serveris</a:t>
            </a:r>
            <a:r>
              <a:rPr lang="et-EE" sz="1200" b="0" i="0" kern="1200" dirty="0" smtClean="0">
                <a:solidFill>
                  <a:schemeClr val="tx1"/>
                </a:solidFill>
                <a:effectLst/>
                <a:latin typeface="+mn-lt"/>
                <a:ea typeface="+mn-ea"/>
                <a:cs typeface="+mn-cs"/>
              </a:rPr>
              <a:t> ning programmi täitmise </a:t>
            </a:r>
            <a:r>
              <a:rPr lang="et-EE" sz="1200" b="1" i="0" kern="1200" dirty="0" smtClean="0">
                <a:solidFill>
                  <a:schemeClr val="tx1"/>
                </a:solidFill>
                <a:effectLst/>
                <a:latin typeface="+mn-lt"/>
                <a:ea typeface="+mn-ea"/>
                <a:cs typeface="+mn-cs"/>
              </a:rPr>
              <a:t>tulemus</a:t>
            </a:r>
            <a:r>
              <a:rPr lang="et-EE" sz="1200" b="0" i="0" kern="1200" dirty="0" smtClean="0">
                <a:solidFill>
                  <a:schemeClr val="tx1"/>
                </a:solidFill>
                <a:effectLst/>
                <a:latin typeface="+mn-lt"/>
                <a:ea typeface="+mn-ea"/>
                <a:cs typeface="+mn-cs"/>
              </a:rPr>
              <a:t> saadetakse kliendi arvutile, kus seda kuvab veebilehitseja. See tähendab, et PHP on serveripool interpreteeritav keel.</a:t>
            </a:r>
          </a:p>
          <a:p>
            <a:endParaRPr lang="et-EE" sz="1200" b="0" i="0" kern="1200" dirty="0" smtClean="0">
              <a:solidFill>
                <a:schemeClr val="tx1"/>
              </a:solidFill>
              <a:effectLst/>
              <a:latin typeface="+mn-lt"/>
              <a:ea typeface="+mn-ea"/>
              <a:cs typeface="+mn-cs"/>
            </a:endParaRPr>
          </a:p>
          <a:p>
            <a:r>
              <a:rPr lang="et-EE" sz="1200" b="1" i="0" kern="1200" dirty="0" smtClean="0">
                <a:solidFill>
                  <a:schemeClr val="tx1"/>
                </a:solidFill>
                <a:effectLst/>
                <a:latin typeface="+mn-lt"/>
                <a:ea typeface="+mn-ea"/>
                <a:cs typeface="+mn-cs"/>
              </a:rPr>
              <a:t>PHP</a:t>
            </a:r>
            <a:r>
              <a:rPr lang="et-EE" sz="1200" b="0" i="0" kern="1200" baseline="0" dirty="0" smtClean="0">
                <a:solidFill>
                  <a:schemeClr val="tx1"/>
                </a:solidFill>
                <a:effectLst/>
                <a:latin typeface="+mn-lt"/>
                <a:ea typeface="+mn-ea"/>
                <a:cs typeface="+mn-cs"/>
              </a:rPr>
              <a:t> </a:t>
            </a:r>
            <a:r>
              <a:rPr lang="et-EE" sz="1200" b="0" i="0" kern="1200" dirty="0" smtClean="0">
                <a:solidFill>
                  <a:schemeClr val="tx1"/>
                </a:solidFill>
                <a:effectLst/>
                <a:latin typeface="+mn-lt"/>
                <a:ea typeface="+mn-ea"/>
                <a:cs typeface="+mn-cs"/>
              </a:rPr>
              <a:t>loojaks on taanlane </a:t>
            </a:r>
            <a:r>
              <a:rPr lang="et-EE" sz="1200" b="1" i="0" kern="1200" dirty="0" smtClean="0">
                <a:solidFill>
                  <a:schemeClr val="tx1"/>
                </a:solidFill>
                <a:effectLst/>
                <a:latin typeface="+mn-lt"/>
                <a:ea typeface="+mn-ea"/>
                <a:cs typeface="+mn-cs"/>
              </a:rPr>
              <a:t>Rasmus Lerdorf</a:t>
            </a:r>
            <a:r>
              <a:rPr lang="et-EE" sz="1200" b="0" i="0" kern="1200" dirty="0" smtClean="0">
                <a:solidFill>
                  <a:schemeClr val="tx1"/>
                </a:solidFill>
                <a:effectLst/>
                <a:latin typeface="+mn-lt"/>
                <a:ea typeface="+mn-ea"/>
                <a:cs typeface="+mn-cs"/>
              </a:rPr>
              <a:t>, kes tegi</a:t>
            </a:r>
            <a:r>
              <a:rPr lang="et-EE" sz="1200" b="1" i="0" kern="1200" dirty="0" smtClean="0">
                <a:solidFill>
                  <a:schemeClr val="tx1"/>
                </a:solidFill>
                <a:effectLst/>
                <a:latin typeface="+mn-lt"/>
                <a:ea typeface="+mn-ea"/>
                <a:cs typeface="+mn-cs"/>
              </a:rPr>
              <a:t> 1994.a</a:t>
            </a:r>
            <a:r>
              <a:rPr lang="et-EE" sz="1200" b="0" i="0" kern="1200" dirty="0" smtClean="0">
                <a:solidFill>
                  <a:schemeClr val="tx1"/>
                </a:solidFill>
                <a:effectLst/>
                <a:latin typeface="+mn-lt"/>
                <a:ea typeface="+mn-ea"/>
                <a:cs typeface="+mn-cs"/>
              </a:rPr>
              <a:t> enda jaoks Perl skriptide kogumiku, mida hakkas nimetama </a:t>
            </a:r>
            <a:r>
              <a:rPr lang="et-EE" sz="1200" b="1" i="0" kern="1200" dirty="0" smtClean="0">
                <a:solidFill>
                  <a:schemeClr val="tx1"/>
                </a:solidFill>
                <a:effectLst/>
                <a:latin typeface="+mn-lt"/>
                <a:ea typeface="+mn-ea"/>
                <a:cs typeface="+mn-cs"/>
              </a:rPr>
              <a:t>P</a:t>
            </a:r>
            <a:r>
              <a:rPr lang="et-EE" sz="1200" b="0" i="0" kern="1200" dirty="0" smtClean="0">
                <a:solidFill>
                  <a:schemeClr val="tx1"/>
                </a:solidFill>
                <a:effectLst/>
                <a:latin typeface="+mn-lt"/>
                <a:ea typeface="+mn-ea"/>
                <a:cs typeface="+mn-cs"/>
              </a:rPr>
              <a:t>ersonal </a:t>
            </a:r>
            <a:r>
              <a:rPr lang="et-EE" sz="1200" b="1" i="0" kern="1200" dirty="0" smtClean="0">
                <a:solidFill>
                  <a:schemeClr val="tx1"/>
                </a:solidFill>
                <a:effectLst/>
                <a:latin typeface="+mn-lt"/>
                <a:ea typeface="+mn-ea"/>
                <a:cs typeface="+mn-cs"/>
              </a:rPr>
              <a:t>H</a:t>
            </a:r>
            <a:r>
              <a:rPr lang="et-EE" sz="1200" b="0" i="0" kern="1200" dirty="0" smtClean="0">
                <a:solidFill>
                  <a:schemeClr val="tx1"/>
                </a:solidFill>
                <a:effectLst/>
                <a:latin typeface="+mn-lt"/>
                <a:ea typeface="+mn-ea"/>
                <a:cs typeface="+mn-cs"/>
              </a:rPr>
              <a:t>ome</a:t>
            </a:r>
            <a:r>
              <a:rPr lang="et-EE" sz="1200" b="1" i="0" kern="1200" dirty="0" smtClean="0">
                <a:solidFill>
                  <a:schemeClr val="tx1"/>
                </a:solidFill>
                <a:effectLst/>
                <a:latin typeface="+mn-lt"/>
                <a:ea typeface="+mn-ea"/>
                <a:cs typeface="+mn-cs"/>
              </a:rPr>
              <a:t>P</a:t>
            </a:r>
            <a:r>
              <a:rPr lang="et-EE" sz="1200" b="0" i="0" kern="1200" dirty="0" smtClean="0">
                <a:solidFill>
                  <a:schemeClr val="tx1"/>
                </a:solidFill>
                <a:effectLst/>
                <a:latin typeface="+mn-lt"/>
                <a:ea typeface="+mn-ea"/>
                <a:cs typeface="+mn-cs"/>
              </a:rPr>
              <a:t>age tools.</a:t>
            </a:r>
          </a:p>
          <a:p>
            <a:r>
              <a:rPr lang="et-EE" sz="1200" b="0" i="0" kern="1200" dirty="0" smtClean="0">
                <a:solidFill>
                  <a:schemeClr val="tx1"/>
                </a:solidFill>
                <a:effectLst/>
                <a:latin typeface="+mn-lt"/>
                <a:ea typeface="+mn-ea"/>
                <a:cs typeface="+mn-cs"/>
              </a:rPr>
              <a:t>Ta tegi selle kõigile kättesaadavaks. 1997.a. kirjutati kood peaaegu täielikult ümber ning otsustati nimetada PHP järglaseks ning sellele anti versiooninumber PHP3. Lisaks uuele tuumale anti ka sellele uus nimi – </a:t>
            </a:r>
            <a:r>
              <a:rPr lang="et-EE" sz="1200" b="1" i="0" kern="1200" dirty="0" smtClean="0">
                <a:solidFill>
                  <a:schemeClr val="tx1"/>
                </a:solidFill>
                <a:effectLst/>
                <a:latin typeface="+mn-lt"/>
                <a:ea typeface="+mn-ea"/>
                <a:cs typeface="+mn-cs"/>
              </a:rPr>
              <a:t>Hypertext Preprocessor</a:t>
            </a:r>
            <a:r>
              <a:rPr lang="et-EE" sz="1200" b="0" i="0" kern="1200" dirty="0" smtClean="0">
                <a:solidFill>
                  <a:schemeClr val="tx1"/>
                </a:solidFill>
                <a:effectLst/>
                <a:latin typeface="+mn-lt"/>
                <a:ea typeface="+mn-ea"/>
                <a:cs typeface="+mn-cs"/>
              </a:rPr>
              <a:t>.</a:t>
            </a:r>
          </a:p>
          <a:p>
            <a:endParaRPr lang="et-EE" sz="1200" b="0" i="0" kern="1200" dirty="0" smtClean="0">
              <a:solidFill>
                <a:schemeClr val="tx1"/>
              </a:solidFill>
              <a:effectLst/>
              <a:latin typeface="+mn-lt"/>
              <a:ea typeface="+mn-ea"/>
              <a:cs typeface="+mn-cs"/>
            </a:endParaRPr>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6</a:t>
            </a:fld>
            <a:endParaRPr lang="et-EE"/>
          </a:p>
        </p:txBody>
      </p:sp>
    </p:spTree>
    <p:extLst>
      <p:ext uri="{BB962C8B-B14F-4D97-AF65-F5344CB8AC3E}">
        <p14:creationId xmlns:p14="http://schemas.microsoft.com/office/powerpoint/2010/main" val="420034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2&gt;3 &amp;&amp; 3&gt;4 // true</a:t>
            </a:r>
          </a:p>
          <a:p>
            <a:r>
              <a:rPr lang="et-EE" dirty="0" smtClean="0"/>
              <a:t>2&gt;3 &amp;&amp; 3&lt;4 // false</a:t>
            </a:r>
          </a:p>
          <a:p>
            <a:r>
              <a:rPr lang="et-EE" dirty="0" smtClean="0"/>
              <a:t>4=="4" || 4&lt;3 // true kuna 4=="4" on true</a:t>
            </a:r>
          </a:p>
          <a:p>
            <a:r>
              <a:rPr lang="et-EE" dirty="0" smtClean="0"/>
              <a:t>!true // false</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16</a:t>
            </a:fld>
            <a:endParaRPr lang="et-EE"/>
          </a:p>
        </p:txBody>
      </p:sp>
    </p:spTree>
    <p:extLst>
      <p:ext uri="{BB962C8B-B14F-4D97-AF65-F5344CB8AC3E}">
        <p14:creationId xmlns:p14="http://schemas.microsoft.com/office/powerpoint/2010/main" val="280846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$globaalne='muutuja';</a:t>
            </a:r>
          </a:p>
          <a:p>
            <a:r>
              <a:rPr lang="et-EE" dirty="0" smtClean="0"/>
              <a:t>$kaasatav=1;</a:t>
            </a:r>
          </a:p>
          <a:p>
            <a:r>
              <a:rPr lang="et-EE" dirty="0" smtClean="0"/>
              <a:t>function lisajuurde(){</a:t>
            </a:r>
          </a:p>
          <a:p>
            <a:r>
              <a:rPr lang="et-EE" dirty="0" smtClean="0"/>
              <a:t>	global $kaasatav;</a:t>
            </a:r>
          </a:p>
          <a:p>
            <a:r>
              <a:rPr lang="et-EE" dirty="0" smtClean="0"/>
              <a:t>	$kaasatav++; // suurendame globaalmuutuja väärtust</a:t>
            </a:r>
          </a:p>
          <a:p>
            <a:r>
              <a:rPr lang="et-EE" dirty="0" smtClean="0"/>
              <a:t>	$lokaalne='muutuja';</a:t>
            </a:r>
          </a:p>
          <a:p>
            <a:r>
              <a:rPr lang="et-EE" dirty="0" smtClean="0"/>
              <a:t>	// siin ei eksisteeri muutujat $globaalne</a:t>
            </a:r>
          </a:p>
          <a:p>
            <a:r>
              <a:rPr lang="et-EE" dirty="0" smtClean="0"/>
              <a:t>}</a:t>
            </a:r>
          </a:p>
          <a:p>
            <a:r>
              <a:rPr lang="et-EE" dirty="0" smtClean="0"/>
              <a:t>lisajuurde</a:t>
            </a:r>
            <a:r>
              <a:rPr lang="et-EE" dirty="0" smtClean="0"/>
              <a:t>();</a:t>
            </a:r>
          </a:p>
          <a:p>
            <a:r>
              <a:rPr lang="et-EE" dirty="0" smtClean="0"/>
              <a:t>// siin ei eksisteeri muutujat $lokaalne</a:t>
            </a:r>
          </a:p>
          <a:p>
            <a:r>
              <a:rPr lang="et-EE" dirty="0" smtClean="0"/>
              <a:t>// kuna funktsioon on 1 kord käivitatud, siis $kaasatav=2;</a:t>
            </a:r>
          </a:p>
          <a:p>
            <a:endParaRPr lang="et-EE" dirty="0" smtClean="0"/>
          </a:p>
          <a:p>
            <a:r>
              <a:rPr lang="et-EE" sz="1200" b="0" i="0" kern="1200" dirty="0" smtClean="0">
                <a:solidFill>
                  <a:schemeClr val="tx1"/>
                </a:solidFill>
                <a:effectLst/>
                <a:latin typeface="+mn-lt"/>
                <a:ea typeface="+mn-ea"/>
                <a:cs typeface="+mn-cs"/>
              </a:rPr>
              <a:t>Igal loodud muutujal on oma skoop.</a:t>
            </a:r>
            <a:r>
              <a:rPr lang="et-EE" dirty="0" smtClean="0"/>
              <a:t/>
            </a:r>
            <a:br>
              <a:rPr lang="et-EE" dirty="0" smtClean="0"/>
            </a:br>
            <a:r>
              <a:rPr lang="et-EE" sz="1200" b="0" i="0" kern="1200" dirty="0" smtClean="0">
                <a:solidFill>
                  <a:schemeClr val="tx1"/>
                </a:solidFill>
                <a:effectLst/>
                <a:latin typeface="+mn-lt"/>
                <a:ea typeface="+mn-ea"/>
                <a:cs typeface="+mn-cs"/>
              </a:rPr>
              <a:t>Väljaspool funktsioone deklareeritud muutujaid nimetatakse </a:t>
            </a:r>
            <a:r>
              <a:rPr lang="et-EE" sz="1200" b="1" i="0" kern="1200" dirty="0" smtClean="0">
                <a:solidFill>
                  <a:schemeClr val="tx1"/>
                </a:solidFill>
                <a:effectLst/>
                <a:latin typeface="+mn-lt"/>
                <a:ea typeface="+mn-ea"/>
                <a:cs typeface="+mn-cs"/>
              </a:rPr>
              <a:t>globaalmuutujateks</a:t>
            </a:r>
            <a:r>
              <a:rPr lang="et-EE" sz="1200" b="0" i="0" kern="1200" dirty="0" smtClean="0">
                <a:solidFill>
                  <a:schemeClr val="tx1"/>
                </a:solidFill>
                <a:effectLst/>
                <a:latin typeface="+mn-lt"/>
                <a:ea typeface="+mn-ea"/>
                <a:cs typeface="+mn-cs"/>
              </a:rPr>
              <a:t>. Nemad kehtivad üldjuhul kogu funktsioonidevälises koodis.</a:t>
            </a:r>
            <a:r>
              <a:rPr lang="et-EE" dirty="0" smtClean="0"/>
              <a:t/>
            </a:r>
            <a:br>
              <a:rPr lang="et-EE" dirty="0" smtClean="0"/>
            </a:br>
            <a:r>
              <a:rPr lang="et-EE" sz="1200" b="0" i="0" kern="1200" dirty="0" smtClean="0">
                <a:solidFill>
                  <a:schemeClr val="tx1"/>
                </a:solidFill>
                <a:effectLst/>
                <a:latin typeface="+mn-lt"/>
                <a:ea typeface="+mn-ea"/>
                <a:cs typeface="+mn-cs"/>
              </a:rPr>
              <a:t>Selleks, et globaalmuutujaid funktsiooni sees kasutada saaks, tuleb nad seal märksõnaga </a:t>
            </a:r>
            <a:r>
              <a:rPr lang="et-EE" sz="1200" b="1" i="0" kern="1200" dirty="0" smtClean="0">
                <a:solidFill>
                  <a:schemeClr val="tx1"/>
                </a:solidFill>
                <a:effectLst/>
                <a:latin typeface="+mn-lt"/>
                <a:ea typeface="+mn-ea"/>
                <a:cs typeface="+mn-cs"/>
              </a:rPr>
              <a:t>global</a:t>
            </a:r>
            <a:r>
              <a:rPr lang="et-EE" sz="1200" b="0" i="0" kern="1200" dirty="0" smtClean="0">
                <a:solidFill>
                  <a:schemeClr val="tx1"/>
                </a:solidFill>
                <a:effectLst/>
                <a:latin typeface="+mn-lt"/>
                <a:ea typeface="+mn-ea"/>
                <a:cs typeface="+mn-cs"/>
              </a:rPr>
              <a:t> kirjeldada (vt näitekood). Mitme globaalmuutuja samaaegseks kirjeldamiseks eraldada nad märksõna järel komadega nt. </a:t>
            </a:r>
            <a:r>
              <a:rPr lang="et-EE" sz="1200" b="1" i="0" kern="1200" dirty="0" smtClean="0">
                <a:solidFill>
                  <a:schemeClr val="tx1"/>
                </a:solidFill>
                <a:effectLst/>
                <a:latin typeface="+mn-lt"/>
                <a:ea typeface="+mn-ea"/>
                <a:cs typeface="+mn-cs"/>
              </a:rPr>
              <a:t>global $a, $b;</a:t>
            </a:r>
            <a:r>
              <a:rPr lang="et-EE" sz="1200" b="0" i="0" kern="1200" dirty="0" smtClean="0">
                <a:solidFill>
                  <a:schemeClr val="tx1"/>
                </a:solidFill>
                <a:effectLst/>
                <a:latin typeface="+mn-lt"/>
                <a:ea typeface="+mn-ea"/>
                <a:cs typeface="+mn-cs"/>
              </a:rPr>
              <a:t> . </a:t>
            </a:r>
            <a:r>
              <a:rPr lang="et-EE" dirty="0" smtClean="0"/>
              <a:t/>
            </a:r>
            <a:br>
              <a:rPr lang="et-EE" dirty="0" smtClean="0"/>
            </a:br>
            <a:r>
              <a:rPr lang="et-EE" sz="1200" b="0" i="0" kern="1200" dirty="0" smtClean="0">
                <a:solidFill>
                  <a:schemeClr val="tx1"/>
                </a:solidFill>
                <a:effectLst/>
                <a:latin typeface="+mn-lt"/>
                <a:ea typeface="+mn-ea"/>
                <a:cs typeface="+mn-cs"/>
              </a:rPr>
              <a:t> funktsioonide sees kirjeldatud muutujaid nimetatakse </a:t>
            </a:r>
            <a:r>
              <a:rPr lang="et-EE" sz="1200" b="1" i="0" kern="1200" dirty="0" smtClean="0">
                <a:solidFill>
                  <a:schemeClr val="tx1"/>
                </a:solidFill>
                <a:effectLst/>
                <a:latin typeface="+mn-lt"/>
                <a:ea typeface="+mn-ea"/>
                <a:cs typeface="+mn-cs"/>
              </a:rPr>
              <a:t>lokaalmuutujateks</a:t>
            </a:r>
            <a:r>
              <a:rPr lang="et-EE" sz="1200" b="0" i="0" kern="1200" dirty="0" smtClean="0">
                <a:solidFill>
                  <a:schemeClr val="tx1"/>
                </a:solidFill>
                <a:effectLst/>
                <a:latin typeface="+mn-lt"/>
                <a:ea typeface="+mn-ea"/>
                <a:cs typeface="+mn-cs"/>
              </a:rPr>
              <a:t>. Nemad kehtivad seni, kuni funktsioon töötab, pärast nemad unustatakse. </a:t>
            </a:r>
          </a:p>
          <a:p>
            <a:endParaRPr lang="et-EE" sz="1200" b="0" i="0" kern="1200" dirty="0" smtClean="0">
              <a:solidFill>
                <a:schemeClr val="tx1"/>
              </a:solidFill>
              <a:effectLst/>
              <a:latin typeface="+mn-lt"/>
              <a:ea typeface="+mn-ea"/>
              <a:cs typeface="+mn-cs"/>
            </a:endParaRPr>
          </a:p>
          <a:p>
            <a:endParaRPr lang="et-EE" sz="1200" b="0" i="0" kern="1200" dirty="0" smtClean="0">
              <a:solidFill>
                <a:schemeClr val="tx1"/>
              </a:solidFill>
              <a:effectLst/>
              <a:latin typeface="+mn-lt"/>
              <a:ea typeface="+mn-ea"/>
              <a:cs typeface="+mn-cs"/>
            </a:endParaRPr>
          </a:p>
          <a:p>
            <a:r>
              <a:rPr lang="et-EE" sz="1200" b="0" i="0" kern="1200" dirty="0" smtClean="0">
                <a:solidFill>
                  <a:schemeClr val="tx1"/>
                </a:solidFill>
                <a:effectLst/>
                <a:latin typeface="+mn-lt"/>
                <a:ea typeface="+mn-ea"/>
                <a:cs typeface="+mn-cs"/>
              </a:rPr>
              <a:t>$globaalne="kala";</a:t>
            </a:r>
          </a:p>
          <a:p>
            <a:r>
              <a:rPr lang="et-EE" sz="1200" b="0" i="0" kern="1200" dirty="0" smtClean="0">
                <a:solidFill>
                  <a:schemeClr val="tx1"/>
                </a:solidFill>
                <a:effectLst/>
                <a:latin typeface="+mn-lt"/>
                <a:ea typeface="+mn-ea"/>
                <a:cs typeface="+mn-cs"/>
              </a:rPr>
              <a:t>function kustuta(){</a:t>
            </a:r>
          </a:p>
          <a:p>
            <a:r>
              <a:rPr lang="et-EE" sz="1200" b="0" i="0" kern="1200" dirty="0" smtClean="0">
                <a:solidFill>
                  <a:schemeClr val="tx1"/>
                </a:solidFill>
                <a:effectLst/>
                <a:latin typeface="+mn-lt"/>
                <a:ea typeface="+mn-ea"/>
                <a:cs typeface="+mn-cs"/>
              </a:rPr>
              <a:t>	global $globaalne;</a:t>
            </a:r>
          </a:p>
          <a:p>
            <a:r>
              <a:rPr lang="et-EE" sz="1200" b="0" i="0" kern="1200" dirty="0" smtClean="0">
                <a:solidFill>
                  <a:schemeClr val="tx1"/>
                </a:solidFill>
                <a:effectLst/>
                <a:latin typeface="+mn-lt"/>
                <a:ea typeface="+mn-ea"/>
                <a:cs typeface="+mn-cs"/>
              </a:rPr>
              <a:t>	unset($globaalne);</a:t>
            </a:r>
          </a:p>
          <a:p>
            <a:r>
              <a:rPr lang="et-EE" sz="1200" b="0" i="0" kern="1200" dirty="0" smtClean="0">
                <a:solidFill>
                  <a:schemeClr val="tx1"/>
                </a:solidFill>
                <a:effectLst/>
                <a:latin typeface="+mn-lt"/>
                <a:ea typeface="+mn-ea"/>
                <a:cs typeface="+mn-cs"/>
              </a:rPr>
              <a:t>	// nüüd funktsiooni sees enam muutujat $globaalne pole</a:t>
            </a:r>
          </a:p>
          <a:p>
            <a:r>
              <a:rPr lang="et-EE" sz="1200" b="0" i="0" kern="1200" dirty="0" smtClean="0">
                <a:solidFill>
                  <a:schemeClr val="tx1"/>
                </a:solidFill>
                <a:effectLst/>
                <a:latin typeface="+mn-lt"/>
                <a:ea typeface="+mn-ea"/>
                <a:cs typeface="+mn-cs"/>
              </a:rPr>
              <a:t>}</a:t>
            </a:r>
          </a:p>
          <a:p>
            <a:r>
              <a:rPr lang="et-EE" sz="1200" b="0" i="0" kern="1200" dirty="0" smtClean="0">
                <a:solidFill>
                  <a:schemeClr val="tx1"/>
                </a:solidFill>
                <a:effectLst/>
                <a:latin typeface="+mn-lt"/>
                <a:ea typeface="+mn-ea"/>
                <a:cs typeface="+mn-cs"/>
              </a:rPr>
              <a:t>kustuta();</a:t>
            </a:r>
          </a:p>
          <a:p>
            <a:r>
              <a:rPr lang="et-EE" sz="1200" b="0" i="0" kern="1200" dirty="0" smtClean="0">
                <a:solidFill>
                  <a:schemeClr val="tx1"/>
                </a:solidFill>
                <a:effectLst/>
                <a:latin typeface="+mn-lt"/>
                <a:ea typeface="+mn-ea"/>
                <a:cs typeface="+mn-cs"/>
              </a:rPr>
              <a:t>echo $globaalne; // väljastab 'kala', kuna muutuja on selles skoobis alles</a:t>
            </a:r>
          </a:p>
          <a:p>
            <a:endParaRPr lang="et-EE" sz="1200" b="0" i="0" kern="1200" dirty="0" smtClean="0">
              <a:solidFill>
                <a:schemeClr val="tx1"/>
              </a:solidFill>
              <a:effectLst/>
              <a:latin typeface="+mn-lt"/>
              <a:ea typeface="+mn-ea"/>
              <a:cs typeface="+mn-cs"/>
            </a:endParaRPr>
          </a:p>
          <a:p>
            <a:endParaRPr lang="et-E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t-EE" sz="1200" b="0" i="0" kern="1200" dirty="0" smtClean="0">
                <a:solidFill>
                  <a:schemeClr val="tx1"/>
                </a:solidFill>
                <a:effectLst/>
                <a:latin typeface="+mn-lt"/>
                <a:ea typeface="+mn-ea"/>
                <a:cs typeface="+mn-cs"/>
              </a:rPr>
              <a:t>vahetevahel on vaja muutujaid kustutada, selleks on kasutusel funktsioon </a:t>
            </a:r>
            <a:r>
              <a:rPr lang="et-EE" sz="1200" b="1" i="0" kern="1200" dirty="0" smtClean="0">
                <a:solidFill>
                  <a:schemeClr val="tx1"/>
                </a:solidFill>
                <a:effectLst/>
                <a:latin typeface="+mn-lt"/>
                <a:ea typeface="+mn-ea"/>
                <a:cs typeface="+mn-cs"/>
              </a:rPr>
              <a:t>unset($muutuja);</a:t>
            </a:r>
            <a:r>
              <a:rPr lang="et-EE" sz="1200" b="0" i="0" kern="1200" dirty="0" smtClean="0">
                <a:solidFill>
                  <a:schemeClr val="tx1"/>
                </a:solidFill>
                <a:effectLst/>
                <a:latin typeface="+mn-lt"/>
                <a:ea typeface="+mn-ea"/>
                <a:cs typeface="+mn-cs"/>
              </a:rPr>
              <a:t>. See funktsioon kustutab muutuja skoobis, kus ta välja kutsuti st. kui unset kutsutakse välja funktsiooni sees, et globaalmuutujat kustutada, siis funktsiooni piires on ta kustunud, aga globaalses (funktsiooni-välises) skoobis on ta veel alles.kui vaadata vasakpoolset näidet, siis võib näha, et funktsiooni sees kustutatud globaalse massiivi väljad kustuvad ära ka globaalses skoobis.</a:t>
            </a:r>
          </a:p>
          <a:p>
            <a:endParaRPr lang="et-EE" dirty="0" smtClean="0"/>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17</a:t>
            </a:fld>
            <a:endParaRPr lang="et-EE"/>
          </a:p>
        </p:txBody>
      </p:sp>
    </p:spTree>
    <p:extLst>
      <p:ext uri="{BB962C8B-B14F-4D97-AF65-F5344CB8AC3E}">
        <p14:creationId xmlns:p14="http://schemas.microsoft.com/office/powerpoint/2010/main" val="2696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isset($muutuja); // false</a:t>
            </a:r>
          </a:p>
          <a:p>
            <a:r>
              <a:rPr lang="et-EE" dirty="0" smtClean="0"/>
              <a:t>$muutuja = "olemas";</a:t>
            </a:r>
          </a:p>
          <a:p>
            <a:r>
              <a:rPr lang="et-EE" dirty="0" smtClean="0"/>
              <a:t>isset($muutuja); // true</a:t>
            </a:r>
          </a:p>
          <a:p>
            <a:r>
              <a:rPr lang="et-EE" dirty="0" smtClean="0"/>
              <a:t>is_array($muutuja); // false</a:t>
            </a:r>
          </a:p>
          <a:p>
            <a:r>
              <a:rPr lang="et-EE" dirty="0" smtClean="0"/>
              <a:t>$muutuja = array(0, 1, 2, 3);</a:t>
            </a:r>
          </a:p>
          <a:p>
            <a:r>
              <a:rPr lang="et-EE" dirty="0" smtClean="0"/>
              <a:t>is_array($muutuja); // true</a:t>
            </a:r>
          </a:p>
          <a:p>
            <a:r>
              <a:rPr lang="et-EE" dirty="0" smtClean="0"/>
              <a:t>empty($muutuja); // false</a:t>
            </a:r>
          </a:p>
          <a:p>
            <a:endParaRPr lang="et-E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t-EE" dirty="0" smtClean="0"/>
              <a:t>NB! eksisteerivad ka is_float, is_bool jne. funktsioonid</a:t>
            </a:r>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18</a:t>
            </a:fld>
            <a:endParaRPr lang="et-EE"/>
          </a:p>
        </p:txBody>
      </p:sp>
    </p:spTree>
    <p:extLst>
      <p:ext uri="{BB962C8B-B14F-4D97-AF65-F5344CB8AC3E}">
        <p14:creationId xmlns:p14="http://schemas.microsoft.com/office/powerpoint/2010/main" val="117163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$olen="olen muutuja";</a:t>
            </a:r>
          </a:p>
          <a:p>
            <a:r>
              <a:rPr lang="et-EE" dirty="0" smtClean="0"/>
              <a:t>echo "jutumärgid: $olen";</a:t>
            </a:r>
          </a:p>
          <a:p>
            <a:r>
              <a:rPr lang="et-EE" dirty="0" smtClean="0"/>
              <a:t>echo 'ülakomad: $olen';</a:t>
            </a:r>
          </a:p>
          <a:p>
            <a:r>
              <a:rPr lang="et-EE" dirty="0" smtClean="0"/>
              <a:t>echo "raamat \"Tere Tali\" ";</a:t>
            </a:r>
          </a:p>
          <a:p>
            <a:r>
              <a:rPr lang="et-EE" dirty="0" smtClean="0"/>
              <a:t>echo 'laul \'Päiksekiir\' ';</a:t>
            </a:r>
          </a:p>
          <a:p>
            <a:endParaRPr lang="et-EE" dirty="0" smtClean="0"/>
          </a:p>
          <a:p>
            <a:endParaRPr lang="et-EE" dirty="0" smtClean="0"/>
          </a:p>
          <a:p>
            <a:r>
              <a:rPr lang="et-EE" sz="1200" b="0" i="0" kern="1200" dirty="0" smtClean="0">
                <a:solidFill>
                  <a:schemeClr val="tx1"/>
                </a:solidFill>
                <a:effectLst/>
                <a:latin typeface="+mn-lt"/>
                <a:ea typeface="+mn-ea"/>
                <a:cs typeface="+mn-cs"/>
              </a:rPr>
              <a:t>Teksti sisse saab niisama asendada lihtsaid muutujaid nagu stringe, numbreid ning numbrilise võtmega massiivivälju. Aga kui teksti sees on vaja esitada mõne tekstilse võtmega massiivivälja väärtust tuleb võti esitada kas ilma ülakomeade-jutumärkideta või võtta kasutusele </a:t>
            </a:r>
            <a:r>
              <a:rPr lang="et-EE" sz="1200" b="1" i="0" kern="1200" dirty="0" smtClean="0">
                <a:solidFill>
                  <a:schemeClr val="tx1"/>
                </a:solidFill>
                <a:effectLst/>
                <a:latin typeface="+mn-lt"/>
                <a:ea typeface="+mn-ea"/>
                <a:cs typeface="+mn-cs"/>
              </a:rPr>
              <a:t>loogelised sulud</a:t>
            </a:r>
            <a:r>
              <a:rPr lang="et-EE" sz="1200" b="0" i="0" kern="1200" dirty="0" smtClean="0">
                <a:solidFill>
                  <a:schemeClr val="tx1"/>
                </a:solidFill>
                <a:effectLst/>
                <a:latin typeface="+mn-lt"/>
                <a:ea typeface="+mn-ea"/>
                <a:cs typeface="+mn-cs"/>
              </a:rPr>
              <a:t>, mis võimaldavad muutujanime ulatust stringis määrata.</a:t>
            </a:r>
          </a:p>
          <a:p>
            <a:endParaRPr lang="et-EE" sz="1200" b="0" i="0" kern="1200" dirty="0" smtClean="0">
              <a:solidFill>
                <a:schemeClr val="tx1"/>
              </a:solidFill>
              <a:effectLst/>
              <a:latin typeface="+mn-lt"/>
              <a:ea typeface="+mn-ea"/>
              <a:cs typeface="+mn-cs"/>
            </a:endParaRPr>
          </a:p>
          <a:p>
            <a:r>
              <a:rPr lang="et-EE" dirty="0" smtClean="0"/>
              <a:t>$olen="olen muutuja";</a:t>
            </a:r>
          </a:p>
          <a:p>
            <a:r>
              <a:rPr lang="et-EE" dirty="0" smtClean="0"/>
              <a:t>$mass=array("a"=&gt;1);</a:t>
            </a:r>
          </a:p>
          <a:p>
            <a:r>
              <a:rPr lang="et-EE" dirty="0" smtClean="0"/>
              <a:t>echo "jutumärgid: {$olen}";</a:t>
            </a:r>
          </a:p>
          <a:p>
            <a:r>
              <a:rPr lang="et-EE" dirty="0" smtClean="0"/>
              <a:t>echo "tekstiline võti: $mass[a] ja {$mass['a']}";</a:t>
            </a:r>
          </a:p>
          <a:p>
            <a:r>
              <a:rPr lang="et-EE" dirty="0" smtClean="0"/>
              <a:t>echo 'ülakomad: {$olen}';</a:t>
            </a:r>
          </a:p>
          <a:p>
            <a:endParaRPr lang="et-EE" dirty="0" smtClean="0"/>
          </a:p>
          <a:p>
            <a:endParaRPr lang="et-EE" dirty="0" smtClean="0"/>
          </a:p>
          <a:p>
            <a:r>
              <a:rPr lang="it-IT" dirty="0" smtClean="0">
                <a:effectLst/>
              </a:rPr>
              <a:t>$tere="tere";</a:t>
            </a:r>
          </a:p>
          <a:p>
            <a:r>
              <a:rPr lang="it-IT" dirty="0" smtClean="0">
                <a:effectLst/>
              </a:rPr>
              <a:t>$tali="tali";</a:t>
            </a:r>
          </a:p>
          <a:p>
            <a:r>
              <a:rPr lang="it-IT" dirty="0" smtClean="0">
                <a:effectLst/>
              </a:rPr>
              <a:t>echo $tere." ".$tali; // väljastab 'tere tali'</a:t>
            </a:r>
            <a:r>
              <a:rPr lang="et-EE" dirty="0" smtClean="0">
                <a:effectLst/>
              </a:rPr>
              <a:t/>
            </a:r>
            <a:br>
              <a:rPr lang="et-EE" dirty="0" smtClean="0">
                <a:effectLst/>
              </a:rPr>
            </a:br>
            <a:r>
              <a:rPr lang="et-EE" dirty="0" smtClean="0">
                <a:effectLst/>
              </a:rPr>
              <a:t>Stringide liitmine käib PHPs teistest programmeerimiskeeltest erinevalt. Nimelt kasutatakse stringide liitmisel operaatorina </a:t>
            </a:r>
            <a:r>
              <a:rPr lang="et-EE" b="1" dirty="0" smtClean="0">
                <a:effectLst/>
              </a:rPr>
              <a:t>punkti</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19</a:t>
            </a:fld>
            <a:endParaRPr lang="et-EE"/>
          </a:p>
        </p:txBody>
      </p:sp>
    </p:spTree>
    <p:extLst>
      <p:ext uri="{BB962C8B-B14F-4D97-AF65-F5344CB8AC3E}">
        <p14:creationId xmlns:p14="http://schemas.microsoft.com/office/powerpoint/2010/main" val="61866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$string="mingi veidi Pikem tekst";</a:t>
            </a:r>
          </a:p>
          <a:p>
            <a:r>
              <a:rPr lang="et-EE" dirty="0" smtClean="0"/>
              <a:t>		</a:t>
            </a:r>
          </a:p>
          <a:p>
            <a:r>
              <a:rPr lang="et-EE" dirty="0" smtClean="0"/>
              <a:t>echo strlen($string); // 23</a:t>
            </a:r>
          </a:p>
          <a:p>
            <a:endParaRPr lang="et-EE" dirty="0" smtClean="0"/>
          </a:p>
          <a:p>
            <a:r>
              <a:rPr lang="et-EE" dirty="0" smtClean="0"/>
              <a:t>echo strtolower($string); // "mingi veidi pikem tekst"</a:t>
            </a:r>
          </a:p>
          <a:p>
            <a:endParaRPr lang="et-EE" dirty="0" smtClean="0"/>
          </a:p>
          <a:p>
            <a:r>
              <a:rPr lang="et-EE" dirty="0" smtClean="0"/>
              <a:t>echo strrev($string); // "tsket mekiP idiev ignim"</a:t>
            </a:r>
          </a:p>
          <a:p>
            <a:endParaRPr lang="et-EE" dirty="0" smtClean="0"/>
          </a:p>
          <a:p>
            <a:r>
              <a:rPr lang="et-EE" dirty="0" smtClean="0"/>
              <a:t>print_r( str_split($string, 6) ); // array(0=&gt;"mingi ", 1=&gt;"veidi ", 2=&gt;"Pikem ", 3="tekst")</a:t>
            </a:r>
          </a:p>
          <a:p>
            <a:endParaRPr lang="et-EE" dirty="0" smtClean="0"/>
          </a:p>
          <a:p>
            <a:r>
              <a:rPr lang="et-EE" dirty="0" smtClean="0"/>
              <a:t>print_r( explode(' ', $string) ); // array(0=&gt;"mingi", 1=&gt;"veidi", 2=&gt;"Pikem", 3="tekst");</a:t>
            </a:r>
          </a:p>
          <a:p>
            <a:endParaRPr lang="et-EE" dirty="0" smtClean="0"/>
          </a:p>
          <a:p>
            <a:r>
              <a:rPr lang="et-EE" dirty="0" smtClean="0"/>
              <a:t>echo strpos($string, 'veidi'); // 6</a:t>
            </a:r>
          </a:p>
          <a:p>
            <a:endParaRPr lang="et-EE" dirty="0" smtClean="0"/>
          </a:p>
          <a:p>
            <a:r>
              <a:rPr lang="et-EE" dirty="0" smtClean="0"/>
              <a:t>echo substr($string, 0, 5); // 'mingi'</a:t>
            </a:r>
          </a:p>
          <a:p>
            <a:endParaRPr lang="et-EE" dirty="0" smtClean="0"/>
          </a:p>
          <a:p>
            <a:r>
              <a:rPr lang="et-EE" dirty="0" smtClean="0"/>
              <a:t>echo substr_count('i', $string); // 5</a:t>
            </a:r>
          </a:p>
          <a:p>
            <a:endParaRPr lang="et-EE" dirty="0" smtClean="0"/>
          </a:p>
          <a:p>
            <a:r>
              <a:rPr lang="et-EE" dirty="0" smtClean="0"/>
              <a:t>echo str_replace(array('m', 'e'), array('M', 'E'), $string); // "Mingi vEidi PikEM tEkst"</a:t>
            </a:r>
          </a:p>
          <a:p>
            <a:endParaRPr lang="et-EE" dirty="0" smtClean="0"/>
          </a:p>
          <a:p>
            <a:r>
              <a:rPr lang="et-EE" dirty="0" smtClean="0"/>
              <a:t>echo htmlspecialchars("&lt;nimi&gt;"); // "&amp;lt;nimi&amp;gt;"</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20</a:t>
            </a:fld>
            <a:endParaRPr lang="et-EE"/>
          </a:p>
        </p:txBody>
      </p:sp>
    </p:spTree>
    <p:extLst>
      <p:ext uri="{BB962C8B-B14F-4D97-AF65-F5344CB8AC3E}">
        <p14:creationId xmlns:p14="http://schemas.microsoft.com/office/powerpoint/2010/main" val="54937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sz="1200" b="0" i="0" kern="1200" dirty="0" smtClean="0">
                <a:solidFill>
                  <a:schemeClr val="tx1"/>
                </a:solidFill>
                <a:effectLst/>
                <a:latin typeface="+mn-lt"/>
                <a:ea typeface="+mn-ea"/>
                <a:cs typeface="+mn-cs"/>
              </a:rPr>
              <a:t>massiivid PHP-s on põhimõtte poolest võti-väärtus paaride hulgad.</a:t>
            </a:r>
          </a:p>
          <a:p>
            <a:endParaRPr lang="et-EE" sz="1200" b="0" i="0" kern="1200" dirty="0" smtClean="0">
              <a:solidFill>
                <a:schemeClr val="tx1"/>
              </a:solidFill>
              <a:effectLst/>
              <a:latin typeface="+mn-lt"/>
              <a:ea typeface="+mn-ea"/>
              <a:cs typeface="+mn-cs"/>
            </a:endParaRPr>
          </a:p>
          <a:p>
            <a:r>
              <a:rPr lang="et-EE" sz="1200" b="0" i="0" kern="1200" dirty="0" smtClean="0">
                <a:solidFill>
                  <a:schemeClr val="tx1"/>
                </a:solidFill>
                <a:effectLst/>
                <a:latin typeface="+mn-lt"/>
                <a:ea typeface="+mn-ea"/>
                <a:cs typeface="+mn-cs"/>
              </a:rPr>
              <a:t>võtmed on numbrilised, need pannakse automaatselt alustades 0-st</a:t>
            </a:r>
          </a:p>
          <a:p>
            <a:endParaRPr lang="et-EE" sz="1200" b="0" i="0" kern="1200" dirty="0" smtClean="0">
              <a:solidFill>
                <a:schemeClr val="tx1"/>
              </a:solidFill>
              <a:effectLst/>
              <a:latin typeface="+mn-lt"/>
              <a:ea typeface="+mn-ea"/>
              <a:cs typeface="+mn-cs"/>
            </a:endParaRPr>
          </a:p>
          <a:p>
            <a:r>
              <a:rPr lang="et-EE" sz="1200" b="0" i="0" kern="1200" dirty="0" smtClean="0">
                <a:solidFill>
                  <a:schemeClr val="tx1"/>
                </a:solidFill>
                <a:effectLst/>
                <a:latin typeface="+mn-lt"/>
                <a:ea typeface="+mn-ea"/>
                <a:cs typeface="+mn-cs"/>
              </a:rPr>
              <a:t>ühele võtmele saab vastata vaid üks väärtus (samale võtmele teise väärtuse määramisel kirjutatakse eelmine sellele võtmele vastav väärtus üle)</a:t>
            </a:r>
          </a:p>
          <a:p>
            <a:endParaRPr lang="et-EE" dirty="0" smtClean="0"/>
          </a:p>
          <a:p>
            <a:r>
              <a:rPr lang="et-EE" dirty="0" smtClean="0"/>
              <a:t>$mass = array(); // tühi massiiv</a:t>
            </a:r>
          </a:p>
          <a:p>
            <a:r>
              <a:rPr lang="et-EE" dirty="0" smtClean="0"/>
              <a:t>$mass[] = "väärtus lõppu";</a:t>
            </a:r>
          </a:p>
          <a:p>
            <a:r>
              <a:rPr lang="et-EE" dirty="0" smtClean="0"/>
              <a:t>$mass['key'] = "väärtus konkreetsele võtmele"; </a:t>
            </a:r>
          </a:p>
          <a:p>
            <a:endParaRPr lang="et-EE" dirty="0" smtClean="0"/>
          </a:p>
          <a:p>
            <a:r>
              <a:rPr lang="et-EE" dirty="0" smtClean="0"/>
              <a:t>$v6tmeta = array( 'väärtus 1', 2, "väärtus 3" );</a:t>
            </a:r>
          </a:p>
          <a:p>
            <a:endParaRPr lang="et-EE" dirty="0" smtClean="0"/>
          </a:p>
          <a:p>
            <a:r>
              <a:rPr lang="et-EE" dirty="0" smtClean="0"/>
              <a:t>$v6tmega = array( 'nimi'=&gt;"Mari", "vanus"=&gt;26 );</a:t>
            </a:r>
          </a:p>
          <a:p>
            <a:endParaRPr lang="et-EE" dirty="0" smtClean="0"/>
          </a:p>
          <a:p>
            <a:r>
              <a:rPr lang="et-EE" dirty="0" smtClean="0"/>
              <a:t>$segi = array('esimene'=&gt;"kala", 23, "kolmas"=&gt;20.5 ); </a:t>
            </a:r>
          </a:p>
          <a:p>
            <a:endParaRPr lang="et-EE" dirty="0" smtClean="0"/>
          </a:p>
          <a:p>
            <a:endParaRPr lang="et-EE" dirty="0" smtClean="0"/>
          </a:p>
          <a:p>
            <a:r>
              <a:rPr lang="et-EE" dirty="0" smtClean="0"/>
              <a:t>$mass = array( 'nimi'=&gt;'Mari', 'vanus'=&gt;25 );</a:t>
            </a:r>
          </a:p>
          <a:p>
            <a:r>
              <a:rPr lang="et-EE" dirty="0" smtClean="0"/>
              <a:t>$mass['nimi'] = "Marianne";</a:t>
            </a:r>
          </a:p>
          <a:p>
            <a:r>
              <a:rPr lang="et-EE" dirty="0" smtClean="0"/>
              <a:t>$mass['vanus'] = 26; </a:t>
            </a:r>
          </a:p>
          <a:p>
            <a:endParaRPr lang="et-EE" dirty="0" smtClean="0"/>
          </a:p>
          <a:p>
            <a:r>
              <a:rPr lang="et-EE" dirty="0" smtClean="0"/>
              <a:t>$mass = array( 'nimi'=&gt;'Mari', 'vanus'=&gt;25 );</a:t>
            </a:r>
          </a:p>
          <a:p>
            <a:r>
              <a:rPr lang="et-EE" dirty="0" smtClean="0"/>
              <a:t>$mass['elukoht'] = "Madeira";</a:t>
            </a:r>
          </a:p>
          <a:p>
            <a:r>
              <a:rPr lang="et-EE" dirty="0" smtClean="0"/>
              <a:t>$mass[] = "mingi väärtus";</a:t>
            </a:r>
          </a:p>
          <a:p>
            <a:r>
              <a:rPr lang="et-EE" dirty="0" smtClean="0"/>
              <a:t>array_push($mass, 'lisa1', 2, 'lisa3');</a:t>
            </a:r>
          </a:p>
          <a:p>
            <a:r>
              <a:rPr lang="et-EE" dirty="0" smtClean="0"/>
              <a:t>--------------------------------------------------------</a:t>
            </a:r>
          </a:p>
          <a:p>
            <a:r>
              <a:rPr lang="fi-FI" sz="1200" b="0" i="0" kern="1200" dirty="0" smtClean="0">
                <a:solidFill>
                  <a:schemeClr val="tx1"/>
                </a:solidFill>
                <a:effectLst/>
                <a:latin typeface="+mn-lt"/>
                <a:ea typeface="+mn-ea"/>
                <a:cs typeface="+mn-cs"/>
              </a:rPr>
              <a:t>Massiivist väärtuse kustutamiseks kasutatakse funktsiooni </a:t>
            </a:r>
            <a:r>
              <a:rPr lang="fi-FI" sz="1200" b="1" i="0" kern="1200" dirty="0" smtClean="0">
                <a:solidFill>
                  <a:schemeClr val="tx1"/>
                </a:solidFill>
                <a:effectLst/>
                <a:latin typeface="+mn-lt"/>
                <a:ea typeface="+mn-ea"/>
                <a:cs typeface="+mn-cs"/>
              </a:rPr>
              <a:t>unset($massiiv['v6ti']);</a:t>
            </a:r>
            <a:endParaRPr lang="et-EE" dirty="0" smtClean="0"/>
          </a:p>
          <a:p>
            <a:r>
              <a:rPr lang="en-US" dirty="0" smtClean="0"/>
              <a:t>$mass = array( '</a:t>
            </a:r>
            <a:r>
              <a:rPr lang="en-US" dirty="0" err="1" smtClean="0"/>
              <a:t>nimi</a:t>
            </a:r>
            <a:r>
              <a:rPr lang="en-US" dirty="0" smtClean="0"/>
              <a:t>'=&gt;'Mari', '</a:t>
            </a:r>
            <a:r>
              <a:rPr lang="en-US" dirty="0" err="1" smtClean="0"/>
              <a:t>vanus</a:t>
            </a:r>
            <a:r>
              <a:rPr lang="en-US" dirty="0" smtClean="0"/>
              <a:t>'=&gt;25 );</a:t>
            </a:r>
          </a:p>
          <a:p>
            <a:r>
              <a:rPr lang="en-US" dirty="0" smtClean="0"/>
              <a:t>unset($mass['</a:t>
            </a:r>
            <a:r>
              <a:rPr lang="en-US" dirty="0" err="1" smtClean="0"/>
              <a:t>nimi</a:t>
            </a:r>
            <a:r>
              <a:rPr lang="en-US" dirty="0" smtClean="0"/>
              <a:t>']);</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21</a:t>
            </a:fld>
            <a:endParaRPr lang="et-EE"/>
          </a:p>
        </p:txBody>
      </p:sp>
    </p:spTree>
    <p:extLst>
      <p:ext uri="{BB962C8B-B14F-4D97-AF65-F5344CB8AC3E}">
        <p14:creationId xmlns:p14="http://schemas.microsoft.com/office/powerpoint/2010/main" val="161305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effectLst/>
              </a:rPr>
              <a:t>Massiivi kogu sisu ekraanile printimiseks on sobilik kasutada funktsiooni </a:t>
            </a:r>
            <a:r>
              <a:rPr lang="et-EE" b="1" dirty="0" smtClean="0">
                <a:effectLst/>
              </a:rPr>
              <a:t>print_r($muutuja);</a:t>
            </a:r>
            <a:r>
              <a:rPr lang="et-EE" dirty="0" smtClean="0">
                <a:effectLst/>
              </a:rPr>
              <a:t>. Kui väljaprint ümbritseda </a:t>
            </a:r>
            <a:r>
              <a:rPr lang="et-EE" b="1" dirty="0" smtClean="0">
                <a:effectLst/>
              </a:rPr>
              <a:t>pre</a:t>
            </a:r>
            <a:r>
              <a:rPr lang="et-EE" dirty="0" smtClean="0">
                <a:effectLst/>
              </a:rPr>
              <a:t> elemendiga, kuvatakse massiiv ilusti paigutatud tekstina (vt näide).</a:t>
            </a:r>
            <a:r>
              <a:rPr lang="et-EE" dirty="0" smtClean="0"/>
              <a:t/>
            </a:r>
            <a:br>
              <a:rPr lang="et-EE" dirty="0" smtClean="0"/>
            </a:br>
            <a:endParaRPr lang="et-EE" dirty="0" smtClean="0"/>
          </a:p>
          <a:p>
            <a:endParaRPr lang="et-EE" dirty="0" smtClean="0"/>
          </a:p>
          <a:p>
            <a:r>
              <a:rPr lang="et-EE" dirty="0" smtClean="0"/>
              <a:t>$mass = array(2, 5, 7);</a:t>
            </a:r>
          </a:p>
          <a:p>
            <a:r>
              <a:rPr lang="et-EE" dirty="0" smtClean="0"/>
              <a:t>$mass[] = $mass[0] + $mass[2];</a:t>
            </a:r>
          </a:p>
          <a:p>
            <a:endParaRPr lang="et-EE" dirty="0" smtClean="0"/>
          </a:p>
          <a:p>
            <a:r>
              <a:rPr lang="et-EE" dirty="0" smtClean="0"/>
              <a:t>$multi = array(</a:t>
            </a:r>
          </a:p>
          <a:p>
            <a:r>
              <a:rPr lang="et-EE" dirty="0" smtClean="0"/>
              <a:t>  'paaritu' =&gt; array(1, 3, 5),</a:t>
            </a:r>
          </a:p>
          <a:p>
            <a:r>
              <a:rPr lang="et-EE" dirty="0" smtClean="0"/>
              <a:t>  'paaris' =&gt; array( 2, 4, 6)</a:t>
            </a:r>
          </a:p>
          <a:p>
            <a:r>
              <a:rPr lang="et-EE" dirty="0" smtClean="0"/>
              <a:t>);</a:t>
            </a:r>
          </a:p>
          <a:p>
            <a:r>
              <a:rPr lang="et-EE" dirty="0" smtClean="0"/>
              <a:t>echo "teine paarisarv on: ".$multi['paaris'][1];</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22</a:t>
            </a:fld>
            <a:endParaRPr lang="et-EE"/>
          </a:p>
        </p:txBody>
      </p:sp>
    </p:spTree>
    <p:extLst>
      <p:ext uri="{BB962C8B-B14F-4D97-AF65-F5344CB8AC3E}">
        <p14:creationId xmlns:p14="http://schemas.microsoft.com/office/powerpoint/2010/main" val="236285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$mass = array("esimene" =&gt; 1, 2, 3=&gt;"kolmas");</a:t>
            </a:r>
          </a:p>
          <a:p>
            <a:endParaRPr lang="et-EE" dirty="0" smtClean="0"/>
          </a:p>
          <a:p>
            <a:r>
              <a:rPr lang="et-EE" dirty="0" smtClean="0"/>
              <a:t>echo count($mass); // 3</a:t>
            </a:r>
          </a:p>
          <a:p>
            <a:endParaRPr lang="et-EE" dirty="0" smtClean="0"/>
          </a:p>
          <a:p>
            <a:r>
              <a:rPr lang="et-EE" dirty="0" smtClean="0"/>
              <a:t>sort($mass);</a:t>
            </a:r>
          </a:p>
          <a:p>
            <a:r>
              <a:rPr lang="et-EE" dirty="0" smtClean="0"/>
              <a:t>print_r($mass); // Array ( [0] =&gt; kolmas [1] =&gt; 1 [2] =&gt; 2 ) </a:t>
            </a:r>
          </a:p>
          <a:p>
            <a:endParaRPr lang="et-EE" dirty="0" smtClean="0"/>
          </a:p>
          <a:p>
            <a:endParaRPr lang="et-EE" dirty="0" smtClean="0"/>
          </a:p>
          <a:p>
            <a:r>
              <a:rPr lang="en-US" dirty="0" smtClean="0"/>
              <a:t>if (</a:t>
            </a:r>
            <a:r>
              <a:rPr lang="en-US" dirty="0" err="1" smtClean="0"/>
              <a:t>in_array</a:t>
            </a:r>
            <a:r>
              <a:rPr lang="en-US" dirty="0" smtClean="0"/>
              <a:t>("</a:t>
            </a:r>
            <a:r>
              <a:rPr lang="en-US" dirty="0" err="1" smtClean="0"/>
              <a:t>kolmas</a:t>
            </a:r>
            <a:r>
              <a:rPr lang="en-US" dirty="0" smtClean="0"/>
              <a:t>", $mass)) echo "on!"; // on!</a:t>
            </a:r>
          </a:p>
          <a:p>
            <a:endParaRPr lang="en-US" dirty="0" smtClean="0"/>
          </a:p>
          <a:p>
            <a:r>
              <a:rPr lang="en-US" dirty="0" smtClean="0"/>
              <a:t>if (</a:t>
            </a:r>
            <a:r>
              <a:rPr lang="en-US" dirty="0" err="1" smtClean="0"/>
              <a:t>key_exists</a:t>
            </a:r>
            <a:r>
              <a:rPr lang="en-US" dirty="0" smtClean="0"/>
              <a:t>("</a:t>
            </a:r>
            <a:r>
              <a:rPr lang="en-US" dirty="0" err="1" smtClean="0"/>
              <a:t>esimene</a:t>
            </a:r>
            <a:r>
              <a:rPr lang="en-US" dirty="0" smtClean="0"/>
              <a:t>", $mass)) echo "on!"; // on!</a:t>
            </a:r>
            <a:endParaRPr lang="et-EE" dirty="0" smtClean="0"/>
          </a:p>
          <a:p>
            <a:endParaRPr lang="et-EE" dirty="0" smtClean="0"/>
          </a:p>
          <a:p>
            <a:r>
              <a:rPr lang="et-EE" dirty="0" smtClean="0"/>
              <a:t>echo implode(" liim ", $mass); // "1 liim 2 liim kolmas„</a:t>
            </a:r>
          </a:p>
          <a:p>
            <a:endParaRPr lang="et-EE" dirty="0" smtClean="0"/>
          </a:p>
          <a:p>
            <a:r>
              <a:rPr lang="et-EE" sz="1200" b="1" i="0" kern="1200" dirty="0" smtClean="0">
                <a:solidFill>
                  <a:schemeClr val="tx1"/>
                </a:solidFill>
                <a:effectLst/>
                <a:latin typeface="+mn-lt"/>
                <a:ea typeface="+mn-ea"/>
                <a:cs typeface="+mn-cs"/>
              </a:rPr>
              <a:t>array_search, array_reverse, shuffle,asort,ksort</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23</a:t>
            </a:fld>
            <a:endParaRPr lang="et-EE"/>
          </a:p>
        </p:txBody>
      </p:sp>
    </p:spTree>
    <p:extLst>
      <p:ext uri="{BB962C8B-B14F-4D97-AF65-F5344CB8AC3E}">
        <p14:creationId xmlns:p14="http://schemas.microsoft.com/office/powerpoint/2010/main" val="1186227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echo "tere tali", "olen usin";</a:t>
            </a:r>
          </a:p>
          <a:p>
            <a:r>
              <a:rPr lang="fi-FI" dirty="0" smtClean="0"/>
              <a:t>$nimi = "Mario";		</a:t>
            </a:r>
          </a:p>
          <a:p>
            <a:r>
              <a:rPr lang="fi-FI" dirty="0" smtClean="0"/>
              <a:t>echo "$nimi korjab seeni ja lilli”;</a:t>
            </a:r>
            <a:endParaRPr lang="et-EE" dirty="0" smtClean="0"/>
          </a:p>
          <a:p>
            <a:endParaRPr lang="et-EE" dirty="0" smtClean="0"/>
          </a:p>
          <a:p>
            <a:endParaRPr lang="et-EE" dirty="0" smtClean="0"/>
          </a:p>
          <a:p>
            <a:r>
              <a:rPr lang="fi-FI" dirty="0" smtClean="0"/>
              <a:t>print "tere tali";</a:t>
            </a:r>
          </a:p>
          <a:p>
            <a:r>
              <a:rPr lang="fi-FI" dirty="0" smtClean="0"/>
              <a:t>$nimi = "Mario";		</a:t>
            </a:r>
          </a:p>
          <a:p>
            <a:r>
              <a:rPr lang="fi-FI" dirty="0" smtClean="0"/>
              <a:t>print( "$nimi korjab seeni ja lilli" );</a:t>
            </a:r>
            <a:endParaRPr lang="et-EE" dirty="0" smtClean="0"/>
          </a:p>
          <a:p>
            <a:endParaRPr lang="et-EE" dirty="0" smtClean="0"/>
          </a:p>
          <a:p>
            <a:endParaRPr lang="et-EE" dirty="0" smtClean="0"/>
          </a:p>
          <a:p>
            <a:r>
              <a:rPr lang="fi-FI" dirty="0" smtClean="0"/>
              <a:t>printf( "tekst on %s ja number on %d", "siin", 23);</a:t>
            </a:r>
            <a:endParaRPr lang="et-EE" dirty="0" smtClean="0"/>
          </a:p>
          <a:p>
            <a:r>
              <a:rPr lang="et-EE" sz="1200" b="1" i="0" kern="1200" dirty="0" smtClean="0">
                <a:solidFill>
                  <a:schemeClr val="tx1"/>
                </a:solidFill>
                <a:effectLst/>
                <a:latin typeface="+mn-lt"/>
                <a:ea typeface="+mn-ea"/>
                <a:cs typeface="+mn-cs"/>
              </a:rPr>
              <a:t>%s</a:t>
            </a:r>
            <a:r>
              <a:rPr lang="et-EE" sz="1200" b="0" i="0" kern="1200" dirty="0" smtClean="0">
                <a:solidFill>
                  <a:schemeClr val="tx1"/>
                </a:solidFill>
                <a:effectLst/>
                <a:latin typeface="+mn-lt"/>
                <a:ea typeface="+mn-ea"/>
                <a:cs typeface="+mn-cs"/>
              </a:rPr>
              <a:t> - string tekstis</a:t>
            </a:r>
          </a:p>
          <a:p>
            <a:r>
              <a:rPr lang="et-EE" sz="1200" b="1" i="0" kern="1200" dirty="0" smtClean="0">
                <a:solidFill>
                  <a:schemeClr val="tx1"/>
                </a:solidFill>
                <a:effectLst/>
                <a:latin typeface="+mn-lt"/>
                <a:ea typeface="+mn-ea"/>
                <a:cs typeface="+mn-cs"/>
              </a:rPr>
              <a:t>%d</a:t>
            </a:r>
            <a:r>
              <a:rPr lang="et-EE" sz="1200" b="0" i="0" kern="1200" dirty="0" smtClean="0">
                <a:solidFill>
                  <a:schemeClr val="tx1"/>
                </a:solidFill>
                <a:effectLst/>
                <a:latin typeface="+mn-lt"/>
                <a:ea typeface="+mn-ea"/>
                <a:cs typeface="+mn-cs"/>
              </a:rPr>
              <a:t> - täisarv (kümnendsüsteemis) tekstis</a:t>
            </a:r>
          </a:p>
          <a:p>
            <a:r>
              <a:rPr lang="et-EE" sz="1200" b="1" i="0" kern="1200" dirty="0" smtClean="0">
                <a:solidFill>
                  <a:schemeClr val="tx1"/>
                </a:solidFill>
                <a:effectLst/>
                <a:latin typeface="+mn-lt"/>
                <a:ea typeface="+mn-ea"/>
                <a:cs typeface="+mn-cs"/>
              </a:rPr>
              <a:t>%f</a:t>
            </a:r>
            <a:r>
              <a:rPr lang="et-EE" sz="1200" b="0" i="0" kern="1200" dirty="0" smtClean="0">
                <a:solidFill>
                  <a:schemeClr val="tx1"/>
                </a:solidFill>
                <a:effectLst/>
                <a:latin typeface="+mn-lt"/>
                <a:ea typeface="+mn-ea"/>
                <a:cs typeface="+mn-cs"/>
              </a:rPr>
              <a:t> - komakohaga arv tekstis</a:t>
            </a:r>
          </a:p>
          <a:p>
            <a:endParaRPr lang="et-EE" dirty="0" smtClean="0"/>
          </a:p>
          <a:p>
            <a:endParaRPr lang="et-EE" dirty="0" smtClean="0"/>
          </a:p>
          <a:p>
            <a:r>
              <a:rPr lang="et-EE" dirty="0" smtClean="0"/>
              <a:t>$mass=array('kala'=&gt;'haug', 23, 'tere');</a:t>
            </a:r>
          </a:p>
          <a:p>
            <a:r>
              <a:rPr lang="et-EE" dirty="0" smtClean="0"/>
              <a:t>print_r($mass);</a:t>
            </a:r>
          </a:p>
          <a:p>
            <a:endParaRPr lang="et-EE" dirty="0" smtClean="0"/>
          </a:p>
          <a:p>
            <a:endParaRPr lang="et-EE" dirty="0" smtClean="0"/>
          </a:p>
          <a:p>
            <a:r>
              <a:rPr lang="et-EE" dirty="0" smtClean="0"/>
              <a:t>$mass=array('kala'=&gt;'haug', 23, 'tere');</a:t>
            </a:r>
          </a:p>
          <a:p>
            <a:r>
              <a:rPr lang="et-EE" dirty="0" smtClean="0"/>
              <a:t>var_dump($mass);</a:t>
            </a:r>
          </a:p>
          <a:p>
            <a:r>
              <a:rPr lang="et-EE" dirty="0" smtClean="0"/>
              <a:t>$muutuja="külmik"; </a:t>
            </a:r>
          </a:p>
          <a:p>
            <a:r>
              <a:rPr lang="et-EE" dirty="0" smtClean="0"/>
              <a:t>$num=30;</a:t>
            </a:r>
          </a:p>
          <a:p>
            <a:r>
              <a:rPr lang="et-EE" dirty="0" smtClean="0"/>
              <a:t>var_dump($muutuja, $num);</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24</a:t>
            </a:fld>
            <a:endParaRPr lang="et-EE"/>
          </a:p>
        </p:txBody>
      </p:sp>
    </p:spTree>
    <p:extLst>
      <p:ext uri="{BB962C8B-B14F-4D97-AF65-F5344CB8AC3E}">
        <p14:creationId xmlns:p14="http://schemas.microsoft.com/office/powerpoint/2010/main" val="212168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sz="1200" b="0" i="0" kern="1200" dirty="0" smtClean="0">
                <a:solidFill>
                  <a:schemeClr val="tx1"/>
                </a:solidFill>
                <a:effectLst/>
                <a:latin typeface="+mn-lt"/>
                <a:ea typeface="+mn-ea"/>
                <a:cs typeface="+mn-cs"/>
              </a:rPr>
              <a:t>Kõige lihtsam tingimuslause on </a:t>
            </a:r>
            <a:r>
              <a:rPr lang="et-EE" sz="1200" b="1" i="0" kern="1200" dirty="0" smtClean="0">
                <a:solidFill>
                  <a:schemeClr val="tx1"/>
                </a:solidFill>
                <a:effectLst/>
                <a:latin typeface="+mn-lt"/>
                <a:ea typeface="+mn-ea"/>
                <a:cs typeface="+mn-cs"/>
              </a:rPr>
              <a:t>if</a:t>
            </a:r>
            <a:r>
              <a:rPr lang="et-EE" sz="1200" b="0" i="0" kern="1200" dirty="0" smtClean="0">
                <a:solidFill>
                  <a:schemeClr val="tx1"/>
                </a:solidFill>
                <a:effectLst/>
                <a:latin typeface="+mn-lt"/>
                <a:ea typeface="+mn-ea"/>
                <a:cs typeface="+mn-cs"/>
              </a:rPr>
              <a:t> lause. Selles kirjeldatakse märksõnale 'if' järgnevate sulgude vahel </a:t>
            </a:r>
            <a:r>
              <a:rPr lang="et-EE" sz="1200" b="1" i="0" kern="1200" dirty="0" smtClean="0">
                <a:solidFill>
                  <a:schemeClr val="tx1"/>
                </a:solidFill>
                <a:effectLst/>
                <a:latin typeface="+mn-lt"/>
                <a:ea typeface="+mn-ea"/>
                <a:cs typeface="+mn-cs"/>
              </a:rPr>
              <a:t>tingimus</a:t>
            </a:r>
            <a:r>
              <a:rPr lang="et-EE" sz="1200" b="0" i="0" kern="1200" dirty="0" smtClean="0">
                <a:solidFill>
                  <a:schemeClr val="tx1"/>
                </a:solidFill>
                <a:effectLst/>
                <a:latin typeface="+mn-lt"/>
                <a:ea typeface="+mn-ea"/>
                <a:cs typeface="+mn-cs"/>
              </a:rPr>
              <a:t>, mis peab kehtima (väärtustub true), selleks et järgnevat (loogeliste sulgude vahel asuvat) koodi käivitada. Tingimuseks on enamasti mingi(te) muutuja(te) väärtus(t)e kontroll. </a:t>
            </a:r>
            <a:r>
              <a:rPr lang="et-EE" dirty="0" smtClean="0"/>
              <a:t/>
            </a:r>
            <a:br>
              <a:rPr lang="et-EE" dirty="0" smtClean="0"/>
            </a:br>
            <a:r>
              <a:rPr lang="et-EE" sz="1200" b="0" i="0" kern="1200" dirty="0" smtClean="0">
                <a:solidFill>
                  <a:schemeClr val="tx1"/>
                </a:solidFill>
                <a:effectLst/>
                <a:latin typeface="+mn-lt"/>
                <a:ea typeface="+mn-ea"/>
                <a:cs typeface="+mn-cs"/>
              </a:rPr>
              <a:t>Seda võib illustreerida lausetega: </a:t>
            </a:r>
            <a:r>
              <a:rPr lang="et-EE" dirty="0" smtClean="0"/>
              <a:t/>
            </a:r>
            <a:br>
              <a:rPr lang="et-EE" dirty="0" smtClean="0"/>
            </a:br>
            <a:r>
              <a:rPr lang="et-EE" sz="1200" b="0" i="0" kern="1200" dirty="0" smtClean="0">
                <a:solidFill>
                  <a:schemeClr val="tx1"/>
                </a:solidFill>
                <a:effectLst/>
                <a:latin typeface="+mn-lt"/>
                <a:ea typeface="+mn-ea"/>
                <a:cs typeface="+mn-cs"/>
              </a:rPr>
              <a:t>'</a:t>
            </a:r>
            <a:r>
              <a:rPr lang="et-EE" sz="1200" b="1" i="0" kern="1200" dirty="0" smtClean="0">
                <a:solidFill>
                  <a:schemeClr val="tx1"/>
                </a:solidFill>
                <a:effectLst/>
                <a:latin typeface="+mn-lt"/>
                <a:ea typeface="+mn-ea"/>
                <a:cs typeface="+mn-cs"/>
              </a:rPr>
              <a:t>kui</a:t>
            </a:r>
            <a:r>
              <a:rPr lang="et-EE" sz="1200" b="0" i="0" kern="1200" dirty="0" smtClean="0">
                <a:solidFill>
                  <a:schemeClr val="tx1"/>
                </a:solidFill>
                <a:effectLst/>
                <a:latin typeface="+mn-lt"/>
                <a:ea typeface="+mn-ea"/>
                <a:cs typeface="+mn-cs"/>
              </a:rPr>
              <a:t> päike paistab, </a:t>
            </a:r>
            <a:r>
              <a:rPr lang="et-EE" sz="1200" b="1" i="0" kern="1200" dirty="0" smtClean="0">
                <a:solidFill>
                  <a:schemeClr val="tx1"/>
                </a:solidFill>
                <a:effectLst/>
                <a:latin typeface="+mn-lt"/>
                <a:ea typeface="+mn-ea"/>
                <a:cs typeface="+mn-cs"/>
              </a:rPr>
              <a:t>siis</a:t>
            </a:r>
            <a:r>
              <a:rPr lang="et-EE" sz="1200" b="0" i="0" kern="1200" dirty="0" smtClean="0">
                <a:solidFill>
                  <a:schemeClr val="tx1"/>
                </a:solidFill>
                <a:effectLst/>
                <a:latin typeface="+mn-lt"/>
                <a:ea typeface="+mn-ea"/>
                <a:cs typeface="+mn-cs"/>
              </a:rPr>
              <a:t> on ilus ilm' </a:t>
            </a:r>
            <a:r>
              <a:rPr lang="et-EE" dirty="0" smtClean="0"/>
              <a:t/>
            </a:r>
            <a:br>
              <a:rPr lang="et-EE" dirty="0" smtClean="0"/>
            </a:br>
            <a:r>
              <a:rPr lang="et-EE" sz="1200" b="0" i="0" kern="1200" dirty="0" smtClean="0">
                <a:solidFill>
                  <a:schemeClr val="tx1"/>
                </a:solidFill>
                <a:effectLst/>
                <a:latin typeface="+mn-lt"/>
                <a:ea typeface="+mn-ea"/>
                <a:cs typeface="+mn-cs"/>
              </a:rPr>
              <a:t>'</a:t>
            </a:r>
            <a:r>
              <a:rPr lang="et-EE" sz="1200" b="1" i="0" kern="1200" dirty="0" smtClean="0">
                <a:solidFill>
                  <a:schemeClr val="tx1"/>
                </a:solidFill>
                <a:effectLst/>
                <a:latin typeface="+mn-lt"/>
                <a:ea typeface="+mn-ea"/>
                <a:cs typeface="+mn-cs"/>
              </a:rPr>
              <a:t>kui</a:t>
            </a:r>
            <a:r>
              <a:rPr lang="et-EE" sz="1200" b="0" i="0" kern="1200" dirty="0" smtClean="0">
                <a:solidFill>
                  <a:schemeClr val="tx1"/>
                </a:solidFill>
                <a:effectLst/>
                <a:latin typeface="+mn-lt"/>
                <a:ea typeface="+mn-ea"/>
                <a:cs typeface="+mn-cs"/>
              </a:rPr>
              <a:t> päike paistab ja tuul ei puhu, </a:t>
            </a:r>
            <a:r>
              <a:rPr lang="et-EE" sz="1200" b="1" i="0" kern="1200" dirty="0" smtClean="0">
                <a:solidFill>
                  <a:schemeClr val="tx1"/>
                </a:solidFill>
                <a:effectLst/>
                <a:latin typeface="+mn-lt"/>
                <a:ea typeface="+mn-ea"/>
                <a:cs typeface="+mn-cs"/>
              </a:rPr>
              <a:t>siis</a:t>
            </a:r>
            <a:r>
              <a:rPr lang="et-EE" sz="1200" b="0" i="0" kern="1200" dirty="0" smtClean="0">
                <a:solidFill>
                  <a:schemeClr val="tx1"/>
                </a:solidFill>
                <a:effectLst/>
                <a:latin typeface="+mn-lt"/>
                <a:ea typeface="+mn-ea"/>
                <a:cs typeface="+mn-cs"/>
              </a:rPr>
              <a:t> on ilus ilm‘</a:t>
            </a:r>
          </a:p>
          <a:p>
            <a:endParaRPr lang="et-EE" sz="1200" b="0" i="0" kern="1200" dirty="0" smtClean="0">
              <a:solidFill>
                <a:schemeClr val="tx1"/>
              </a:solidFill>
              <a:effectLst/>
              <a:latin typeface="+mn-lt"/>
              <a:ea typeface="+mn-ea"/>
              <a:cs typeface="+mn-cs"/>
            </a:endParaRPr>
          </a:p>
          <a:p>
            <a:r>
              <a:rPr lang="en-US" dirty="0" smtClean="0"/>
              <a:t>$a=3;</a:t>
            </a:r>
          </a:p>
          <a:p>
            <a:endParaRPr lang="en-US" dirty="0" smtClean="0"/>
          </a:p>
          <a:p>
            <a:r>
              <a:rPr lang="en-US" dirty="0" smtClean="0"/>
              <a:t>if($a==3){</a:t>
            </a:r>
          </a:p>
          <a:p>
            <a:r>
              <a:rPr lang="en-US" dirty="0" smtClean="0"/>
              <a:t>  echo "a on 3";</a:t>
            </a:r>
          </a:p>
          <a:p>
            <a:r>
              <a:rPr lang="en-US" dirty="0" smtClean="0"/>
              <a:t>} </a:t>
            </a:r>
            <a:endParaRPr lang="et-EE" dirty="0" smtClean="0"/>
          </a:p>
          <a:p>
            <a:endParaRPr lang="et-EE" dirty="0" smtClean="0"/>
          </a:p>
          <a:p>
            <a:r>
              <a:rPr lang="et-EE" sz="1200" b="0" i="0" kern="1200" dirty="0" smtClean="0">
                <a:solidFill>
                  <a:schemeClr val="tx1"/>
                </a:solidFill>
                <a:effectLst/>
                <a:latin typeface="+mn-lt"/>
                <a:ea typeface="+mn-ea"/>
                <a:cs typeface="+mn-cs"/>
              </a:rPr>
              <a:t>if tingimuslausele </a:t>
            </a:r>
            <a:r>
              <a:rPr lang="et-EE" sz="1200" b="1" i="0" kern="1200" dirty="0" smtClean="0">
                <a:solidFill>
                  <a:schemeClr val="tx1"/>
                </a:solidFill>
                <a:effectLst/>
                <a:latin typeface="+mn-lt"/>
                <a:ea typeface="+mn-ea"/>
                <a:cs typeface="+mn-cs"/>
              </a:rPr>
              <a:t>else</a:t>
            </a:r>
            <a:r>
              <a:rPr lang="et-EE" sz="1200" b="0" i="0" kern="1200" dirty="0" smtClean="0">
                <a:solidFill>
                  <a:schemeClr val="tx1"/>
                </a:solidFill>
                <a:effectLst/>
                <a:latin typeface="+mn-lt"/>
                <a:ea typeface="+mn-ea"/>
                <a:cs typeface="+mn-cs"/>
              </a:rPr>
              <a:t> bloki lisamine võimaldab määrata tegevust juhuks, kus if tingimus ei kehti (väärtustub false). </a:t>
            </a:r>
            <a:r>
              <a:rPr lang="et-EE" dirty="0" smtClean="0"/>
              <a:t/>
            </a:r>
            <a:br>
              <a:rPr lang="et-EE" dirty="0" smtClean="0"/>
            </a:br>
            <a:r>
              <a:rPr lang="et-EE" sz="1200" b="0" i="0" kern="1200" dirty="0" smtClean="0">
                <a:solidFill>
                  <a:schemeClr val="tx1"/>
                </a:solidFill>
                <a:effectLst/>
                <a:latin typeface="+mn-lt"/>
                <a:ea typeface="+mn-ea"/>
                <a:cs typeface="+mn-cs"/>
              </a:rPr>
              <a:t>Seda võib illustreerida lausega: '</a:t>
            </a:r>
            <a:r>
              <a:rPr lang="et-EE" sz="1200" b="1" i="0" kern="1200" dirty="0" smtClean="0">
                <a:solidFill>
                  <a:schemeClr val="tx1"/>
                </a:solidFill>
                <a:effectLst/>
                <a:latin typeface="+mn-lt"/>
                <a:ea typeface="+mn-ea"/>
                <a:cs typeface="+mn-cs"/>
              </a:rPr>
              <a:t>Kui</a:t>
            </a:r>
            <a:r>
              <a:rPr lang="et-EE" sz="1200" b="0" i="0" kern="1200" dirty="0" smtClean="0">
                <a:solidFill>
                  <a:schemeClr val="tx1"/>
                </a:solidFill>
                <a:effectLst/>
                <a:latin typeface="+mn-lt"/>
                <a:ea typeface="+mn-ea"/>
                <a:cs typeface="+mn-cs"/>
              </a:rPr>
              <a:t> vihma sajab, </a:t>
            </a:r>
            <a:r>
              <a:rPr lang="et-EE" sz="1200" b="1" i="0" kern="1200" dirty="0" smtClean="0">
                <a:solidFill>
                  <a:schemeClr val="tx1"/>
                </a:solidFill>
                <a:effectLst/>
                <a:latin typeface="+mn-lt"/>
                <a:ea typeface="+mn-ea"/>
                <a:cs typeface="+mn-cs"/>
              </a:rPr>
              <a:t>siis</a:t>
            </a:r>
            <a:r>
              <a:rPr lang="et-EE" sz="1200" b="0" i="0" kern="1200" dirty="0" smtClean="0">
                <a:solidFill>
                  <a:schemeClr val="tx1"/>
                </a:solidFill>
                <a:effectLst/>
                <a:latin typeface="+mn-lt"/>
                <a:ea typeface="+mn-ea"/>
                <a:cs typeface="+mn-cs"/>
              </a:rPr>
              <a:t> on kole ilm, </a:t>
            </a:r>
            <a:r>
              <a:rPr lang="et-EE" sz="1200" b="1" i="0" kern="1200" dirty="0" smtClean="0">
                <a:solidFill>
                  <a:schemeClr val="tx1"/>
                </a:solidFill>
                <a:effectLst/>
                <a:latin typeface="+mn-lt"/>
                <a:ea typeface="+mn-ea"/>
                <a:cs typeface="+mn-cs"/>
              </a:rPr>
              <a:t>muidu </a:t>
            </a:r>
            <a:r>
              <a:rPr lang="et-EE" sz="1200" b="0" i="0" kern="1200" dirty="0" smtClean="0">
                <a:solidFill>
                  <a:schemeClr val="tx1"/>
                </a:solidFill>
                <a:effectLst/>
                <a:latin typeface="+mn-lt"/>
                <a:ea typeface="+mn-ea"/>
                <a:cs typeface="+mn-cs"/>
              </a:rPr>
              <a:t>on ilus ilm‘</a:t>
            </a:r>
          </a:p>
          <a:p>
            <a:endParaRPr lang="et-EE" sz="1200" b="0" i="0" kern="1200" dirty="0" smtClean="0">
              <a:solidFill>
                <a:schemeClr val="tx1"/>
              </a:solidFill>
              <a:effectLst/>
              <a:latin typeface="+mn-lt"/>
              <a:ea typeface="+mn-ea"/>
              <a:cs typeface="+mn-cs"/>
            </a:endParaRPr>
          </a:p>
          <a:p>
            <a:r>
              <a:rPr lang="et-EE" dirty="0" smtClean="0"/>
              <a:t>$a=3;</a:t>
            </a:r>
          </a:p>
          <a:p>
            <a:endParaRPr lang="et-EE" dirty="0" smtClean="0"/>
          </a:p>
          <a:p>
            <a:r>
              <a:rPr lang="et-EE" dirty="0" smtClean="0"/>
              <a:t>if ( $a % 2 = 0 ){</a:t>
            </a:r>
          </a:p>
          <a:p>
            <a:r>
              <a:rPr lang="et-EE" dirty="0" smtClean="0"/>
              <a:t>    echo "Paaris";</a:t>
            </a:r>
          </a:p>
          <a:p>
            <a:r>
              <a:rPr lang="et-EE" dirty="0" smtClean="0"/>
              <a:t>} else {</a:t>
            </a:r>
          </a:p>
          <a:p>
            <a:r>
              <a:rPr lang="et-EE" dirty="0" smtClean="0"/>
              <a:t>    echo "Paaritu";</a:t>
            </a:r>
          </a:p>
          <a:p>
            <a:r>
              <a:rPr lang="et-EE" dirty="0" smtClean="0"/>
              <a:t>}</a:t>
            </a:r>
          </a:p>
          <a:p>
            <a:endParaRPr lang="et-EE" dirty="0" smtClean="0"/>
          </a:p>
          <a:p>
            <a:r>
              <a:rPr lang="et-EE" sz="1200" b="0" i="0" kern="1200" dirty="0" smtClean="0">
                <a:solidFill>
                  <a:schemeClr val="tx1"/>
                </a:solidFill>
                <a:effectLst/>
                <a:latin typeface="+mn-lt"/>
                <a:ea typeface="+mn-ea"/>
                <a:cs typeface="+mn-cs"/>
              </a:rPr>
              <a:t>kirjapildilt if tingimuslausega sarnased </a:t>
            </a:r>
            <a:r>
              <a:rPr lang="et-EE" sz="1200" b="1" i="0" kern="1200" dirty="0" smtClean="0">
                <a:solidFill>
                  <a:schemeClr val="tx1"/>
                </a:solidFill>
                <a:effectLst/>
                <a:latin typeface="+mn-lt"/>
                <a:ea typeface="+mn-ea"/>
                <a:cs typeface="+mn-cs"/>
              </a:rPr>
              <a:t>elseif</a:t>
            </a:r>
            <a:r>
              <a:rPr lang="et-EE" sz="1200" b="0" i="0" kern="1200" dirty="0" smtClean="0">
                <a:solidFill>
                  <a:schemeClr val="tx1"/>
                </a:solidFill>
                <a:effectLst/>
                <a:latin typeface="+mn-lt"/>
                <a:ea typeface="+mn-ea"/>
                <a:cs typeface="+mn-cs"/>
              </a:rPr>
              <a:t> blokid võimaldavad täpsustada teise(d) tingimused(d), mida kontrollida kui peamine if tingimus ei kehti. elseif blokid asetsevad if ja else blokkide </a:t>
            </a:r>
            <a:r>
              <a:rPr lang="et-EE" sz="1200" b="1" i="0" kern="1200" dirty="0" smtClean="0">
                <a:solidFill>
                  <a:schemeClr val="tx1"/>
                </a:solidFill>
                <a:effectLst/>
                <a:latin typeface="+mn-lt"/>
                <a:ea typeface="+mn-ea"/>
                <a:cs typeface="+mn-cs"/>
              </a:rPr>
              <a:t>vahele</a:t>
            </a:r>
            <a:r>
              <a:rPr lang="et-EE" sz="1200" b="0" i="0" kern="1200" dirty="0" smtClean="0">
                <a:solidFill>
                  <a:schemeClr val="tx1"/>
                </a:solidFill>
                <a:effectLst/>
                <a:latin typeface="+mn-lt"/>
                <a:ea typeface="+mn-ea"/>
                <a:cs typeface="+mn-cs"/>
              </a:rPr>
              <a:t> ning neid võib olla mitmeid. </a:t>
            </a:r>
            <a:r>
              <a:rPr lang="et-EE" dirty="0" smtClean="0"/>
              <a:t/>
            </a:r>
            <a:br>
              <a:rPr lang="et-EE" dirty="0" smtClean="0"/>
            </a:br>
            <a:r>
              <a:rPr lang="et-EE" sz="1200" b="1" i="0" kern="1200" dirty="0" smtClean="0">
                <a:solidFill>
                  <a:schemeClr val="tx1"/>
                </a:solidFill>
                <a:effectLst/>
                <a:latin typeface="+mn-lt"/>
                <a:ea typeface="+mn-ea"/>
                <a:cs typeface="+mn-cs"/>
              </a:rPr>
              <a:t>NB! elseif blokis olev kood käivitub vaid juhul kui kõigi eelnevate elseifide ja if-i tingimused ei kehti</a:t>
            </a:r>
            <a:r>
              <a:rPr lang="et-EE" sz="1200" b="0" i="0" kern="1200" dirty="0" smtClean="0">
                <a:solidFill>
                  <a:schemeClr val="tx1"/>
                </a:solidFill>
                <a:effectLst/>
                <a:latin typeface="+mn-lt"/>
                <a:ea typeface="+mn-ea"/>
                <a:cs typeface="+mn-cs"/>
              </a:rPr>
              <a:t>. </a:t>
            </a:r>
            <a:r>
              <a:rPr lang="et-EE" dirty="0" smtClean="0"/>
              <a:t/>
            </a:r>
            <a:br>
              <a:rPr lang="et-EE" dirty="0" smtClean="0"/>
            </a:br>
            <a:r>
              <a:rPr lang="et-EE" sz="1200" b="0" i="0" kern="1200" dirty="0" smtClean="0">
                <a:solidFill>
                  <a:schemeClr val="tx1"/>
                </a:solidFill>
                <a:effectLst/>
                <a:latin typeface="+mn-lt"/>
                <a:ea typeface="+mn-ea"/>
                <a:cs typeface="+mn-cs"/>
              </a:rPr>
              <a:t>Seda võib illustreerida lausega: '</a:t>
            </a:r>
            <a:r>
              <a:rPr lang="et-EE" sz="1200" b="1" i="0" kern="1200" dirty="0" smtClean="0">
                <a:solidFill>
                  <a:schemeClr val="tx1"/>
                </a:solidFill>
                <a:effectLst/>
                <a:latin typeface="+mn-lt"/>
                <a:ea typeface="+mn-ea"/>
                <a:cs typeface="+mn-cs"/>
              </a:rPr>
              <a:t>kui</a:t>
            </a:r>
            <a:r>
              <a:rPr lang="et-EE" sz="1200" b="0" i="0" kern="1200" dirty="0" smtClean="0">
                <a:solidFill>
                  <a:schemeClr val="tx1"/>
                </a:solidFill>
                <a:effectLst/>
                <a:latin typeface="+mn-lt"/>
                <a:ea typeface="+mn-ea"/>
                <a:cs typeface="+mn-cs"/>
              </a:rPr>
              <a:t> päike paistab, </a:t>
            </a:r>
            <a:r>
              <a:rPr lang="et-EE" sz="1200" b="1" i="0" kern="1200" dirty="0" smtClean="0">
                <a:solidFill>
                  <a:schemeClr val="tx1"/>
                </a:solidFill>
                <a:effectLst/>
                <a:latin typeface="+mn-lt"/>
                <a:ea typeface="+mn-ea"/>
                <a:cs typeface="+mn-cs"/>
              </a:rPr>
              <a:t>siis</a:t>
            </a:r>
            <a:r>
              <a:rPr lang="et-EE" sz="1200" b="0" i="0" kern="1200" dirty="0" smtClean="0">
                <a:solidFill>
                  <a:schemeClr val="tx1"/>
                </a:solidFill>
                <a:effectLst/>
                <a:latin typeface="+mn-lt"/>
                <a:ea typeface="+mn-ea"/>
                <a:cs typeface="+mn-cs"/>
              </a:rPr>
              <a:t> on ilus ilm, </a:t>
            </a:r>
            <a:r>
              <a:rPr lang="et-EE" sz="1200" b="1" i="0" kern="1200" dirty="0" smtClean="0">
                <a:solidFill>
                  <a:schemeClr val="tx1"/>
                </a:solidFill>
                <a:effectLst/>
                <a:latin typeface="+mn-lt"/>
                <a:ea typeface="+mn-ea"/>
                <a:cs typeface="+mn-cs"/>
              </a:rPr>
              <a:t>aga kui</a:t>
            </a:r>
            <a:r>
              <a:rPr lang="et-EE" sz="1200" b="0" i="0" kern="1200" dirty="0" smtClean="0">
                <a:solidFill>
                  <a:schemeClr val="tx1"/>
                </a:solidFill>
                <a:effectLst/>
                <a:latin typeface="+mn-lt"/>
                <a:ea typeface="+mn-ea"/>
                <a:cs typeface="+mn-cs"/>
              </a:rPr>
              <a:t> sajab vihma (päike ei paista!), </a:t>
            </a:r>
            <a:r>
              <a:rPr lang="et-EE" sz="1200" b="1" i="0" kern="1200" dirty="0" smtClean="0">
                <a:solidFill>
                  <a:schemeClr val="tx1"/>
                </a:solidFill>
                <a:effectLst/>
                <a:latin typeface="+mn-lt"/>
                <a:ea typeface="+mn-ea"/>
                <a:cs typeface="+mn-cs"/>
              </a:rPr>
              <a:t>siis</a:t>
            </a:r>
            <a:r>
              <a:rPr lang="et-EE" sz="1200" b="0" i="0" kern="1200" dirty="0" smtClean="0">
                <a:solidFill>
                  <a:schemeClr val="tx1"/>
                </a:solidFill>
                <a:effectLst/>
                <a:latin typeface="+mn-lt"/>
                <a:ea typeface="+mn-ea"/>
                <a:cs typeface="+mn-cs"/>
              </a:rPr>
              <a:t> on kole ilm, </a:t>
            </a:r>
            <a:r>
              <a:rPr lang="et-EE" sz="1200" b="1" i="0" kern="1200" dirty="0" smtClean="0">
                <a:solidFill>
                  <a:schemeClr val="tx1"/>
                </a:solidFill>
                <a:effectLst/>
                <a:latin typeface="+mn-lt"/>
                <a:ea typeface="+mn-ea"/>
                <a:cs typeface="+mn-cs"/>
              </a:rPr>
              <a:t>muidu</a:t>
            </a:r>
            <a:r>
              <a:rPr lang="et-EE" sz="1200" b="0" i="0" kern="1200" dirty="0" smtClean="0">
                <a:solidFill>
                  <a:schemeClr val="tx1"/>
                </a:solidFill>
                <a:effectLst/>
                <a:latin typeface="+mn-lt"/>
                <a:ea typeface="+mn-ea"/>
                <a:cs typeface="+mn-cs"/>
              </a:rPr>
              <a:t> (kui päike ei paista ja vihma ei saja) on ok ilm‘</a:t>
            </a:r>
          </a:p>
          <a:p>
            <a:endParaRPr lang="et-EE" sz="1200" b="0" i="0" kern="1200" dirty="0" smtClean="0">
              <a:solidFill>
                <a:schemeClr val="tx1"/>
              </a:solidFill>
              <a:effectLst/>
              <a:latin typeface="+mn-lt"/>
              <a:ea typeface="+mn-ea"/>
              <a:cs typeface="+mn-cs"/>
            </a:endParaRPr>
          </a:p>
          <a:p>
            <a:r>
              <a:rPr lang="et-EE" dirty="0" smtClean="0"/>
              <a:t>$a=3; $b=5;</a:t>
            </a:r>
          </a:p>
          <a:p>
            <a:r>
              <a:rPr lang="et-EE" dirty="0" smtClean="0"/>
              <a:t>if ($a &gt; $b) {</a:t>
            </a:r>
          </a:p>
          <a:p>
            <a:r>
              <a:rPr lang="et-EE" dirty="0" smtClean="0"/>
              <a:t>    echo "a suurem kui b";</a:t>
            </a:r>
          </a:p>
          <a:p>
            <a:r>
              <a:rPr lang="et-EE" dirty="0" smtClean="0"/>
              <a:t>} elseif ($a == $b) {</a:t>
            </a:r>
          </a:p>
          <a:p>
            <a:r>
              <a:rPr lang="et-EE" dirty="0" smtClean="0"/>
              <a:t>    echo "a ja b võrdsed";</a:t>
            </a:r>
          </a:p>
          <a:p>
            <a:r>
              <a:rPr lang="et-EE" dirty="0" smtClean="0"/>
              <a:t>} else {</a:t>
            </a:r>
          </a:p>
          <a:p>
            <a:r>
              <a:rPr lang="et-EE" dirty="0" smtClean="0"/>
              <a:t>    echo "a väiksem kui b";</a:t>
            </a:r>
          </a:p>
          <a:p>
            <a:r>
              <a:rPr lang="et-EE" dirty="0" smtClean="0"/>
              <a:t>}</a:t>
            </a:r>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26</a:t>
            </a:fld>
            <a:endParaRPr lang="et-EE"/>
          </a:p>
        </p:txBody>
      </p:sp>
    </p:spTree>
    <p:extLst>
      <p:ext uri="{BB962C8B-B14F-4D97-AF65-F5344CB8AC3E}">
        <p14:creationId xmlns:p14="http://schemas.microsoft.com/office/powerpoint/2010/main" val="123653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sz="1200" b="1" i="0" kern="1200" dirty="0" smtClean="0">
                <a:solidFill>
                  <a:schemeClr val="tx1"/>
                </a:solidFill>
                <a:effectLst/>
                <a:latin typeface="+mn-lt"/>
                <a:ea typeface="+mn-ea"/>
                <a:cs typeface="+mn-cs"/>
              </a:rPr>
              <a:t>Lihtne</a:t>
            </a:r>
            <a:r>
              <a:rPr lang="et-EE" sz="1200" b="0" i="0" kern="1200" dirty="0" smtClean="0">
                <a:solidFill>
                  <a:schemeClr val="tx1"/>
                </a:solidFill>
                <a:effectLst/>
                <a:latin typeface="+mn-lt"/>
                <a:ea typeface="+mn-ea"/>
                <a:cs typeface="+mn-cs"/>
              </a:rPr>
              <a:t> – lihtne õppida ja juba õpingute alguses saad panna koodi “midagi” tegema. Samal ajal peetakse seda ka negatiivseks, sest igaüks saab kirjutada koodi ja nö rämpsskripte võib leida kõikjalt</a:t>
            </a:r>
          </a:p>
          <a:p>
            <a:r>
              <a:rPr lang="et-EE" sz="1200" b="1" i="0" kern="1200" dirty="0" smtClean="0">
                <a:solidFill>
                  <a:schemeClr val="tx1"/>
                </a:solidFill>
                <a:effectLst/>
                <a:latin typeface="+mn-lt"/>
                <a:ea typeface="+mn-ea"/>
                <a:cs typeface="+mn-cs"/>
              </a:rPr>
              <a:t>Kommuun</a:t>
            </a:r>
            <a:r>
              <a:rPr lang="et-EE" sz="1200" b="0" i="0" kern="1200" dirty="0" smtClean="0">
                <a:solidFill>
                  <a:schemeClr val="tx1"/>
                </a:solidFill>
                <a:effectLst/>
                <a:latin typeface="+mn-lt"/>
                <a:ea typeface="+mn-ea"/>
                <a:cs typeface="+mn-cs"/>
              </a:rPr>
              <a:t> – seda kasutavad kõik ja abi on google otsingusõna kaugusel</a:t>
            </a:r>
          </a:p>
          <a:p>
            <a:r>
              <a:rPr lang="et-EE" sz="1200" b="1" i="0" kern="1200" dirty="0" smtClean="0">
                <a:solidFill>
                  <a:schemeClr val="tx1"/>
                </a:solidFill>
                <a:effectLst/>
                <a:latin typeface="+mn-lt"/>
                <a:ea typeface="+mn-ea"/>
                <a:cs typeface="+mn-cs"/>
              </a:rPr>
              <a:t>Arenev</a:t>
            </a:r>
            <a:r>
              <a:rPr lang="et-EE" sz="1200" b="0" i="0" kern="1200" dirty="0" smtClean="0">
                <a:solidFill>
                  <a:schemeClr val="tx1"/>
                </a:solidFill>
                <a:effectLst/>
                <a:latin typeface="+mn-lt"/>
                <a:ea typeface="+mn-ea"/>
                <a:cs typeface="+mn-cs"/>
              </a:rPr>
              <a:t> – ikka aegajalt avastatakse, et midagi on puudu või valesti ning asja püütakse parandada</a:t>
            </a:r>
          </a:p>
          <a:p>
            <a:r>
              <a:rPr lang="et-EE" sz="1200" b="1" i="0" kern="1200" dirty="0" smtClean="0">
                <a:solidFill>
                  <a:schemeClr val="tx1"/>
                </a:solidFill>
                <a:effectLst/>
                <a:latin typeface="+mn-lt"/>
                <a:ea typeface="+mn-ea"/>
                <a:cs typeface="+mn-cs"/>
              </a:rPr>
              <a:t>Platvormist sõltumatu</a:t>
            </a:r>
            <a:r>
              <a:rPr lang="et-EE" sz="1200" b="0" i="0" kern="1200" dirty="0" smtClean="0">
                <a:solidFill>
                  <a:schemeClr val="tx1"/>
                </a:solidFill>
                <a:effectLst/>
                <a:latin typeface="+mn-lt"/>
                <a:ea typeface="+mn-ea"/>
                <a:cs typeface="+mn-cs"/>
              </a:rPr>
              <a:t> – kuna kood genereerib lõpptulemusena HTML’i, siis ei puutu see kokku kasutaja seadete või programmidega</a:t>
            </a:r>
          </a:p>
          <a:p>
            <a:r>
              <a:rPr lang="et-EE" sz="1200" b="1" i="0" kern="1200" dirty="0" smtClean="0">
                <a:solidFill>
                  <a:schemeClr val="tx1"/>
                </a:solidFill>
                <a:effectLst/>
                <a:latin typeface="+mn-lt"/>
                <a:ea typeface="+mn-ea"/>
                <a:cs typeface="+mn-cs"/>
              </a:rPr>
              <a:t>Suurepärane suhtlusoskus vabavaralise andmebaasiga MySql</a:t>
            </a:r>
            <a:endParaRPr lang="et-EE" sz="1200" b="0" i="0" kern="1200" dirty="0" smtClean="0">
              <a:solidFill>
                <a:schemeClr val="tx1"/>
              </a:solidFill>
              <a:effectLst/>
              <a:latin typeface="+mn-lt"/>
              <a:ea typeface="+mn-ea"/>
              <a:cs typeface="+mn-cs"/>
            </a:endParaRPr>
          </a:p>
          <a:p>
            <a:r>
              <a:rPr lang="et-EE" sz="1200" b="1" i="0" kern="1200" dirty="0" smtClean="0">
                <a:solidFill>
                  <a:schemeClr val="tx1"/>
                </a:solidFill>
                <a:effectLst/>
                <a:latin typeface="+mn-lt"/>
                <a:ea typeface="+mn-ea"/>
                <a:cs typeface="+mn-cs"/>
              </a:rPr>
              <a:t>OOP tugi</a:t>
            </a:r>
            <a:r>
              <a:rPr lang="et-EE" sz="1200" b="0" i="0" kern="1200" dirty="0" smtClean="0">
                <a:solidFill>
                  <a:schemeClr val="tx1"/>
                </a:solidFill>
                <a:effectLst/>
                <a:latin typeface="+mn-lt"/>
                <a:ea typeface="+mn-ea"/>
                <a:cs typeface="+mn-cs"/>
              </a:rPr>
              <a:t>, mis lubab suurendada funktsionaalsust ja arendada modulaarsust</a:t>
            </a:r>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7</a:t>
            </a:fld>
            <a:endParaRPr lang="et-EE"/>
          </a:p>
        </p:txBody>
      </p:sp>
    </p:spTree>
    <p:extLst>
      <p:ext uri="{BB962C8B-B14F-4D97-AF65-F5344CB8AC3E}">
        <p14:creationId xmlns:p14="http://schemas.microsoft.com/office/powerpoint/2010/main" val="3577276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$miski = "tere";</a:t>
            </a:r>
          </a:p>
          <a:p>
            <a:r>
              <a:rPr lang="et-EE" dirty="0" smtClean="0"/>
              <a:t>switch($miski){</a:t>
            </a:r>
          </a:p>
          <a:p>
            <a:r>
              <a:rPr lang="et-EE" dirty="0" smtClean="0"/>
              <a:t>	case "head-aega":</a:t>
            </a:r>
          </a:p>
          <a:p>
            <a:r>
              <a:rPr lang="et-EE" dirty="0" smtClean="0"/>
              <a:t>		echo "näeme jälle";</a:t>
            </a:r>
          </a:p>
          <a:p>
            <a:r>
              <a:rPr lang="et-EE" dirty="0" smtClean="0"/>
              <a:t>		break;</a:t>
            </a:r>
          </a:p>
          <a:p>
            <a:r>
              <a:rPr lang="et-EE" dirty="0" smtClean="0"/>
              <a:t>	case "tere":</a:t>
            </a:r>
          </a:p>
          <a:p>
            <a:r>
              <a:rPr lang="et-EE" dirty="0" smtClean="0"/>
              <a:t>		echo "tore näha";</a:t>
            </a:r>
          </a:p>
          <a:p>
            <a:r>
              <a:rPr lang="et-EE" dirty="0" smtClean="0"/>
              <a:t>		break;</a:t>
            </a:r>
          </a:p>
          <a:p>
            <a:r>
              <a:rPr lang="et-EE" dirty="0" smtClean="0"/>
              <a:t>	default:</a:t>
            </a:r>
          </a:p>
          <a:p>
            <a:r>
              <a:rPr lang="et-EE" dirty="0" smtClean="0"/>
              <a:t>		echo "võõras";</a:t>
            </a:r>
          </a:p>
          <a:p>
            <a:r>
              <a:rPr lang="et-EE" dirty="0" smtClean="0"/>
              <a:t>		break;</a:t>
            </a:r>
          </a:p>
          <a:p>
            <a:r>
              <a:rPr lang="et-EE" dirty="0" smtClean="0"/>
              <a:t>} // väljastab 'tore näha'</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27</a:t>
            </a:fld>
            <a:endParaRPr lang="et-EE"/>
          </a:p>
        </p:txBody>
      </p:sp>
    </p:spTree>
    <p:extLst>
      <p:ext uri="{BB962C8B-B14F-4D97-AF65-F5344CB8AC3E}">
        <p14:creationId xmlns:p14="http://schemas.microsoft.com/office/powerpoint/2010/main" val="1934894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28</a:t>
            </a:fld>
            <a:endParaRPr lang="et-EE"/>
          </a:p>
        </p:txBody>
      </p:sp>
    </p:spTree>
    <p:extLst>
      <p:ext uri="{BB962C8B-B14F-4D97-AF65-F5344CB8AC3E}">
        <p14:creationId xmlns:p14="http://schemas.microsoft.com/office/powerpoint/2010/main" val="214736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for($i=1; $i&lt;5; $i=$i+1) {</a:t>
            </a:r>
          </a:p>
          <a:p>
            <a:r>
              <a:rPr lang="nn-NO" dirty="0" smtClean="0"/>
              <a:t>    echo "$i &lt;br/&gt;\n";</a:t>
            </a:r>
          </a:p>
          <a:p>
            <a:r>
              <a:rPr lang="nn-NO" dirty="0" smtClean="0"/>
              <a:t>}</a:t>
            </a:r>
          </a:p>
        </p:txBody>
      </p:sp>
      <p:sp>
        <p:nvSpPr>
          <p:cNvPr id="4" name="Slide Number Placeholder 3"/>
          <p:cNvSpPr>
            <a:spLocks noGrp="1"/>
          </p:cNvSpPr>
          <p:nvPr>
            <p:ph type="sldNum" sz="quarter" idx="10"/>
          </p:nvPr>
        </p:nvSpPr>
        <p:spPr/>
        <p:txBody>
          <a:bodyPr/>
          <a:lstStyle/>
          <a:p>
            <a:fld id="{8BB37572-A86F-439C-95B0-7D3FAE330A85}" type="slidenum">
              <a:rPr lang="et-EE" smtClean="0"/>
              <a:t>29</a:t>
            </a:fld>
            <a:endParaRPr lang="et-EE"/>
          </a:p>
        </p:txBody>
      </p:sp>
    </p:spTree>
    <p:extLst>
      <p:ext uri="{BB962C8B-B14F-4D97-AF65-F5344CB8AC3E}">
        <p14:creationId xmlns:p14="http://schemas.microsoft.com/office/powerpoint/2010/main" val="49448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$massiiv=array(1,2,3,'viimane');</a:t>
            </a:r>
          </a:p>
          <a:p>
            <a:r>
              <a:rPr lang="et-EE" dirty="0" smtClean="0"/>
              <a:t>foreach($massiiv as $vaartus){</a:t>
            </a:r>
          </a:p>
          <a:p>
            <a:r>
              <a:rPr lang="et-EE" dirty="0" smtClean="0"/>
              <a:t>    echo "$vaartus &lt;br/&gt;\n";</a:t>
            </a:r>
          </a:p>
          <a:p>
            <a:r>
              <a:rPr lang="et-EE" dirty="0" smtClean="0"/>
              <a:t>}</a:t>
            </a:r>
          </a:p>
          <a:p>
            <a:endParaRPr lang="et-EE" dirty="0" smtClean="0"/>
          </a:p>
        </p:txBody>
      </p:sp>
      <p:sp>
        <p:nvSpPr>
          <p:cNvPr id="4" name="Slide Number Placeholder 3"/>
          <p:cNvSpPr>
            <a:spLocks noGrp="1"/>
          </p:cNvSpPr>
          <p:nvPr>
            <p:ph type="sldNum" sz="quarter" idx="10"/>
          </p:nvPr>
        </p:nvSpPr>
        <p:spPr/>
        <p:txBody>
          <a:bodyPr/>
          <a:lstStyle/>
          <a:p>
            <a:fld id="{8BB37572-A86F-439C-95B0-7D3FAE330A85}" type="slidenum">
              <a:rPr lang="et-EE" smtClean="0"/>
              <a:t>30</a:t>
            </a:fld>
            <a:endParaRPr lang="et-EE"/>
          </a:p>
        </p:txBody>
      </p:sp>
    </p:spTree>
    <p:extLst>
      <p:ext uri="{BB962C8B-B14F-4D97-AF65-F5344CB8AC3E}">
        <p14:creationId xmlns:p14="http://schemas.microsoft.com/office/powerpoint/2010/main" val="2158687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$arv=5; </a:t>
            </a:r>
          </a:p>
          <a:p>
            <a:r>
              <a:rPr lang="fi-FI" dirty="0" smtClean="0"/>
              <a:t>$vastus=1; </a:t>
            </a:r>
          </a:p>
          <a:p>
            <a:r>
              <a:rPr lang="fi-FI" dirty="0" smtClean="0"/>
              <a:t>while ($arv&gt;0){</a:t>
            </a:r>
          </a:p>
          <a:p>
            <a:r>
              <a:rPr lang="fi-FI" dirty="0" smtClean="0"/>
              <a:t>  $vastus *= $arv--;</a:t>
            </a:r>
          </a:p>
          <a:p>
            <a:r>
              <a:rPr lang="fi-FI" dirty="0" smtClean="0"/>
              <a:t>}</a:t>
            </a:r>
          </a:p>
          <a:p>
            <a:r>
              <a:rPr lang="fi-FI" dirty="0" smtClean="0"/>
              <a:t>echo "5! = $vastus";</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31</a:t>
            </a:fld>
            <a:endParaRPr lang="et-EE"/>
          </a:p>
        </p:txBody>
      </p:sp>
    </p:spTree>
    <p:extLst>
      <p:ext uri="{BB962C8B-B14F-4D97-AF65-F5344CB8AC3E}">
        <p14:creationId xmlns:p14="http://schemas.microsoft.com/office/powerpoint/2010/main" val="256968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$muutuja=1;</a:t>
            </a:r>
          </a:p>
          <a:p>
            <a:r>
              <a:rPr lang="fi-FI" dirty="0" smtClean="0"/>
              <a:t>do { </a:t>
            </a:r>
          </a:p>
          <a:p>
            <a:r>
              <a:rPr lang="fi-FI" dirty="0" smtClean="0"/>
              <a:t>    $muutuja++;</a:t>
            </a:r>
          </a:p>
          <a:p>
            <a:r>
              <a:rPr lang="fi-FI" dirty="0" smtClean="0"/>
              <a:t>} while (false); // ei käivitu uuesti</a:t>
            </a:r>
          </a:p>
          <a:p>
            <a:r>
              <a:rPr lang="fi-FI" dirty="0" smtClean="0"/>
              <a:t>echo "muutuja väärtus on $muutuja";</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32</a:t>
            </a:fld>
            <a:endParaRPr lang="et-EE"/>
          </a:p>
        </p:txBody>
      </p:sp>
    </p:spTree>
    <p:extLst>
      <p:ext uri="{BB962C8B-B14F-4D97-AF65-F5344CB8AC3E}">
        <p14:creationId xmlns:p14="http://schemas.microsoft.com/office/powerpoint/2010/main" val="63790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$muutuja=5;</a:t>
            </a:r>
          </a:p>
          <a:p>
            <a:r>
              <a:rPr lang="et-EE" dirty="0" smtClean="0"/>
              <a:t>while (true){ //lõpmatu tsükkel</a:t>
            </a:r>
          </a:p>
          <a:p>
            <a:r>
              <a:rPr lang="et-EE" dirty="0" smtClean="0"/>
              <a:t>    $muutuja--;</a:t>
            </a:r>
          </a:p>
          <a:p>
            <a:r>
              <a:rPr lang="et-EE" dirty="0" smtClean="0"/>
              <a:t>    if ($muutuja==3) break;</a:t>
            </a:r>
          </a:p>
          <a:p>
            <a:r>
              <a:rPr lang="et-EE" dirty="0" smtClean="0"/>
              <a:t>}</a:t>
            </a:r>
          </a:p>
          <a:p>
            <a:r>
              <a:rPr lang="et-EE" dirty="0" smtClean="0"/>
              <a:t>echo "tulime tsüklis välja, muutuja väärtus on $muutuja"; </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33</a:t>
            </a:fld>
            <a:endParaRPr lang="et-EE"/>
          </a:p>
        </p:txBody>
      </p:sp>
    </p:spTree>
    <p:extLst>
      <p:ext uri="{BB962C8B-B14F-4D97-AF65-F5344CB8AC3E}">
        <p14:creationId xmlns:p14="http://schemas.microsoft.com/office/powerpoint/2010/main" val="2217523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34</a:t>
            </a:fld>
            <a:endParaRPr lang="et-EE"/>
          </a:p>
        </p:txBody>
      </p:sp>
    </p:spTree>
    <p:extLst>
      <p:ext uri="{BB962C8B-B14F-4D97-AF65-F5344CB8AC3E}">
        <p14:creationId xmlns:p14="http://schemas.microsoft.com/office/powerpoint/2010/main" val="3901678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Sisse</a:t>
            </a:r>
            <a:r>
              <a:rPr lang="et-EE" baseline="0" dirty="0" smtClean="0"/>
              <a:t> ehitatud PHP-sse</a:t>
            </a:r>
          </a:p>
          <a:p>
            <a:endParaRPr lang="et-EE" dirty="0" smtClean="0"/>
          </a:p>
          <a:p>
            <a:r>
              <a:rPr lang="et-EE" dirty="0" smtClean="0"/>
              <a:t>echo time(); // 1486037534</a:t>
            </a:r>
          </a:p>
          <a:p>
            <a:endParaRPr lang="et-EE" dirty="0" smtClean="0"/>
          </a:p>
          <a:p>
            <a:r>
              <a:rPr lang="et-EE" dirty="0" smtClean="0"/>
              <a:t>echo date('M-d-Y'); // Feb-02-2017</a:t>
            </a:r>
          </a:p>
          <a:p>
            <a:r>
              <a:rPr lang="et-EE" dirty="0" smtClean="0"/>
              <a:t>echo date('M-d-Y', mktime(0,0,0,6,30,2000)); // Jun-30-2000</a:t>
            </a:r>
          </a:p>
          <a:p>
            <a:r>
              <a:rPr lang="et-EE" dirty="0" smtClean="0"/>
              <a:t>echo date('M-d-Y', time()+(60*60*24) ); // Feb-03-2017</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36</a:t>
            </a:fld>
            <a:endParaRPr lang="et-EE"/>
          </a:p>
        </p:txBody>
      </p:sp>
    </p:spTree>
    <p:extLst>
      <p:ext uri="{BB962C8B-B14F-4D97-AF65-F5344CB8AC3E}">
        <p14:creationId xmlns:p14="http://schemas.microsoft.com/office/powerpoint/2010/main" val="115619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37</a:t>
            </a:fld>
            <a:endParaRPr lang="et-EE"/>
          </a:p>
        </p:txBody>
      </p:sp>
    </p:spTree>
    <p:extLst>
      <p:ext uri="{BB962C8B-B14F-4D97-AF65-F5344CB8AC3E}">
        <p14:creationId xmlns:p14="http://schemas.microsoft.com/office/powerpoint/2010/main" val="160816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http://tigu.hk.tlu.ee/~kairo.koik/Hello_Worls.php</a:t>
            </a:r>
          </a:p>
          <a:p>
            <a:endParaRPr lang="et-EE" dirty="0" smtClean="0"/>
          </a:p>
          <a:p>
            <a:r>
              <a:rPr lang="et-EE" dirty="0" smtClean="0"/>
              <a:t>Vaja on serverit kuhu oma failid panna,</a:t>
            </a:r>
            <a:r>
              <a:rPr lang="et-EE" baseline="0" dirty="0" smtClean="0"/>
              <a:t> ei saa lihtsalt lahti võtta. Serveril peab olema „apache“, „php“ ja „mysql“. </a:t>
            </a:r>
          </a:p>
          <a:p>
            <a:endParaRPr lang="et-EE" baseline="0" dirty="0" smtClean="0"/>
          </a:p>
          <a:p>
            <a:r>
              <a:rPr lang="et-EE" dirty="0" smtClean="0"/>
              <a:t>Enda arvutis arendamiseks kasutage:</a:t>
            </a:r>
          </a:p>
          <a:p>
            <a:r>
              <a:rPr lang="et-EE" dirty="0" smtClean="0"/>
              <a:t>Soovitan WAMP-i. </a:t>
            </a:r>
          </a:p>
          <a:p>
            <a:endParaRPr lang="et-EE" dirty="0" smtClean="0"/>
          </a:p>
          <a:p>
            <a:r>
              <a:rPr lang="et-EE" dirty="0" smtClean="0"/>
              <a:t>Koodi kirjutame hetkel Notepad ++,</a:t>
            </a:r>
            <a:r>
              <a:rPr lang="et-EE" baseline="0" dirty="0" smtClean="0"/>
              <a:t> või Sublime text. </a:t>
            </a:r>
          </a:p>
          <a:p>
            <a:r>
              <a:rPr lang="et-EE" baseline="0" dirty="0" smtClean="0"/>
              <a:t>Miks ? Sest autocomplete ja color coding.</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8</a:t>
            </a:fld>
            <a:endParaRPr lang="et-EE"/>
          </a:p>
        </p:txBody>
      </p:sp>
    </p:spTree>
    <p:extLst>
      <p:ext uri="{BB962C8B-B14F-4D97-AF65-F5344CB8AC3E}">
        <p14:creationId xmlns:p14="http://schemas.microsoft.com/office/powerpoint/2010/main" val="4288213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38</a:t>
            </a:fld>
            <a:endParaRPr lang="et-EE"/>
          </a:p>
        </p:txBody>
      </p:sp>
    </p:spTree>
    <p:extLst>
      <p:ext uri="{BB962C8B-B14F-4D97-AF65-F5344CB8AC3E}">
        <p14:creationId xmlns:p14="http://schemas.microsoft.com/office/powerpoint/2010/main" val="242598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10</a:t>
            </a:fld>
            <a:endParaRPr lang="et-EE"/>
          </a:p>
        </p:txBody>
      </p:sp>
    </p:spTree>
    <p:extLst>
      <p:ext uri="{BB962C8B-B14F-4D97-AF65-F5344CB8AC3E}">
        <p14:creationId xmlns:p14="http://schemas.microsoft.com/office/powerpoint/2010/main" val="309188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Näide:</a:t>
            </a:r>
            <a:br>
              <a:rPr lang="et-EE" dirty="0" smtClean="0"/>
            </a:br>
            <a:r>
              <a:rPr lang="et-EE" dirty="0" smtClean="0"/>
              <a:t/>
            </a:r>
            <a:br>
              <a:rPr lang="et-EE" dirty="0" smtClean="0"/>
            </a:br>
            <a:r>
              <a:rPr lang="fi-FI" dirty="0" smtClean="0"/>
              <a:t>$muutuja = "väärtus";</a:t>
            </a:r>
          </a:p>
          <a:p>
            <a:r>
              <a:rPr lang="fi-FI" dirty="0" smtClean="0"/>
              <a:t>$Muutuja = "väärtus"; // NB! ei ole sama mis eelmine</a:t>
            </a:r>
          </a:p>
          <a:p>
            <a:r>
              <a:rPr lang="fi-FI" dirty="0" smtClean="0"/>
              <a:t>$_muutuja = "väärtus";</a:t>
            </a:r>
          </a:p>
          <a:p>
            <a:r>
              <a:rPr lang="fi-FI" dirty="0" smtClean="0"/>
              <a:t>$4muutuja = "väärtus"; // ei ole sobilik muutujanimi kuna algab numbriga! </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11</a:t>
            </a:fld>
            <a:endParaRPr lang="et-EE"/>
          </a:p>
        </p:txBody>
      </p:sp>
    </p:spTree>
    <p:extLst>
      <p:ext uri="{BB962C8B-B14F-4D97-AF65-F5344CB8AC3E}">
        <p14:creationId xmlns:p14="http://schemas.microsoft.com/office/powerpoint/2010/main" val="262008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t-EE" sz="1200" b="1" i="0" kern="1200" dirty="0" smtClean="0">
                <a:solidFill>
                  <a:schemeClr val="tx1"/>
                </a:solidFill>
                <a:effectLst/>
                <a:latin typeface="+mn-lt"/>
                <a:ea typeface="+mn-ea"/>
                <a:cs typeface="+mn-cs"/>
              </a:rPr>
              <a:t>integer</a:t>
            </a:r>
            <a:r>
              <a:rPr lang="et-EE" sz="1200" b="0" i="0" kern="1200" dirty="0" smtClean="0">
                <a:solidFill>
                  <a:schemeClr val="tx1"/>
                </a:solidFill>
                <a:effectLst/>
                <a:latin typeface="+mn-lt"/>
                <a:ea typeface="+mn-ea"/>
                <a:cs typeface="+mn-cs"/>
              </a:rPr>
              <a:t> - täisarvud, neid saab esitada erinevates süsteemides (kümnendsüsteem, kaheksandiksüsteem 0123 = 83, kuueteistkümnendsüsteem 0x1A = 26 etc.)</a:t>
            </a:r>
            <a:endParaRPr lang="et-EE"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t-EE" b="1" dirty="0" smtClean="0"/>
              <a:t>array</a:t>
            </a:r>
            <a:r>
              <a:rPr lang="et-EE" dirty="0" smtClean="0"/>
              <a:t> - massiivid, põhimõtteliselt võti-väärtus paarid (pikemalt vastavas allpeatükis)</a:t>
            </a:r>
          </a:p>
          <a:p>
            <a:pPr marL="0" marR="0" indent="0" algn="l" defTabSz="914400" rtl="0" eaLnBrk="1" fontAlgn="auto" latinLnBrk="0" hangingPunct="1">
              <a:lnSpc>
                <a:spcPct val="100000"/>
              </a:lnSpc>
              <a:spcBef>
                <a:spcPts val="0"/>
              </a:spcBef>
              <a:spcAft>
                <a:spcPts val="0"/>
              </a:spcAft>
              <a:buClrTx/>
              <a:buSzTx/>
              <a:buFontTx/>
              <a:buNone/>
              <a:tabLst/>
              <a:defRPr/>
            </a:pPr>
            <a:endParaRPr lang="et-E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t-EE" sz="1200" b="0" i="0" kern="1200" dirty="0" smtClean="0">
                <a:solidFill>
                  <a:schemeClr val="tx1"/>
                </a:solidFill>
                <a:effectLst/>
                <a:latin typeface="+mn-lt"/>
                <a:ea typeface="+mn-ea"/>
                <a:cs typeface="+mn-cs"/>
              </a:rPr>
              <a:t>Kui sa pole kindel, mis tüüpi mingi muutuja väärtus on, siis funktsioon </a:t>
            </a:r>
            <a:r>
              <a:rPr lang="et-EE" sz="1200" b="1" i="0" kern="1200" dirty="0" smtClean="0">
                <a:solidFill>
                  <a:schemeClr val="tx1"/>
                </a:solidFill>
                <a:effectLst/>
                <a:latin typeface="+mn-lt"/>
                <a:ea typeface="+mn-ea"/>
                <a:cs typeface="+mn-cs"/>
              </a:rPr>
              <a:t>var_dump($muutuja);</a:t>
            </a:r>
            <a:r>
              <a:rPr lang="et-EE" sz="1200" b="0" i="0" kern="1200" dirty="0" smtClean="0">
                <a:solidFill>
                  <a:schemeClr val="tx1"/>
                </a:solidFill>
                <a:effectLst/>
                <a:latin typeface="+mn-lt"/>
                <a:ea typeface="+mn-ea"/>
                <a:cs typeface="+mn-cs"/>
              </a:rPr>
              <a:t> ütleb </a:t>
            </a:r>
          </a:p>
          <a:p>
            <a:pPr marL="0" marR="0" indent="0" algn="l" defTabSz="914400" rtl="0" eaLnBrk="1" fontAlgn="auto" latinLnBrk="0" hangingPunct="1">
              <a:lnSpc>
                <a:spcPct val="100000"/>
              </a:lnSpc>
              <a:spcBef>
                <a:spcPts val="0"/>
              </a:spcBef>
              <a:spcAft>
                <a:spcPts val="0"/>
              </a:spcAft>
              <a:buClrTx/>
              <a:buSzTx/>
              <a:buFontTx/>
              <a:buNone/>
              <a:tabLst/>
              <a:defRPr/>
            </a:pPr>
            <a:endParaRPr lang="et-E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$a = true;</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 = 2;</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$c = 2.5;</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$d = "Tere";</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$e = array("tere" , „</a:t>
            </a:r>
            <a:r>
              <a:rPr lang="et-EE" dirty="0" smtClean="0"/>
              <a:t>kevad</a:t>
            </a:r>
            <a:r>
              <a:rPr lang="it-IT" dirty="0" smtClean="0"/>
              <a:t>", 201</a:t>
            </a:r>
            <a:r>
              <a:rPr lang="et-EE" dirty="0" smtClean="0"/>
              <a:t>7</a:t>
            </a:r>
            <a:r>
              <a:rPr lang="it-IT" dirty="0" smtClean="0"/>
              <a:t>);</a:t>
            </a:r>
            <a:endParaRPr lang="et-EE" dirty="0" smtClean="0"/>
          </a:p>
          <a:p>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12</a:t>
            </a:fld>
            <a:endParaRPr lang="et-EE"/>
          </a:p>
        </p:txBody>
      </p:sp>
    </p:spTree>
    <p:extLst>
      <p:ext uri="{BB962C8B-B14F-4D97-AF65-F5344CB8AC3E}">
        <p14:creationId xmlns:p14="http://schemas.microsoft.com/office/powerpoint/2010/main" val="272511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$esimene = "hinne";</a:t>
            </a:r>
          </a:p>
          <a:p>
            <a:r>
              <a:rPr lang="et-EE" dirty="0" smtClean="0"/>
              <a:t>$teine = 2+3; // $teine = 5</a:t>
            </a:r>
          </a:p>
          <a:p>
            <a:r>
              <a:rPr lang="et-EE" dirty="0" smtClean="0"/>
              <a:t>$esimene = $teine; // $esimene = 5 </a:t>
            </a:r>
          </a:p>
          <a:p>
            <a:r>
              <a:rPr lang="et-EE" dirty="0" smtClean="0"/>
              <a:t>$esimene = "hinne $esimene"; // $teine = 5</a:t>
            </a:r>
          </a:p>
          <a:p>
            <a:endParaRPr lang="et-EE" dirty="0" smtClean="0"/>
          </a:p>
          <a:p>
            <a:r>
              <a:rPr lang="et-EE" dirty="0" smtClean="0"/>
              <a:t>function naidefunktsioon(){</a:t>
            </a:r>
          </a:p>
          <a:p>
            <a:r>
              <a:rPr lang="et-EE" dirty="0" smtClean="0"/>
              <a:t>	return "tere";</a:t>
            </a:r>
          </a:p>
          <a:p>
            <a:r>
              <a:rPr lang="et-EE" dirty="0" smtClean="0"/>
              <a:t>}</a:t>
            </a:r>
          </a:p>
          <a:p>
            <a:r>
              <a:rPr lang="et-EE" dirty="0" smtClean="0"/>
              <a:t>$kolmas = </a:t>
            </a:r>
            <a:r>
              <a:rPr lang="et-EE" dirty="0" smtClean="0"/>
              <a:t>naidefunktsioon</a:t>
            </a:r>
            <a:r>
              <a:rPr lang="et-EE" baseline="0" dirty="0" smtClean="0"/>
              <a:t> </a:t>
            </a:r>
            <a:r>
              <a:rPr lang="et-EE" dirty="0" smtClean="0"/>
              <a:t>(); // $kolmas = "tere";</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13</a:t>
            </a:fld>
            <a:endParaRPr lang="et-EE"/>
          </a:p>
        </p:txBody>
      </p:sp>
    </p:spTree>
    <p:extLst>
      <p:ext uri="{BB962C8B-B14F-4D97-AF65-F5344CB8AC3E}">
        <p14:creationId xmlns:p14="http://schemas.microsoft.com/office/powerpoint/2010/main" val="7661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smtClean="0"/>
          </a:p>
          <a:p>
            <a:endParaRPr lang="et-EE" dirty="0" smtClean="0"/>
          </a:p>
          <a:p>
            <a:r>
              <a:rPr lang="fi-FI" dirty="0" smtClean="0"/>
              <a:t>$esimene = 2;</a:t>
            </a:r>
          </a:p>
          <a:p>
            <a:r>
              <a:rPr lang="fi-FI" dirty="0" smtClean="0"/>
              <a:t>$teine = $esimene ++; // $esimene = 3 ja $teine = 2</a:t>
            </a:r>
          </a:p>
          <a:p>
            <a:r>
              <a:rPr lang="fi-FI" dirty="0" smtClean="0"/>
              <a:t>$esimene *= 4; // $esimene = 12</a:t>
            </a:r>
          </a:p>
          <a:p>
            <a:r>
              <a:rPr lang="fi-FI" dirty="0" smtClean="0"/>
              <a:t>$esimene .= " tundi"; // $esimene = "12 tundi" </a:t>
            </a:r>
            <a:endParaRPr lang="et-EE" dirty="0"/>
          </a:p>
        </p:txBody>
      </p:sp>
      <p:sp>
        <p:nvSpPr>
          <p:cNvPr id="4" name="Slide Number Placeholder 3"/>
          <p:cNvSpPr>
            <a:spLocks noGrp="1"/>
          </p:cNvSpPr>
          <p:nvPr>
            <p:ph type="sldNum" sz="quarter" idx="10"/>
          </p:nvPr>
        </p:nvSpPr>
        <p:spPr/>
        <p:txBody>
          <a:bodyPr/>
          <a:lstStyle/>
          <a:p>
            <a:fld id="{8BB37572-A86F-439C-95B0-7D3FAE330A85}" type="slidenum">
              <a:rPr lang="et-EE" smtClean="0"/>
              <a:t>14</a:t>
            </a:fld>
            <a:endParaRPr lang="et-EE"/>
          </a:p>
        </p:txBody>
      </p:sp>
    </p:spTree>
    <p:extLst>
      <p:ext uri="{BB962C8B-B14F-4D97-AF65-F5344CB8AC3E}">
        <p14:creationId xmlns:p14="http://schemas.microsoft.com/office/powerpoint/2010/main" val="343499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"a" == "a" // true</a:t>
            </a:r>
          </a:p>
          <a:p>
            <a:r>
              <a:rPr lang="et-EE" dirty="0" smtClean="0"/>
              <a:t>2 == "2" // true</a:t>
            </a:r>
          </a:p>
          <a:p>
            <a:r>
              <a:rPr lang="et-EE" dirty="0" smtClean="0"/>
              <a:t>2 === "2" // false</a:t>
            </a:r>
          </a:p>
          <a:p>
            <a:r>
              <a:rPr lang="et-EE" dirty="0" smtClean="0"/>
              <a:t>3 &gt; 3 // false</a:t>
            </a:r>
          </a:p>
          <a:p>
            <a:r>
              <a:rPr lang="et-EE" dirty="0" smtClean="0"/>
              <a:t>3 =&gt; 3 // true</a:t>
            </a:r>
          </a:p>
        </p:txBody>
      </p:sp>
      <p:sp>
        <p:nvSpPr>
          <p:cNvPr id="4" name="Slide Number Placeholder 3"/>
          <p:cNvSpPr>
            <a:spLocks noGrp="1"/>
          </p:cNvSpPr>
          <p:nvPr>
            <p:ph type="sldNum" sz="quarter" idx="10"/>
          </p:nvPr>
        </p:nvSpPr>
        <p:spPr/>
        <p:txBody>
          <a:bodyPr/>
          <a:lstStyle/>
          <a:p>
            <a:fld id="{8BB37572-A86F-439C-95B0-7D3FAE330A85}" type="slidenum">
              <a:rPr lang="et-EE" smtClean="0"/>
              <a:t>15</a:t>
            </a:fld>
            <a:endParaRPr lang="et-EE"/>
          </a:p>
        </p:txBody>
      </p:sp>
    </p:spTree>
    <p:extLst>
      <p:ext uri="{BB962C8B-B14F-4D97-AF65-F5344CB8AC3E}">
        <p14:creationId xmlns:p14="http://schemas.microsoft.com/office/powerpoint/2010/main" val="227973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0DCC420-AD9A-4746-897A-8B4DD9589294}" type="datetimeFigureOut">
              <a:rPr lang="et-EE" smtClean="0"/>
              <a:t>02.02.2017</a:t>
            </a:fld>
            <a:endParaRPr lang="et-EE"/>
          </a:p>
        </p:txBody>
      </p:sp>
      <p:sp>
        <p:nvSpPr>
          <p:cNvPr id="19" name="Footer Placeholder 18"/>
          <p:cNvSpPr>
            <a:spLocks noGrp="1"/>
          </p:cNvSpPr>
          <p:nvPr>
            <p:ph type="ftr" sz="quarter" idx="11"/>
          </p:nvPr>
        </p:nvSpPr>
        <p:spPr/>
        <p:txBody>
          <a:bodyPr/>
          <a:lstStyle/>
          <a:p>
            <a:endParaRPr lang="et-EE"/>
          </a:p>
        </p:txBody>
      </p:sp>
      <p:sp>
        <p:nvSpPr>
          <p:cNvPr id="27" name="Slide Number Placeholder 26"/>
          <p:cNvSpPr>
            <a:spLocks noGrp="1"/>
          </p:cNvSpPr>
          <p:nvPr>
            <p:ph type="sldNum" sz="quarter" idx="12"/>
          </p:nvPr>
        </p:nvSpPr>
        <p:spPr/>
        <p:txBody>
          <a:bodyPr/>
          <a:lstStyle/>
          <a:p>
            <a:fld id="{84A01929-CC71-4712-8675-9480321F9DAC}" type="slidenum">
              <a:rPr lang="et-EE" smtClean="0"/>
              <a:t>‹#›</a:t>
            </a:fld>
            <a:endParaRPr lang="et-E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DCC420-AD9A-4746-897A-8B4DD9589294}" type="datetimeFigureOut">
              <a:rPr lang="et-EE" smtClean="0"/>
              <a:t>02.02.2017</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DCC420-AD9A-4746-897A-8B4DD9589294}" type="datetimeFigureOut">
              <a:rPr lang="et-EE" smtClean="0"/>
              <a:t>02.02.2017</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DCC420-AD9A-4746-897A-8B4DD9589294}" type="datetimeFigureOut">
              <a:rPr lang="et-EE" smtClean="0"/>
              <a:t>02.02.2017</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DCC420-AD9A-4746-897A-8B4DD9589294}" type="datetimeFigureOut">
              <a:rPr lang="et-EE" smtClean="0"/>
              <a:t>02.02.2017</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4A01929-CC71-4712-8675-9480321F9DAC}" type="slidenum">
              <a:rPr lang="et-EE" smtClean="0"/>
              <a:t>‹#›</a:t>
            </a:fld>
            <a:endParaRPr lang="et-E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DCC420-AD9A-4746-897A-8B4DD9589294}" type="datetimeFigureOut">
              <a:rPr lang="et-EE" smtClean="0"/>
              <a:t>02.02.2017</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DCC420-AD9A-4746-897A-8B4DD9589294}" type="datetimeFigureOut">
              <a:rPr lang="et-EE" smtClean="0"/>
              <a:t>02.02.2017</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0DCC420-AD9A-4746-897A-8B4DD9589294}" type="datetimeFigureOut">
              <a:rPr lang="et-EE" smtClean="0"/>
              <a:t>02.02.2017</a:t>
            </a:fld>
            <a:endParaRPr lang="et-EE"/>
          </a:p>
        </p:txBody>
      </p:sp>
      <p:sp>
        <p:nvSpPr>
          <p:cNvPr id="8" name="Slide Number Placeholder 7"/>
          <p:cNvSpPr>
            <a:spLocks noGrp="1"/>
          </p:cNvSpPr>
          <p:nvPr>
            <p:ph type="sldNum" sz="quarter" idx="11"/>
          </p:nvPr>
        </p:nvSpPr>
        <p:spPr/>
        <p:txBody>
          <a:bodyPr/>
          <a:lstStyle/>
          <a:p>
            <a:fld id="{84A01929-CC71-4712-8675-9480321F9DAC}" type="slidenum">
              <a:rPr lang="et-EE" smtClean="0"/>
              <a:t>‹#›</a:t>
            </a:fld>
            <a:endParaRPr lang="et-EE"/>
          </a:p>
        </p:txBody>
      </p:sp>
      <p:sp>
        <p:nvSpPr>
          <p:cNvPr id="9" name="Footer Placeholder 8"/>
          <p:cNvSpPr>
            <a:spLocks noGrp="1"/>
          </p:cNvSpPr>
          <p:nvPr>
            <p:ph type="ftr" sz="quarter" idx="12"/>
          </p:nvPr>
        </p:nvSpPr>
        <p:spPr/>
        <p:txBody>
          <a:bodyPr/>
          <a:lstStyle/>
          <a:p>
            <a:endParaRPr lang="et-E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CC420-AD9A-4746-897A-8B4DD9589294}" type="datetimeFigureOut">
              <a:rPr lang="et-EE" smtClean="0"/>
              <a:t>02.02.2017</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DCC420-AD9A-4746-897A-8B4DD9589294}" type="datetimeFigureOut">
              <a:rPr lang="et-EE" smtClean="0"/>
              <a:t>02.02.2017</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a:xfrm>
            <a:off x="8156448" y="6422064"/>
            <a:ext cx="762000" cy="365125"/>
          </a:xfrm>
        </p:spPr>
        <p:txBody>
          <a:bodyPr/>
          <a:lstStyle/>
          <a:p>
            <a:fld id="{84A01929-CC71-4712-8675-9480321F9DAC}" type="slidenum">
              <a:rPr lang="et-EE" smtClean="0"/>
              <a:t>‹#›</a:t>
            </a:fld>
            <a:endParaRPr lang="et-E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0DCC420-AD9A-4746-897A-8B4DD9589294}" type="datetimeFigureOut">
              <a:rPr lang="et-EE" smtClean="0"/>
              <a:t>02.02.2017</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4A01929-CC71-4712-8675-9480321F9DAC}" type="slidenum">
              <a:rPr lang="et-EE" smtClean="0"/>
              <a:t>‹#›</a:t>
            </a:fld>
            <a:endParaRPr lang="et-E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0DCC420-AD9A-4746-897A-8B4DD9589294}" type="datetimeFigureOut">
              <a:rPr lang="et-EE" smtClean="0"/>
              <a:t>02.02.2017</a:t>
            </a:fld>
            <a:endParaRPr lang="et-EE"/>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t-EE"/>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4A01929-CC71-4712-8675-9480321F9DAC}" type="slidenum">
              <a:rPr lang="et-EE" smtClean="0"/>
              <a:t>‹#›</a:t>
            </a:fld>
            <a:endParaRPr lang="et-EE"/>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php.ne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w3schools.com/php/default.asp" TargetMode="External"/><Relationship Id="rId4" Type="http://schemas.openxmlformats.org/officeDocument/2006/relationships/hyperlink" Target="https://www.codecademy.com/learn/ph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kairo@koik.e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ampserver.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apachefriends.org/" TargetMode="External"/><Relationship Id="rId4" Type="http://schemas.openxmlformats.org/officeDocument/2006/relationships/hyperlink" Target="http://www.easyphp.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Veebirakendused ja nende loomine (PHP)</a:t>
            </a:r>
            <a:endParaRPr lang="et-EE" dirty="0"/>
          </a:p>
        </p:txBody>
      </p:sp>
      <p:sp>
        <p:nvSpPr>
          <p:cNvPr id="3" name="Subtitle 2"/>
          <p:cNvSpPr>
            <a:spLocks noGrp="1"/>
          </p:cNvSpPr>
          <p:nvPr>
            <p:ph type="subTitle" idx="1"/>
          </p:nvPr>
        </p:nvSpPr>
        <p:spPr/>
        <p:txBody>
          <a:bodyPr/>
          <a:lstStyle/>
          <a:p>
            <a:r>
              <a:rPr lang="en-US" dirty="0" err="1">
                <a:solidFill>
                  <a:schemeClr val="bg1">
                    <a:lumMod val="50000"/>
                    <a:lumOff val="50000"/>
                  </a:schemeClr>
                </a:solidFill>
              </a:rPr>
              <a:t>Tallinna</a:t>
            </a:r>
            <a:r>
              <a:rPr lang="en-US" dirty="0">
                <a:solidFill>
                  <a:schemeClr val="bg1">
                    <a:lumMod val="50000"/>
                    <a:lumOff val="50000"/>
                  </a:schemeClr>
                </a:solidFill>
              </a:rPr>
              <a:t> </a:t>
            </a:r>
            <a:r>
              <a:rPr lang="en-US" dirty="0" err="1">
                <a:solidFill>
                  <a:schemeClr val="bg1">
                    <a:lumMod val="50000"/>
                    <a:lumOff val="50000"/>
                  </a:schemeClr>
                </a:solidFill>
              </a:rPr>
              <a:t>Ülikooli</a:t>
            </a:r>
            <a:r>
              <a:rPr lang="en-US" dirty="0">
                <a:solidFill>
                  <a:schemeClr val="bg1">
                    <a:lumMod val="50000"/>
                    <a:lumOff val="50000"/>
                  </a:schemeClr>
                </a:solidFill>
              </a:rPr>
              <a:t> </a:t>
            </a:r>
            <a:r>
              <a:rPr lang="en-US" dirty="0" err="1">
                <a:solidFill>
                  <a:schemeClr val="bg1">
                    <a:lumMod val="50000"/>
                    <a:lumOff val="50000"/>
                  </a:schemeClr>
                </a:solidFill>
              </a:rPr>
              <a:t>Haapsalu</a:t>
            </a:r>
            <a:r>
              <a:rPr lang="en-US" dirty="0">
                <a:solidFill>
                  <a:schemeClr val="bg1">
                    <a:lumMod val="50000"/>
                    <a:lumOff val="50000"/>
                  </a:schemeClr>
                </a:solidFill>
              </a:rPr>
              <a:t> </a:t>
            </a:r>
            <a:r>
              <a:rPr lang="en-US" dirty="0" err="1">
                <a:solidFill>
                  <a:schemeClr val="bg1">
                    <a:lumMod val="50000"/>
                    <a:lumOff val="50000"/>
                  </a:schemeClr>
                </a:solidFill>
              </a:rPr>
              <a:t>kolledž</a:t>
            </a:r>
            <a:endParaRPr lang="et-EE" dirty="0"/>
          </a:p>
        </p:txBody>
      </p:sp>
      <p:sp>
        <p:nvSpPr>
          <p:cNvPr id="4" name="TextBox 3"/>
          <p:cNvSpPr txBox="1"/>
          <p:nvPr/>
        </p:nvSpPr>
        <p:spPr>
          <a:xfrm>
            <a:off x="3851920" y="6381328"/>
            <a:ext cx="1440160" cy="369332"/>
          </a:xfrm>
          <a:prstGeom prst="rect">
            <a:avLst/>
          </a:prstGeom>
          <a:noFill/>
        </p:spPr>
        <p:txBody>
          <a:bodyPr wrap="square" rtlCol="0">
            <a:spAutoFit/>
          </a:bodyPr>
          <a:lstStyle/>
          <a:p>
            <a:r>
              <a:rPr lang="et-EE" dirty="0" smtClean="0"/>
              <a:t>2017</a:t>
            </a:r>
            <a:endParaRPr lang="et-EE" dirty="0"/>
          </a:p>
        </p:txBody>
      </p:sp>
    </p:spTree>
    <p:extLst>
      <p:ext uri="{BB962C8B-B14F-4D97-AF65-F5344CB8AC3E}">
        <p14:creationId xmlns:p14="http://schemas.microsoft.com/office/powerpoint/2010/main" val="3238273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dirty="0" smtClean="0"/>
              <a:t>PHP süntaksireeglid</a:t>
            </a:r>
            <a:endParaRPr lang="et-EE" dirty="0"/>
          </a:p>
        </p:txBody>
      </p:sp>
      <p:sp>
        <p:nvSpPr>
          <p:cNvPr id="3" name="Content Placeholder 2"/>
          <p:cNvSpPr>
            <a:spLocks noGrp="1"/>
          </p:cNvSpPr>
          <p:nvPr>
            <p:ph idx="1"/>
          </p:nvPr>
        </p:nvSpPr>
        <p:spPr/>
        <p:txBody>
          <a:bodyPr>
            <a:normAutofit fontScale="70000" lnSpcReduction="20000"/>
          </a:bodyPr>
          <a:lstStyle/>
          <a:p>
            <a:r>
              <a:rPr lang="et-EE" dirty="0"/>
              <a:t>PHP kood kirjutatakse PHP tag-ide </a:t>
            </a:r>
            <a:r>
              <a:rPr lang="et-EE" b="1" dirty="0"/>
              <a:t>&lt;?php</a:t>
            </a:r>
            <a:r>
              <a:rPr lang="et-EE" dirty="0"/>
              <a:t> ja </a:t>
            </a:r>
            <a:r>
              <a:rPr lang="et-EE" b="1" dirty="0"/>
              <a:t>?&gt;</a:t>
            </a:r>
            <a:r>
              <a:rPr lang="et-EE" dirty="0"/>
              <a:t> vahele</a:t>
            </a:r>
            <a:r>
              <a:rPr lang="et-EE" dirty="0" smtClean="0"/>
              <a:t>.</a:t>
            </a:r>
          </a:p>
          <a:p>
            <a:r>
              <a:rPr lang="et-EE" dirty="0"/>
              <a:t>Iga lause/käsk lõpeb semikooloniga (;)</a:t>
            </a:r>
          </a:p>
          <a:p>
            <a:r>
              <a:rPr lang="et-EE" dirty="0"/>
              <a:t>koodiblokid kirjutatakse loogeliste sulgude ({ ja }) vahele</a:t>
            </a:r>
          </a:p>
          <a:p>
            <a:r>
              <a:rPr lang="fi-FI" dirty="0"/>
              <a:t>Muutujate nimele eelneb alati dollari märk ($)</a:t>
            </a:r>
          </a:p>
          <a:p>
            <a:r>
              <a:rPr lang="et-EE" dirty="0"/>
              <a:t>Stringid käivad jutumärkide (") või ülakomade (') vahele (nende kasutuse erinevustest hiljem)</a:t>
            </a:r>
          </a:p>
          <a:p>
            <a:r>
              <a:rPr lang="et-EE" dirty="0"/>
              <a:t>Stringid liidetakse punktiga (.)</a:t>
            </a:r>
          </a:p>
          <a:p>
            <a:r>
              <a:rPr lang="et-EE" dirty="0"/>
              <a:t>Funktsioonid deklareeritakse erisõna </a:t>
            </a:r>
            <a:r>
              <a:rPr lang="et-EE" b="1" dirty="0"/>
              <a:t>function</a:t>
            </a:r>
            <a:r>
              <a:rPr lang="et-EE" dirty="0"/>
              <a:t> abil</a:t>
            </a:r>
          </a:p>
          <a:p>
            <a:r>
              <a:rPr lang="fi-FI" dirty="0"/>
              <a:t>Teksti väljastamiseks kasutatakse erinevaid väljaprintimise käske</a:t>
            </a:r>
          </a:p>
          <a:p>
            <a:r>
              <a:rPr lang="et-EE" dirty="0" smtClean="0"/>
              <a:t>Koodi kommentaarid:</a:t>
            </a:r>
          </a:p>
          <a:p>
            <a:pPr lvl="1"/>
            <a:r>
              <a:rPr lang="et-EE" dirty="0"/>
              <a:t>// järgi üherealised kommentaarid</a:t>
            </a:r>
          </a:p>
          <a:p>
            <a:pPr lvl="1"/>
            <a:r>
              <a:rPr lang="et-EE" dirty="0"/>
              <a:t>/* ja */ vahel mitmerealised kommentaarid</a:t>
            </a:r>
          </a:p>
          <a:p>
            <a:pPr lvl="1"/>
            <a:endParaRPr lang="et-EE" dirty="0"/>
          </a:p>
        </p:txBody>
      </p:sp>
    </p:spTree>
    <p:extLst>
      <p:ext uri="{BB962C8B-B14F-4D97-AF65-F5344CB8AC3E}">
        <p14:creationId xmlns:p14="http://schemas.microsoft.com/office/powerpoint/2010/main" val="20569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b="1" dirty="0" smtClean="0"/>
              <a:t>Muutuja defineerimine</a:t>
            </a:r>
            <a:endParaRPr lang="et-EE" dirty="0"/>
          </a:p>
        </p:txBody>
      </p:sp>
      <p:sp>
        <p:nvSpPr>
          <p:cNvPr id="3" name="Content Placeholder 2"/>
          <p:cNvSpPr>
            <a:spLocks noGrp="1"/>
          </p:cNvSpPr>
          <p:nvPr>
            <p:ph idx="1"/>
          </p:nvPr>
        </p:nvSpPr>
        <p:spPr/>
        <p:txBody>
          <a:bodyPr/>
          <a:lstStyle/>
          <a:p>
            <a:r>
              <a:rPr lang="et-EE" sz="2400" dirty="0"/>
              <a:t>PHPs eelneb muutujanimele </a:t>
            </a:r>
            <a:r>
              <a:rPr lang="et-EE" sz="2400" b="1" dirty="0"/>
              <a:t>alati</a:t>
            </a:r>
            <a:r>
              <a:rPr lang="et-EE" sz="2400" dirty="0"/>
              <a:t> dollarimärk.</a:t>
            </a:r>
          </a:p>
          <a:p>
            <a:r>
              <a:rPr lang="et-EE" sz="2400" dirty="0"/>
              <a:t>Muutujanimed on </a:t>
            </a:r>
            <a:r>
              <a:rPr lang="et-EE" sz="2400" b="1" dirty="0"/>
              <a:t>tõusutundlikud</a:t>
            </a:r>
            <a:endParaRPr lang="et-EE" sz="2400" dirty="0"/>
          </a:p>
          <a:p>
            <a:r>
              <a:rPr lang="et-EE" sz="2400" dirty="0"/>
              <a:t>Muutujanimed algavad kas </a:t>
            </a:r>
            <a:r>
              <a:rPr lang="et-EE" sz="2400" b="1" dirty="0"/>
              <a:t>tähe</a:t>
            </a:r>
            <a:r>
              <a:rPr lang="et-EE" sz="2400" dirty="0"/>
              <a:t> (inglise tähestik a-z) või </a:t>
            </a:r>
            <a:r>
              <a:rPr lang="et-EE" sz="2400" b="1" dirty="0"/>
              <a:t>allkriipsuga</a:t>
            </a:r>
            <a:r>
              <a:rPr lang="et-EE" sz="2400" dirty="0"/>
              <a:t>.</a:t>
            </a:r>
          </a:p>
          <a:p>
            <a:r>
              <a:rPr lang="fi-FI" sz="2400" b="1" dirty="0"/>
              <a:t>Muutujanimed EI TOHI alata numbriga</a:t>
            </a:r>
            <a:endParaRPr lang="fi-FI" sz="2400" dirty="0"/>
          </a:p>
          <a:p>
            <a:endParaRPr lang="et-EE" dirty="0"/>
          </a:p>
        </p:txBody>
      </p:sp>
    </p:spTree>
    <p:extLst>
      <p:ext uri="{BB962C8B-B14F-4D97-AF65-F5344CB8AC3E}">
        <p14:creationId xmlns:p14="http://schemas.microsoft.com/office/powerpoint/2010/main" val="2597060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Muutujate</a:t>
            </a:r>
            <a:r>
              <a:rPr lang="et-EE" dirty="0"/>
              <a:t> </a:t>
            </a:r>
            <a:r>
              <a:rPr lang="et-EE" dirty="0" smtClean="0"/>
              <a:t>andmetüübid</a:t>
            </a:r>
            <a:endParaRPr lang="et-EE" dirty="0"/>
          </a:p>
        </p:txBody>
      </p:sp>
      <p:sp>
        <p:nvSpPr>
          <p:cNvPr id="3" name="Content Placeholder 2"/>
          <p:cNvSpPr>
            <a:spLocks noGrp="1"/>
          </p:cNvSpPr>
          <p:nvPr>
            <p:ph idx="1"/>
          </p:nvPr>
        </p:nvSpPr>
        <p:spPr/>
        <p:txBody>
          <a:bodyPr>
            <a:normAutofit/>
          </a:bodyPr>
          <a:lstStyle/>
          <a:p>
            <a:r>
              <a:rPr lang="et-EE" b="1" dirty="0"/>
              <a:t>boolean</a:t>
            </a:r>
            <a:r>
              <a:rPr lang="et-EE" dirty="0"/>
              <a:t> - tõeväärtus </a:t>
            </a:r>
            <a:r>
              <a:rPr lang="et-EE" dirty="0" smtClean="0"/>
              <a:t>true/false </a:t>
            </a:r>
            <a:endParaRPr lang="et-EE" dirty="0"/>
          </a:p>
          <a:p>
            <a:r>
              <a:rPr lang="et-EE" b="1" dirty="0"/>
              <a:t>integer</a:t>
            </a:r>
            <a:r>
              <a:rPr lang="et-EE" dirty="0"/>
              <a:t> - </a:t>
            </a:r>
            <a:r>
              <a:rPr lang="et-EE" dirty="0" smtClean="0"/>
              <a:t>täisarvud</a:t>
            </a:r>
            <a:endParaRPr lang="et-EE" dirty="0"/>
          </a:p>
          <a:p>
            <a:r>
              <a:rPr lang="et-EE" b="1" dirty="0"/>
              <a:t>float</a:t>
            </a:r>
            <a:r>
              <a:rPr lang="et-EE" dirty="0"/>
              <a:t> - komakohaga arvud </a:t>
            </a:r>
            <a:endParaRPr lang="et-EE" dirty="0" smtClean="0"/>
          </a:p>
          <a:p>
            <a:pPr lvl="1"/>
            <a:r>
              <a:rPr lang="et-EE" b="1" dirty="0" smtClean="0"/>
              <a:t>NB</a:t>
            </a:r>
            <a:r>
              <a:rPr lang="et-EE" b="1" dirty="0"/>
              <a:t>!</a:t>
            </a:r>
            <a:r>
              <a:rPr lang="et-EE" dirty="0"/>
              <a:t> </a:t>
            </a:r>
            <a:r>
              <a:rPr lang="et-EE" dirty="0" smtClean="0"/>
              <a:t>Koma asemel kasutatakse PUNKTI</a:t>
            </a:r>
            <a:endParaRPr lang="et-EE" dirty="0"/>
          </a:p>
          <a:p>
            <a:r>
              <a:rPr lang="et-EE" b="1" dirty="0"/>
              <a:t>string</a:t>
            </a:r>
            <a:r>
              <a:rPr lang="et-EE" dirty="0"/>
              <a:t> - tekst, esitatakse kas ülakomade või jutumärkide </a:t>
            </a:r>
            <a:r>
              <a:rPr lang="et-EE" dirty="0" smtClean="0"/>
              <a:t>vahel</a:t>
            </a:r>
            <a:endParaRPr lang="et-EE" dirty="0"/>
          </a:p>
          <a:p>
            <a:r>
              <a:rPr lang="et-EE" b="1" dirty="0"/>
              <a:t>array</a:t>
            </a:r>
            <a:r>
              <a:rPr lang="et-EE" dirty="0"/>
              <a:t> - </a:t>
            </a:r>
            <a:r>
              <a:rPr lang="et-EE" dirty="0" smtClean="0"/>
              <a:t>massiivid</a:t>
            </a:r>
          </a:p>
          <a:p>
            <a:r>
              <a:rPr lang="et-EE" b="1" dirty="0" smtClean="0"/>
              <a:t>object</a:t>
            </a:r>
            <a:r>
              <a:rPr lang="et-EE" dirty="0"/>
              <a:t> - </a:t>
            </a:r>
            <a:r>
              <a:rPr lang="et-EE" dirty="0" smtClean="0"/>
              <a:t>objektid</a:t>
            </a:r>
            <a:endParaRPr lang="et-EE" dirty="0"/>
          </a:p>
        </p:txBody>
      </p:sp>
    </p:spTree>
    <p:extLst>
      <p:ext uri="{BB962C8B-B14F-4D97-AF65-F5344CB8AC3E}">
        <p14:creationId xmlns:p14="http://schemas.microsoft.com/office/powerpoint/2010/main" val="287464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Muutujate </a:t>
            </a:r>
            <a:r>
              <a:rPr lang="et-EE" dirty="0" smtClean="0"/>
              <a:t>väärtustamine</a:t>
            </a:r>
            <a:endParaRPr lang="et-EE" dirty="0"/>
          </a:p>
        </p:txBody>
      </p:sp>
      <p:sp>
        <p:nvSpPr>
          <p:cNvPr id="3" name="Content Placeholder 2"/>
          <p:cNvSpPr>
            <a:spLocks noGrp="1"/>
          </p:cNvSpPr>
          <p:nvPr>
            <p:ph idx="1"/>
          </p:nvPr>
        </p:nvSpPr>
        <p:spPr/>
        <p:txBody>
          <a:bodyPr>
            <a:normAutofit fontScale="92500" lnSpcReduction="20000"/>
          </a:bodyPr>
          <a:lstStyle/>
          <a:p>
            <a:r>
              <a:rPr lang="et-EE" dirty="0" smtClean="0"/>
              <a:t>Väärtustamisel antakse muutujale väärtus</a:t>
            </a:r>
          </a:p>
          <a:p>
            <a:r>
              <a:rPr lang="et-EE" dirty="0" smtClean="0"/>
              <a:t>Juhul kui muutuja väärtustatakse </a:t>
            </a:r>
            <a:r>
              <a:rPr lang="et-EE" b="1" dirty="0" smtClean="0"/>
              <a:t>tehtega</a:t>
            </a:r>
            <a:r>
              <a:rPr lang="et-EE" dirty="0" smtClean="0"/>
              <a:t> on muutuja väärtuseks tehte tulem</a:t>
            </a:r>
          </a:p>
          <a:p>
            <a:r>
              <a:rPr lang="et-EE" dirty="0" smtClean="0"/>
              <a:t>Muutuja väärtustamine teise muutuja väärtusega ja hilisem muutuja muutmine ei ole omavahel seotud</a:t>
            </a:r>
          </a:p>
          <a:p>
            <a:r>
              <a:rPr lang="et-EE" dirty="0" smtClean="0"/>
              <a:t>Muutujaid saab väärtustada funktsiooni poolt tagastava väärtusega</a:t>
            </a:r>
          </a:p>
          <a:p>
            <a:r>
              <a:rPr lang="et-EE" dirty="0" smtClean="0"/>
              <a:t>Väärtustamisel ei hoolita muutuja tüübist</a:t>
            </a:r>
          </a:p>
          <a:p>
            <a:r>
              <a:rPr lang="et-EE" dirty="0" smtClean="0"/>
              <a:t>Erinevaid muutuja tüüpe saab uue andmetüübiga üle kirjutada. </a:t>
            </a:r>
            <a:endParaRPr lang="et-EE" dirty="0"/>
          </a:p>
        </p:txBody>
      </p:sp>
    </p:spTree>
    <p:extLst>
      <p:ext uri="{BB962C8B-B14F-4D97-AF65-F5344CB8AC3E}">
        <p14:creationId xmlns:p14="http://schemas.microsoft.com/office/powerpoint/2010/main" val="2832324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Väärtustamise operaatoreid</a:t>
            </a:r>
            <a:endParaRPr lang="et-EE" dirty="0"/>
          </a:p>
        </p:txBody>
      </p:sp>
      <p:sp>
        <p:nvSpPr>
          <p:cNvPr id="3" name="Content Placeholder 2"/>
          <p:cNvSpPr>
            <a:spLocks noGrp="1"/>
          </p:cNvSpPr>
          <p:nvPr>
            <p:ph idx="1"/>
          </p:nvPr>
        </p:nvSpPr>
        <p:spPr/>
        <p:txBody>
          <a:bodyPr>
            <a:normAutofit fontScale="77500" lnSpcReduction="20000"/>
          </a:bodyPr>
          <a:lstStyle/>
          <a:p>
            <a:r>
              <a:rPr lang="et-EE" dirty="0" smtClean="0"/>
              <a:t>M</a:t>
            </a:r>
            <a:r>
              <a:rPr lang="fi-FI" dirty="0" smtClean="0"/>
              <a:t>uutuja väärtustamine</a:t>
            </a:r>
            <a:r>
              <a:rPr lang="et-EE" dirty="0" smtClean="0"/>
              <a:t> toimub </a:t>
            </a:r>
            <a:r>
              <a:rPr lang="fi-FI" dirty="0" smtClean="0"/>
              <a:t>võrdusmärgi</a:t>
            </a:r>
            <a:r>
              <a:rPr lang="et-EE" dirty="0" smtClean="0"/>
              <a:t> abil</a:t>
            </a:r>
          </a:p>
          <a:p>
            <a:pPr lvl="1"/>
            <a:r>
              <a:rPr lang="et-EE" b="1" dirty="0"/>
              <a:t>$muutjuja = "väärtus";</a:t>
            </a:r>
            <a:r>
              <a:rPr lang="et-EE" dirty="0"/>
              <a:t> </a:t>
            </a:r>
            <a:endParaRPr lang="et-EE" dirty="0" smtClean="0"/>
          </a:p>
          <a:p>
            <a:r>
              <a:rPr lang="et-EE" dirty="0" smtClean="0"/>
              <a:t>Muutuja väärtuste suurendamine ühe võrra</a:t>
            </a:r>
          </a:p>
          <a:p>
            <a:pPr lvl="1"/>
            <a:r>
              <a:rPr lang="et-EE" dirty="0"/>
              <a:t> </a:t>
            </a:r>
            <a:r>
              <a:rPr lang="et-EE" b="1" dirty="0"/>
              <a:t>$muutuja </a:t>
            </a:r>
            <a:r>
              <a:rPr lang="et-EE" b="1" dirty="0" smtClean="0"/>
              <a:t>++ ;</a:t>
            </a:r>
            <a:endParaRPr lang="et-EE" dirty="0" smtClean="0"/>
          </a:p>
          <a:p>
            <a:r>
              <a:rPr lang="et-EE" dirty="0"/>
              <a:t>Muutuja väärtuse vähendamine ühe võrra</a:t>
            </a:r>
          </a:p>
          <a:p>
            <a:pPr lvl="1"/>
            <a:r>
              <a:rPr lang="et-EE" dirty="0"/>
              <a:t> </a:t>
            </a:r>
            <a:r>
              <a:rPr lang="et-EE" b="1" dirty="0"/>
              <a:t>$muutuja -- </a:t>
            </a:r>
            <a:r>
              <a:rPr lang="et-EE" b="1" dirty="0" smtClean="0"/>
              <a:t>;</a:t>
            </a:r>
            <a:endParaRPr lang="et-EE" dirty="0" smtClean="0"/>
          </a:p>
          <a:p>
            <a:r>
              <a:rPr lang="et-EE" dirty="0" smtClean="0"/>
              <a:t>Muutuja väärtuse muutmine rohkem kui ühe võrra</a:t>
            </a:r>
          </a:p>
          <a:p>
            <a:pPr lvl="1"/>
            <a:r>
              <a:rPr lang="fi-FI" b="1" dirty="0"/>
              <a:t>$muutuja += 5; </a:t>
            </a:r>
            <a:endParaRPr lang="et-EE" b="1" dirty="0"/>
          </a:p>
          <a:p>
            <a:pPr lvl="1"/>
            <a:r>
              <a:rPr lang="fi-FI" b="1" dirty="0"/>
              <a:t>$muutuja -= 5; </a:t>
            </a:r>
            <a:endParaRPr lang="et-EE" b="1" dirty="0"/>
          </a:p>
          <a:p>
            <a:pPr lvl="1"/>
            <a:r>
              <a:rPr lang="fi-FI" b="1" dirty="0"/>
              <a:t>$muutuja *= 5</a:t>
            </a:r>
            <a:r>
              <a:rPr lang="fi-FI" b="1" dirty="0" smtClean="0"/>
              <a:t>;</a:t>
            </a:r>
            <a:endParaRPr lang="et-EE" dirty="0"/>
          </a:p>
          <a:p>
            <a:r>
              <a:rPr lang="et-EE" dirty="0" smtClean="0"/>
              <a:t>Muutujale teksti liitmiseks</a:t>
            </a:r>
          </a:p>
          <a:p>
            <a:pPr lvl="1"/>
            <a:r>
              <a:rPr lang="et-EE" b="1" dirty="0"/>
              <a:t>$muutuja .= "tere";</a:t>
            </a:r>
            <a:endParaRPr lang="et-EE" dirty="0" smtClean="0"/>
          </a:p>
          <a:p>
            <a:pPr lvl="1"/>
            <a:endParaRPr lang="et-EE" b="1" dirty="0" smtClean="0"/>
          </a:p>
          <a:p>
            <a:pPr marL="448056" lvl="1" indent="0">
              <a:buNone/>
            </a:pPr>
            <a:endParaRPr lang="et-EE" b="1" dirty="0"/>
          </a:p>
        </p:txBody>
      </p:sp>
    </p:spTree>
    <p:extLst>
      <p:ext uri="{BB962C8B-B14F-4D97-AF65-F5344CB8AC3E}">
        <p14:creationId xmlns:p14="http://schemas.microsoft.com/office/powerpoint/2010/main" val="376189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Muutujate võrdlemine</a:t>
            </a:r>
            <a:endParaRPr lang="et-EE" dirty="0"/>
          </a:p>
        </p:txBody>
      </p:sp>
      <p:sp>
        <p:nvSpPr>
          <p:cNvPr id="3" name="Content Placeholder 2"/>
          <p:cNvSpPr>
            <a:spLocks noGrp="1"/>
          </p:cNvSpPr>
          <p:nvPr>
            <p:ph idx="1"/>
          </p:nvPr>
        </p:nvSpPr>
        <p:spPr/>
        <p:txBody>
          <a:bodyPr>
            <a:normAutofit fontScale="85000" lnSpcReduction="10000"/>
          </a:bodyPr>
          <a:lstStyle/>
          <a:p>
            <a:r>
              <a:rPr lang="et-EE" dirty="0" smtClean="0"/>
              <a:t>Kahe väärtuse võrdlemine (tüübist olenemata)</a:t>
            </a:r>
          </a:p>
          <a:p>
            <a:pPr lvl="1"/>
            <a:r>
              <a:rPr lang="et-EE" b="1" dirty="0"/>
              <a:t>==  on võrdne</a:t>
            </a:r>
          </a:p>
          <a:p>
            <a:pPr lvl="1"/>
            <a:r>
              <a:rPr lang="et-EE" b="1" dirty="0"/>
              <a:t>!= ei ole </a:t>
            </a:r>
            <a:r>
              <a:rPr lang="et-EE" b="1" dirty="0" smtClean="0"/>
              <a:t>võrdne</a:t>
            </a:r>
            <a:endParaRPr lang="et-EE" dirty="0" smtClean="0"/>
          </a:p>
          <a:p>
            <a:r>
              <a:rPr lang="et-EE" dirty="0" smtClean="0"/>
              <a:t>Kahe väärtuse suuruse võrdlemine</a:t>
            </a:r>
          </a:p>
          <a:p>
            <a:pPr lvl="1"/>
            <a:r>
              <a:rPr lang="et-EE" dirty="0" smtClean="0"/>
              <a:t>&gt; esimene suurem kui teine</a:t>
            </a:r>
          </a:p>
          <a:p>
            <a:pPr lvl="1"/>
            <a:r>
              <a:rPr lang="et-EE" dirty="0" smtClean="0"/>
              <a:t>&lt; esimene väiksem kui teine</a:t>
            </a:r>
          </a:p>
          <a:p>
            <a:pPr lvl="1"/>
            <a:r>
              <a:rPr lang="et-EE" dirty="0" smtClean="0"/>
              <a:t>&gt;= esimene suurem või võrdne teisega</a:t>
            </a:r>
          </a:p>
          <a:p>
            <a:pPr lvl="1"/>
            <a:r>
              <a:rPr lang="et-EE" dirty="0" smtClean="0"/>
              <a:t>&lt;= esimene väiksem või võrdne teisega</a:t>
            </a:r>
          </a:p>
          <a:p>
            <a:r>
              <a:rPr lang="et-EE" dirty="0" smtClean="0"/>
              <a:t>Kahe väärtuse võrdlemine (tüübist olenevalt)</a:t>
            </a:r>
          </a:p>
          <a:p>
            <a:pPr lvl="1"/>
            <a:r>
              <a:rPr lang="et-EE" b="1" dirty="0" smtClean="0"/>
              <a:t>===</a:t>
            </a:r>
            <a:r>
              <a:rPr lang="et-EE" b="1" dirty="0"/>
              <a:t> </a:t>
            </a:r>
            <a:r>
              <a:rPr lang="et-EE" b="1" dirty="0" smtClean="0"/>
              <a:t> on võrdne</a:t>
            </a:r>
          </a:p>
          <a:p>
            <a:pPr lvl="1"/>
            <a:r>
              <a:rPr lang="et-EE" b="1" dirty="0" smtClean="0"/>
              <a:t>!== ei ole võrdne</a:t>
            </a:r>
            <a:endParaRPr lang="et-EE" b="1" dirty="0"/>
          </a:p>
          <a:p>
            <a:pPr lvl="1"/>
            <a:endParaRPr lang="et-EE" dirty="0"/>
          </a:p>
        </p:txBody>
      </p:sp>
    </p:spTree>
    <p:extLst>
      <p:ext uri="{BB962C8B-B14F-4D97-AF65-F5344CB8AC3E}">
        <p14:creationId xmlns:p14="http://schemas.microsoft.com/office/powerpoint/2010/main" val="43557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Loogilised operaatorid</a:t>
            </a:r>
            <a:r>
              <a:rPr lang="et-EE" dirty="0"/>
              <a:t> </a:t>
            </a:r>
            <a:endParaRPr lang="et-EE" dirty="0"/>
          </a:p>
        </p:txBody>
      </p:sp>
      <p:sp>
        <p:nvSpPr>
          <p:cNvPr id="3" name="Content Placeholder 2"/>
          <p:cNvSpPr>
            <a:spLocks noGrp="1"/>
          </p:cNvSpPr>
          <p:nvPr>
            <p:ph idx="1"/>
          </p:nvPr>
        </p:nvSpPr>
        <p:spPr/>
        <p:txBody>
          <a:bodyPr/>
          <a:lstStyle/>
          <a:p>
            <a:r>
              <a:rPr lang="et-EE" b="1" dirty="0"/>
              <a:t>&amp;&amp;</a:t>
            </a:r>
            <a:r>
              <a:rPr lang="et-EE" dirty="0"/>
              <a:t> - 'and' ehk 'ja', väärtus on tõene, kui mõlemad väärtused on tõesed.</a:t>
            </a:r>
          </a:p>
          <a:p>
            <a:r>
              <a:rPr lang="fi-FI" b="1" dirty="0"/>
              <a:t>||</a:t>
            </a:r>
            <a:r>
              <a:rPr lang="fi-FI" dirty="0"/>
              <a:t> - 'or' ehk 'või', väärtus on tõene, kui vähemalt üks väärtus on tõene</a:t>
            </a:r>
          </a:p>
          <a:p>
            <a:r>
              <a:rPr lang="et-EE" b="1" dirty="0"/>
              <a:t>!</a:t>
            </a:r>
            <a:r>
              <a:rPr lang="et-EE" dirty="0"/>
              <a:t> - 'not' ehk 'ei', väärtus on tõene, kui tõeväärtus on false </a:t>
            </a:r>
          </a:p>
          <a:p>
            <a:endParaRPr lang="et-EE" dirty="0"/>
          </a:p>
        </p:txBody>
      </p:sp>
    </p:spTree>
    <p:extLst>
      <p:ext uri="{BB962C8B-B14F-4D97-AF65-F5344CB8AC3E}">
        <p14:creationId xmlns:p14="http://schemas.microsoft.com/office/powerpoint/2010/main" val="99950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Muutuja skoop</a:t>
            </a:r>
            <a:endParaRPr lang="et-EE" dirty="0"/>
          </a:p>
        </p:txBody>
      </p:sp>
      <p:sp>
        <p:nvSpPr>
          <p:cNvPr id="3" name="Content Placeholder 2"/>
          <p:cNvSpPr>
            <a:spLocks noGrp="1"/>
          </p:cNvSpPr>
          <p:nvPr>
            <p:ph idx="1"/>
          </p:nvPr>
        </p:nvSpPr>
        <p:spPr/>
        <p:txBody>
          <a:bodyPr/>
          <a:lstStyle/>
          <a:p>
            <a:r>
              <a:rPr lang="et-EE" dirty="0" smtClean="0"/>
              <a:t>Globaalmuutuja – on defineeritud väljaspool funktsiooni </a:t>
            </a:r>
          </a:p>
          <a:p>
            <a:r>
              <a:rPr lang="et-EE" dirty="0" smtClean="0"/>
              <a:t>Lokaalmuutuja – on defineeritud funktsiooni sees</a:t>
            </a:r>
          </a:p>
          <a:p>
            <a:r>
              <a:rPr lang="et-EE" b="1" dirty="0"/>
              <a:t>g</a:t>
            </a:r>
            <a:r>
              <a:rPr lang="et-EE" b="1" dirty="0" smtClean="0"/>
              <a:t>lobal – </a:t>
            </a:r>
            <a:r>
              <a:rPr lang="et-EE" dirty="0" smtClean="0"/>
              <a:t>globaalmuutuja muutmiseks funktsiooni sees. Nt. global $muutuja;</a:t>
            </a:r>
          </a:p>
          <a:p>
            <a:r>
              <a:rPr lang="et-EE" dirty="0" smtClean="0"/>
              <a:t>unset($muutuja); - Globaalse muutuja kustutamine </a:t>
            </a:r>
            <a:r>
              <a:rPr lang="et-EE" b="1" dirty="0" smtClean="0"/>
              <a:t>funktsiooni</a:t>
            </a:r>
            <a:r>
              <a:rPr lang="et-EE" dirty="0" smtClean="0"/>
              <a:t> sees</a:t>
            </a:r>
            <a:endParaRPr lang="et-EE" dirty="0"/>
          </a:p>
        </p:txBody>
      </p:sp>
    </p:spTree>
    <p:extLst>
      <p:ext uri="{BB962C8B-B14F-4D97-AF65-F5344CB8AC3E}">
        <p14:creationId xmlns:p14="http://schemas.microsoft.com/office/powerpoint/2010/main" val="98013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t-EE" dirty="0" smtClean="0"/>
              <a:t>Populaarsed funktsioonid muutuja kontrollimiseks</a:t>
            </a:r>
            <a:endParaRPr lang="et-EE" dirty="0"/>
          </a:p>
        </p:txBody>
      </p:sp>
      <p:sp>
        <p:nvSpPr>
          <p:cNvPr id="3" name="Content Placeholder 2"/>
          <p:cNvSpPr>
            <a:spLocks noGrp="1"/>
          </p:cNvSpPr>
          <p:nvPr>
            <p:ph idx="1"/>
          </p:nvPr>
        </p:nvSpPr>
        <p:spPr/>
        <p:txBody>
          <a:bodyPr>
            <a:normAutofit fontScale="85000" lnSpcReduction="20000"/>
          </a:bodyPr>
          <a:lstStyle/>
          <a:p>
            <a:r>
              <a:rPr lang="et-EE" b="1" dirty="0"/>
              <a:t>isset($muutuja)</a:t>
            </a:r>
            <a:r>
              <a:rPr lang="et-EE" dirty="0"/>
              <a:t> - kontrollib, </a:t>
            </a:r>
            <a:r>
              <a:rPr lang="et-EE" dirty="0" smtClean="0"/>
              <a:t>kas muutuja </a:t>
            </a:r>
            <a:r>
              <a:rPr lang="et-EE" dirty="0"/>
              <a:t>eksisteerib, tagastab </a:t>
            </a:r>
            <a:r>
              <a:rPr lang="et-EE" b="1" dirty="0"/>
              <a:t>true/false</a:t>
            </a:r>
            <a:endParaRPr lang="et-EE" dirty="0"/>
          </a:p>
          <a:p>
            <a:r>
              <a:rPr lang="et-EE" b="1" dirty="0"/>
              <a:t>is_array($muutuja)</a:t>
            </a:r>
            <a:r>
              <a:rPr lang="et-EE" dirty="0"/>
              <a:t> - kontrollib, </a:t>
            </a:r>
            <a:r>
              <a:rPr lang="et-EE" dirty="0" smtClean="0"/>
              <a:t>muutuja </a:t>
            </a:r>
            <a:r>
              <a:rPr lang="et-EE" dirty="0"/>
              <a:t>on massiiv, tagastab </a:t>
            </a:r>
            <a:r>
              <a:rPr lang="et-EE" b="1" dirty="0"/>
              <a:t>true/false</a:t>
            </a:r>
            <a:endParaRPr lang="et-EE" dirty="0"/>
          </a:p>
          <a:p>
            <a:r>
              <a:rPr lang="et-EE" b="1" dirty="0"/>
              <a:t>empty($muutuja)</a:t>
            </a:r>
            <a:r>
              <a:rPr lang="et-EE" dirty="0"/>
              <a:t> - kontrollib kas muutuja on tühi või väärtustamata, tagastab </a:t>
            </a:r>
            <a:r>
              <a:rPr lang="et-EE" b="1" dirty="0"/>
              <a:t>true/false</a:t>
            </a:r>
            <a:endParaRPr lang="et-EE" dirty="0"/>
          </a:p>
          <a:p>
            <a:r>
              <a:rPr lang="et-EE" b="1" dirty="0"/>
              <a:t>is_numeric($muutuja)</a:t>
            </a:r>
            <a:r>
              <a:rPr lang="et-EE" dirty="0"/>
              <a:t> - kontrollib kas muutuja on numbrilise väärtusega, tagastab </a:t>
            </a:r>
            <a:r>
              <a:rPr lang="et-EE" b="1" dirty="0"/>
              <a:t>true/false</a:t>
            </a:r>
            <a:r>
              <a:rPr lang="et-EE" dirty="0" smtClean="0"/>
              <a:t>.</a:t>
            </a:r>
            <a:r>
              <a:rPr lang="et-EE" dirty="0"/>
              <a:t> </a:t>
            </a:r>
            <a:r>
              <a:rPr lang="et-EE" dirty="0" smtClean="0"/>
              <a:t>(Float,Integer)</a:t>
            </a:r>
            <a:endParaRPr lang="et-EE" dirty="0"/>
          </a:p>
          <a:p>
            <a:r>
              <a:rPr lang="et-EE" b="1" dirty="0"/>
              <a:t>is_int($muutuja)</a:t>
            </a:r>
            <a:r>
              <a:rPr lang="et-EE" dirty="0"/>
              <a:t> - kontrollib kas muutuja on täisarv, tagastab </a:t>
            </a:r>
            <a:r>
              <a:rPr lang="et-EE" b="1" dirty="0"/>
              <a:t>true/false</a:t>
            </a:r>
            <a:r>
              <a:rPr lang="et-EE" dirty="0"/>
              <a:t>. </a:t>
            </a:r>
            <a:br>
              <a:rPr lang="et-EE" dirty="0"/>
            </a:br>
            <a:endParaRPr lang="et-EE" dirty="0"/>
          </a:p>
        </p:txBody>
      </p:sp>
    </p:spTree>
    <p:extLst>
      <p:ext uri="{BB962C8B-B14F-4D97-AF65-F5344CB8AC3E}">
        <p14:creationId xmlns:p14="http://schemas.microsoft.com/office/powerpoint/2010/main" val="524619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Tekstid ehk stringid</a:t>
            </a:r>
            <a:endParaRPr lang="et-EE" dirty="0"/>
          </a:p>
        </p:txBody>
      </p:sp>
      <p:sp>
        <p:nvSpPr>
          <p:cNvPr id="3" name="Content Placeholder 2"/>
          <p:cNvSpPr>
            <a:spLocks noGrp="1"/>
          </p:cNvSpPr>
          <p:nvPr>
            <p:ph idx="1"/>
          </p:nvPr>
        </p:nvSpPr>
        <p:spPr/>
        <p:txBody>
          <a:bodyPr>
            <a:normAutofit lnSpcReduction="10000"/>
          </a:bodyPr>
          <a:lstStyle/>
          <a:p>
            <a:r>
              <a:rPr lang="et-EE" dirty="0"/>
              <a:t>Saab esitada nii ülakomade kui ka jutumärkide vahel</a:t>
            </a:r>
          </a:p>
          <a:p>
            <a:pPr lvl="1"/>
            <a:r>
              <a:rPr lang="et-EE" dirty="0"/>
              <a:t>Jutumärgid: Võimaldavad kasutada muutujate sisseasendamist</a:t>
            </a:r>
          </a:p>
          <a:p>
            <a:pPr lvl="1"/>
            <a:r>
              <a:rPr lang="et-EE" dirty="0"/>
              <a:t>Ülakomad: Ei võimalda kasutda muutujate sisseasendamist</a:t>
            </a:r>
          </a:p>
          <a:p>
            <a:pPr marL="36576" indent="0">
              <a:buNone/>
            </a:pPr>
            <a:endParaRPr lang="et-EE" dirty="0" smtClean="0"/>
          </a:p>
          <a:p>
            <a:r>
              <a:rPr lang="et-EE" dirty="0" smtClean="0"/>
              <a:t>Selleks</a:t>
            </a:r>
            <a:r>
              <a:rPr lang="et-EE" dirty="0"/>
              <a:t>, et kasutada jutumärke lauses tuleb nende ette kirjutada \ (tagurpidi kaldkriips)</a:t>
            </a:r>
          </a:p>
          <a:p>
            <a:endParaRPr lang="et-EE" dirty="0" smtClean="0"/>
          </a:p>
        </p:txBody>
      </p:sp>
    </p:spTree>
    <p:extLst>
      <p:ext uri="{BB962C8B-B14F-4D97-AF65-F5344CB8AC3E}">
        <p14:creationId xmlns:p14="http://schemas.microsoft.com/office/powerpoint/2010/main" val="2979685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Ajakava</a:t>
            </a:r>
            <a:r>
              <a:rPr lang="en-US" dirty="0"/>
              <a:t> </a:t>
            </a:r>
            <a:r>
              <a:rPr lang="en-US" dirty="0" err="1"/>
              <a:t>ja</a:t>
            </a:r>
            <a:r>
              <a:rPr lang="en-US" dirty="0"/>
              <a:t> </a:t>
            </a:r>
            <a:r>
              <a:rPr lang="en-US" dirty="0" err="1"/>
              <a:t>teemad</a:t>
            </a:r>
            <a:endParaRPr lang="et-EE" dirty="0"/>
          </a:p>
        </p:txBody>
      </p:sp>
      <p:sp>
        <p:nvSpPr>
          <p:cNvPr id="3" name="Content Placeholder 2"/>
          <p:cNvSpPr>
            <a:spLocks noGrp="1"/>
          </p:cNvSpPr>
          <p:nvPr>
            <p:ph idx="1"/>
          </p:nvPr>
        </p:nvSpPr>
        <p:spPr>
          <a:xfrm>
            <a:off x="457200" y="1600200"/>
            <a:ext cx="7467600" cy="4997152"/>
          </a:xfrm>
        </p:spPr>
        <p:txBody>
          <a:bodyPr>
            <a:normAutofit fontScale="85000" lnSpcReduction="10000"/>
          </a:bodyPr>
          <a:lstStyle/>
          <a:p>
            <a:r>
              <a:rPr lang="et-EE" dirty="0"/>
              <a:t>03.02 - Tutvus PHPga. Andmetega töötamine ning </a:t>
            </a:r>
            <a:r>
              <a:rPr lang="et-EE" dirty="0" smtClean="0"/>
              <a:t>funktsioonide kirjutamine </a:t>
            </a:r>
            <a:r>
              <a:rPr lang="et-EE" dirty="0"/>
              <a:t>+ </a:t>
            </a:r>
            <a:r>
              <a:rPr lang="et-EE" dirty="0" smtClean="0"/>
              <a:t>kodutöö</a:t>
            </a:r>
          </a:p>
          <a:p>
            <a:r>
              <a:rPr lang="et-EE" dirty="0"/>
              <a:t>17.02 - Andmetabelile veebiliidese loomine. Andmete muutmine </a:t>
            </a:r>
            <a:r>
              <a:rPr lang="et-EE" dirty="0" smtClean="0"/>
              <a:t>ja kustutamine </a:t>
            </a:r>
            <a:r>
              <a:rPr lang="et-EE" dirty="0"/>
              <a:t>veebilehe </a:t>
            </a:r>
            <a:r>
              <a:rPr lang="et-EE" dirty="0" smtClean="0"/>
              <a:t>kaudu </a:t>
            </a:r>
            <a:r>
              <a:rPr lang="et-EE" dirty="0"/>
              <a:t> + </a:t>
            </a:r>
            <a:r>
              <a:rPr lang="et-EE" dirty="0" smtClean="0"/>
              <a:t>kodutöö</a:t>
            </a:r>
          </a:p>
          <a:p>
            <a:r>
              <a:rPr lang="et-EE" dirty="0"/>
              <a:t>03.03 - Temaatiline mitme kasutajarolliga </a:t>
            </a:r>
            <a:r>
              <a:rPr lang="et-EE" dirty="0" smtClean="0"/>
              <a:t>veebilehestik </a:t>
            </a:r>
            <a:r>
              <a:rPr lang="et-EE" dirty="0"/>
              <a:t> + </a:t>
            </a:r>
            <a:r>
              <a:rPr lang="et-EE" dirty="0" smtClean="0"/>
              <a:t>kodutöö</a:t>
            </a:r>
          </a:p>
          <a:p>
            <a:r>
              <a:rPr lang="et-EE" dirty="0"/>
              <a:t>17.03 - Samade andmete töötlemine mitme kasutaja poolt, </a:t>
            </a:r>
            <a:r>
              <a:rPr lang="et-EE" dirty="0" smtClean="0"/>
              <a:t>töövoog,autentimine </a:t>
            </a:r>
            <a:r>
              <a:rPr lang="et-EE" dirty="0"/>
              <a:t> + </a:t>
            </a:r>
            <a:r>
              <a:rPr lang="et-EE" dirty="0" smtClean="0"/>
              <a:t>kodutöö</a:t>
            </a:r>
          </a:p>
          <a:p>
            <a:r>
              <a:rPr lang="et-EE" dirty="0"/>
              <a:t>31.03 - Seotud andmetabelite väljund </a:t>
            </a:r>
            <a:r>
              <a:rPr lang="et-EE" dirty="0" smtClean="0"/>
              <a:t>veebis</a:t>
            </a:r>
          </a:p>
          <a:p>
            <a:r>
              <a:rPr lang="et-EE" dirty="0"/>
              <a:t>21.04 </a:t>
            </a:r>
            <a:r>
              <a:rPr lang="et-EE" dirty="0" smtClean="0"/>
              <a:t>- Seotud </a:t>
            </a:r>
            <a:r>
              <a:rPr lang="et-EE" dirty="0"/>
              <a:t>andmetabeliga infosüsteemi esitlus, seminar</a:t>
            </a:r>
          </a:p>
        </p:txBody>
      </p:sp>
    </p:spTree>
    <p:extLst>
      <p:ext uri="{BB962C8B-B14F-4D97-AF65-F5344CB8AC3E}">
        <p14:creationId xmlns:p14="http://schemas.microsoft.com/office/powerpoint/2010/main" val="198720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t-EE" dirty="0" smtClean="0"/>
              <a:t>Näited stringidega seotud funktsioonidest</a:t>
            </a:r>
            <a:endParaRPr lang="et-EE" dirty="0"/>
          </a:p>
        </p:txBody>
      </p:sp>
      <p:sp>
        <p:nvSpPr>
          <p:cNvPr id="3" name="Content Placeholder 2"/>
          <p:cNvSpPr>
            <a:spLocks noGrp="1"/>
          </p:cNvSpPr>
          <p:nvPr>
            <p:ph idx="1"/>
          </p:nvPr>
        </p:nvSpPr>
        <p:spPr/>
        <p:txBody>
          <a:bodyPr>
            <a:normAutofit/>
          </a:bodyPr>
          <a:lstStyle/>
          <a:p>
            <a:r>
              <a:rPr lang="et-EE" sz="2400" b="1" dirty="0"/>
              <a:t>strlen</a:t>
            </a:r>
            <a:r>
              <a:rPr lang="et-EE" sz="2400" b="1" dirty="0" smtClean="0"/>
              <a:t>($muutuja);</a:t>
            </a:r>
            <a:r>
              <a:rPr lang="et-EE" sz="2400" dirty="0"/>
              <a:t> - tagastab sisendina antud stringi pikkuse</a:t>
            </a:r>
          </a:p>
          <a:p>
            <a:r>
              <a:rPr lang="et-EE" sz="2400" b="1" dirty="0"/>
              <a:t>strtolower</a:t>
            </a:r>
            <a:r>
              <a:rPr lang="et-EE" sz="2400" b="1" dirty="0" smtClean="0"/>
              <a:t>($muutja); </a:t>
            </a:r>
            <a:r>
              <a:rPr lang="et-EE" sz="2400" b="1" dirty="0"/>
              <a:t>ja strtoupper</a:t>
            </a:r>
            <a:r>
              <a:rPr lang="et-EE" sz="2400" b="1" dirty="0" smtClean="0"/>
              <a:t>($muutuja);</a:t>
            </a:r>
            <a:r>
              <a:rPr lang="et-EE" sz="2400" dirty="0"/>
              <a:t> - tagastavad sisendstringi kas vastavalt läbivalt väikeste tähtede või suurte tähtedega kirjutatult.</a:t>
            </a:r>
          </a:p>
          <a:p>
            <a:r>
              <a:rPr lang="et-EE" sz="2400" b="1" dirty="0"/>
              <a:t>strrev</a:t>
            </a:r>
            <a:r>
              <a:rPr lang="et-EE" sz="2400" b="1" dirty="0" smtClean="0"/>
              <a:t>($</a:t>
            </a:r>
            <a:r>
              <a:rPr lang="et-EE" sz="2400" b="1" dirty="0"/>
              <a:t> muutja</a:t>
            </a:r>
            <a:r>
              <a:rPr lang="et-EE" sz="2400" b="1" dirty="0" smtClean="0"/>
              <a:t>);</a:t>
            </a:r>
            <a:r>
              <a:rPr lang="et-EE" sz="2400" dirty="0"/>
              <a:t> - tagastab sisendina antud stringi ümber pööratult </a:t>
            </a:r>
            <a:endParaRPr lang="et-EE" sz="2400" dirty="0"/>
          </a:p>
          <a:p>
            <a:r>
              <a:rPr lang="et-EE" sz="2400" b="1" dirty="0" smtClean="0"/>
              <a:t>str_replace($vana_sona, $uus_sona, $lause);</a:t>
            </a:r>
            <a:r>
              <a:rPr lang="et-EE" sz="2400" dirty="0"/>
              <a:t> - tagastab sisendina antud stringi, milles on </a:t>
            </a:r>
            <a:r>
              <a:rPr lang="et-EE" sz="2400" dirty="0" smtClean="0"/>
              <a:t>etteantud </a:t>
            </a:r>
            <a:r>
              <a:rPr lang="et-EE" sz="2400" dirty="0"/>
              <a:t>märgid asendatud. </a:t>
            </a:r>
          </a:p>
          <a:p>
            <a:endParaRPr lang="et-EE" dirty="0"/>
          </a:p>
        </p:txBody>
      </p:sp>
    </p:spTree>
    <p:extLst>
      <p:ext uri="{BB962C8B-B14F-4D97-AF65-F5344CB8AC3E}">
        <p14:creationId xmlns:p14="http://schemas.microsoft.com/office/powerpoint/2010/main" val="1171461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b="1" dirty="0" smtClean="0"/>
              <a:t>Massiivid</a:t>
            </a:r>
            <a:endParaRPr lang="et-EE" dirty="0"/>
          </a:p>
        </p:txBody>
      </p:sp>
      <p:sp>
        <p:nvSpPr>
          <p:cNvPr id="3" name="Content Placeholder 2"/>
          <p:cNvSpPr>
            <a:spLocks noGrp="1"/>
          </p:cNvSpPr>
          <p:nvPr>
            <p:ph idx="1"/>
          </p:nvPr>
        </p:nvSpPr>
        <p:spPr/>
        <p:txBody>
          <a:bodyPr/>
          <a:lstStyle/>
          <a:p>
            <a:r>
              <a:rPr lang="et-EE" b="1" dirty="0" smtClean="0"/>
              <a:t>$hulk </a:t>
            </a:r>
            <a:r>
              <a:rPr lang="et-EE" b="1" dirty="0"/>
              <a:t>= array();</a:t>
            </a:r>
            <a:r>
              <a:rPr lang="et-EE" dirty="0"/>
              <a:t> </a:t>
            </a:r>
            <a:r>
              <a:rPr lang="et-EE" dirty="0" smtClean="0"/>
              <a:t>- tühi massiiv</a:t>
            </a:r>
          </a:p>
          <a:p>
            <a:r>
              <a:rPr lang="et-EE" b="1" dirty="0" smtClean="0"/>
              <a:t>$hulk </a:t>
            </a:r>
            <a:r>
              <a:rPr lang="et-EE" b="1" dirty="0"/>
              <a:t>= array(2, 4, 5);</a:t>
            </a:r>
            <a:r>
              <a:rPr lang="et-EE" dirty="0"/>
              <a:t> </a:t>
            </a:r>
            <a:r>
              <a:rPr lang="et-EE" dirty="0" smtClean="0"/>
              <a:t>- massiiv väärtustest (võti pole määratud)</a:t>
            </a:r>
          </a:p>
          <a:p>
            <a:r>
              <a:rPr lang="et-EE" b="1" dirty="0" smtClean="0"/>
              <a:t>$hulk </a:t>
            </a:r>
            <a:r>
              <a:rPr lang="et-EE" b="1" dirty="0"/>
              <a:t>= array('v6ti'=&gt;'väärtus', 'key'=&gt;'value');</a:t>
            </a:r>
            <a:r>
              <a:rPr lang="et-EE" dirty="0"/>
              <a:t> </a:t>
            </a:r>
            <a:r>
              <a:rPr lang="et-EE" dirty="0" smtClean="0"/>
              <a:t> - massiiv kus väärtusele määrame ise ka võtme</a:t>
            </a:r>
          </a:p>
          <a:p>
            <a:endParaRPr lang="et-EE" dirty="0"/>
          </a:p>
        </p:txBody>
      </p:sp>
    </p:spTree>
    <p:extLst>
      <p:ext uri="{BB962C8B-B14F-4D97-AF65-F5344CB8AC3E}">
        <p14:creationId xmlns:p14="http://schemas.microsoft.com/office/powerpoint/2010/main" val="325393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Mitmemõõtmelise</a:t>
            </a:r>
            <a:r>
              <a:rPr lang="et-EE" dirty="0"/>
              <a:t> </a:t>
            </a:r>
            <a:r>
              <a:rPr lang="et-EE" dirty="0" smtClean="0"/>
              <a:t>masiivid</a:t>
            </a:r>
            <a:endParaRPr lang="et-EE" dirty="0"/>
          </a:p>
        </p:txBody>
      </p:sp>
      <p:sp>
        <p:nvSpPr>
          <p:cNvPr id="3" name="Content Placeholder 2"/>
          <p:cNvSpPr>
            <a:spLocks noGrp="1"/>
          </p:cNvSpPr>
          <p:nvPr>
            <p:ph idx="1"/>
          </p:nvPr>
        </p:nvSpPr>
        <p:spPr/>
        <p:txBody>
          <a:bodyPr/>
          <a:lstStyle/>
          <a:p>
            <a:r>
              <a:rPr lang="et-EE" dirty="0"/>
              <a:t>ü</a:t>
            </a:r>
            <a:r>
              <a:rPr lang="fi-FI" dirty="0" smtClean="0"/>
              <a:t>he </a:t>
            </a:r>
            <a:r>
              <a:rPr lang="fi-FI" dirty="0"/>
              <a:t>massiivi sees on väärtuseks teine </a:t>
            </a:r>
            <a:r>
              <a:rPr lang="fi-FI" dirty="0" smtClean="0"/>
              <a:t>massiiv</a:t>
            </a:r>
            <a:r>
              <a:rPr lang="et-EE" dirty="0" smtClean="0"/>
              <a:t> </a:t>
            </a:r>
          </a:p>
          <a:p>
            <a:r>
              <a:rPr lang="et-EE" dirty="0" smtClean="0"/>
              <a:t>Massiivi sees võib olla X arv teisi massiive. </a:t>
            </a:r>
          </a:p>
          <a:p>
            <a:endParaRPr lang="et-EE" dirty="0"/>
          </a:p>
        </p:txBody>
      </p:sp>
    </p:spTree>
    <p:extLst>
      <p:ext uri="{BB962C8B-B14F-4D97-AF65-F5344CB8AC3E}">
        <p14:creationId xmlns:p14="http://schemas.microsoft.com/office/powerpoint/2010/main" val="1429737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t-EE" dirty="0"/>
              <a:t>Näited </a:t>
            </a:r>
            <a:r>
              <a:rPr lang="et-EE" dirty="0" smtClean="0"/>
              <a:t>massiividega seotud funktsioonidest</a:t>
            </a:r>
            <a:endParaRPr lang="et-EE" dirty="0"/>
          </a:p>
        </p:txBody>
      </p:sp>
      <p:sp>
        <p:nvSpPr>
          <p:cNvPr id="3" name="Content Placeholder 2"/>
          <p:cNvSpPr>
            <a:spLocks noGrp="1"/>
          </p:cNvSpPr>
          <p:nvPr>
            <p:ph idx="1"/>
          </p:nvPr>
        </p:nvSpPr>
        <p:spPr/>
        <p:txBody>
          <a:bodyPr>
            <a:normAutofit fontScale="70000" lnSpcReduction="20000"/>
          </a:bodyPr>
          <a:lstStyle/>
          <a:p>
            <a:r>
              <a:rPr lang="et-EE" b="1" dirty="0"/>
              <a:t>count($massiiv);</a:t>
            </a:r>
            <a:r>
              <a:rPr lang="et-EE" dirty="0"/>
              <a:t> - tagastab mitu elementi sisendparameetrina esitatud massiivis on</a:t>
            </a:r>
          </a:p>
          <a:p>
            <a:r>
              <a:rPr lang="et-EE" b="1" dirty="0"/>
              <a:t>sort($massiiv)</a:t>
            </a:r>
            <a:r>
              <a:rPr lang="et-EE" dirty="0"/>
              <a:t> - sorteerib sisendparameetrina antud massiivi </a:t>
            </a:r>
            <a:r>
              <a:rPr lang="et-EE" b="1" dirty="0"/>
              <a:t>väärtuste</a:t>
            </a:r>
            <a:r>
              <a:rPr lang="et-EE" dirty="0"/>
              <a:t> järgi. </a:t>
            </a:r>
            <a:r>
              <a:rPr lang="et-EE" b="1" dirty="0"/>
              <a:t>NB! elemendid saavad uued võtmed!</a:t>
            </a:r>
            <a:r>
              <a:rPr lang="et-EE" dirty="0"/>
              <a:t> Tagastab true/false vastavalt funktsiooni õnnestumisele.</a:t>
            </a:r>
          </a:p>
          <a:p>
            <a:r>
              <a:rPr lang="et-EE" b="1" dirty="0"/>
              <a:t>in_array($v22rtus, $massiiv);</a:t>
            </a:r>
            <a:r>
              <a:rPr lang="et-EE" dirty="0"/>
              <a:t> - tagastab vastavalt true/false kui esimese parameetrina esitatud vääärtus esineb/ei esine teise parameetrina esitatud massiivis.</a:t>
            </a:r>
          </a:p>
          <a:p>
            <a:r>
              <a:rPr lang="et-EE" b="1" dirty="0"/>
              <a:t>key_exists($v6ti, $massiiv);</a:t>
            </a:r>
            <a:r>
              <a:rPr lang="et-EE" dirty="0"/>
              <a:t> - tagastab vastavalt true/false kui esimese parameetrina esitatud väärtus esineb/ei esine teise parameetrina esitatud massiivis </a:t>
            </a:r>
            <a:r>
              <a:rPr lang="et-EE" b="1" dirty="0"/>
              <a:t>võtmena</a:t>
            </a:r>
            <a:r>
              <a:rPr lang="et-EE" dirty="0"/>
              <a:t>.</a:t>
            </a:r>
          </a:p>
          <a:p>
            <a:r>
              <a:rPr lang="et-EE" b="1" dirty="0"/>
              <a:t>implode($liim, $massiiv);</a:t>
            </a:r>
            <a:r>
              <a:rPr lang="et-EE" dirty="0"/>
              <a:t> - tagastab stringi, mis on teise parameetrina esitatud massiivi elemendid esimese sisendparameetrina ($liim) esitatud stringiga liidetult.</a:t>
            </a:r>
          </a:p>
          <a:p>
            <a:endParaRPr lang="et-EE" dirty="0"/>
          </a:p>
        </p:txBody>
      </p:sp>
    </p:spTree>
    <p:extLst>
      <p:ext uri="{BB962C8B-B14F-4D97-AF65-F5344CB8AC3E}">
        <p14:creationId xmlns:p14="http://schemas.microsoft.com/office/powerpoint/2010/main" val="3299621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b="1" dirty="0" smtClean="0"/>
              <a:t>Väljaprintimine</a:t>
            </a:r>
            <a:endParaRPr lang="et-EE" dirty="0"/>
          </a:p>
        </p:txBody>
      </p:sp>
      <p:sp>
        <p:nvSpPr>
          <p:cNvPr id="3" name="Content Placeholder 2"/>
          <p:cNvSpPr>
            <a:spLocks noGrp="1"/>
          </p:cNvSpPr>
          <p:nvPr>
            <p:ph idx="1"/>
          </p:nvPr>
        </p:nvSpPr>
        <p:spPr/>
        <p:txBody>
          <a:bodyPr>
            <a:normAutofit fontScale="85000" lnSpcReduction="10000"/>
          </a:bodyPr>
          <a:lstStyle/>
          <a:p>
            <a:r>
              <a:rPr lang="et-EE" dirty="0"/>
              <a:t>echo </a:t>
            </a:r>
            <a:r>
              <a:rPr lang="et-EE" dirty="0" smtClean="0"/>
              <a:t>– </a:t>
            </a:r>
            <a:r>
              <a:rPr lang="et-EE" dirty="0"/>
              <a:t>Märksõna echo järel olev väärtus(ed) prinditakse HTML koodi vahele </a:t>
            </a:r>
            <a:endParaRPr lang="et-EE" dirty="0" smtClean="0"/>
          </a:p>
          <a:p>
            <a:r>
              <a:rPr lang="et-EE" dirty="0" smtClean="0"/>
              <a:t>print() – mõeldud ühe stringi printimiseks </a:t>
            </a:r>
          </a:p>
          <a:p>
            <a:r>
              <a:rPr lang="et-EE" dirty="0" smtClean="0"/>
              <a:t>printf() – </a:t>
            </a:r>
            <a:r>
              <a:rPr lang="et-EE" dirty="0"/>
              <a:t>väljastab vastavalt esimeses parameetris esitatud formaadile ning teiste parameetritena antud väärtustele koostatud teksti. </a:t>
            </a:r>
            <a:endParaRPr lang="et-EE" dirty="0" smtClean="0"/>
          </a:p>
          <a:p>
            <a:r>
              <a:rPr lang="et-EE" dirty="0" smtClean="0"/>
              <a:t>print_r() – </a:t>
            </a:r>
            <a:r>
              <a:rPr lang="et-EE" dirty="0"/>
              <a:t>väljastab muutujaid inimesele loetaval kujul</a:t>
            </a:r>
            <a:endParaRPr lang="et-EE" dirty="0" smtClean="0"/>
          </a:p>
          <a:p>
            <a:r>
              <a:rPr lang="et-EE" dirty="0" smtClean="0"/>
              <a:t>var_dump() - </a:t>
            </a:r>
            <a:r>
              <a:rPr lang="fi-FI" dirty="0"/>
              <a:t>prindib sisendparameetrina antud muutuja(te) tüübi ja väärtuse.</a:t>
            </a:r>
            <a:endParaRPr lang="et-EE" dirty="0"/>
          </a:p>
        </p:txBody>
      </p:sp>
    </p:spTree>
    <p:extLst>
      <p:ext uri="{BB962C8B-B14F-4D97-AF65-F5344CB8AC3E}">
        <p14:creationId xmlns:p14="http://schemas.microsoft.com/office/powerpoint/2010/main" val="335009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b="1" dirty="0" smtClean="0"/>
              <a:t>Tingimuslaused</a:t>
            </a:r>
            <a:endParaRPr lang="et-EE" dirty="0"/>
          </a:p>
        </p:txBody>
      </p:sp>
      <p:sp>
        <p:nvSpPr>
          <p:cNvPr id="3" name="Content Placeholder 2"/>
          <p:cNvSpPr>
            <a:spLocks noGrp="1"/>
          </p:cNvSpPr>
          <p:nvPr>
            <p:ph idx="1"/>
          </p:nvPr>
        </p:nvSpPr>
        <p:spPr/>
        <p:txBody>
          <a:bodyPr/>
          <a:lstStyle/>
          <a:p>
            <a:r>
              <a:rPr lang="et-EE" dirty="0"/>
              <a:t>Tingimuslaused võimaldavad suunata programmi täitmist vastavalt tingimuste (enamasti muutujate väärtuste kontrollid) täitmisele. Tingimuslauseid võib kirjeldada lausetena mida iseloomustavad märksõnad "kui" ja "siis</a:t>
            </a:r>
            <a:r>
              <a:rPr lang="et-EE" dirty="0" smtClean="0"/>
              <a:t>".</a:t>
            </a:r>
          </a:p>
          <a:p>
            <a:pPr lvl="1"/>
            <a:r>
              <a:rPr lang="et-EE" dirty="0"/>
              <a:t>i</a:t>
            </a:r>
            <a:r>
              <a:rPr lang="et-EE" dirty="0" smtClean="0"/>
              <a:t>f</a:t>
            </a:r>
          </a:p>
          <a:p>
            <a:pPr lvl="1"/>
            <a:r>
              <a:rPr lang="et-EE" dirty="0" smtClean="0"/>
              <a:t>switch</a:t>
            </a:r>
            <a:endParaRPr lang="et-EE" dirty="0"/>
          </a:p>
        </p:txBody>
      </p:sp>
    </p:spTree>
    <p:extLst>
      <p:ext uri="{BB962C8B-B14F-4D97-AF65-F5344CB8AC3E}">
        <p14:creationId xmlns:p14="http://schemas.microsoft.com/office/powerpoint/2010/main" val="547156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i</a:t>
            </a:r>
            <a:r>
              <a:rPr lang="et-EE" dirty="0" smtClean="0"/>
              <a:t>f(){}</a:t>
            </a:r>
            <a:endParaRPr lang="et-EE" dirty="0"/>
          </a:p>
        </p:txBody>
      </p:sp>
      <p:sp>
        <p:nvSpPr>
          <p:cNvPr id="3" name="Content Placeholder 2"/>
          <p:cNvSpPr>
            <a:spLocks noGrp="1"/>
          </p:cNvSpPr>
          <p:nvPr>
            <p:ph idx="1"/>
          </p:nvPr>
        </p:nvSpPr>
        <p:spPr/>
        <p:txBody>
          <a:bodyPr/>
          <a:lstStyle/>
          <a:p>
            <a:r>
              <a:rPr lang="et-EE" dirty="0"/>
              <a:t>Selles kirjeldatakse märksõnale 'if' järgnevate sulgude vahel </a:t>
            </a:r>
            <a:r>
              <a:rPr lang="et-EE" b="1" dirty="0"/>
              <a:t>tingimus</a:t>
            </a:r>
            <a:r>
              <a:rPr lang="et-EE" dirty="0"/>
              <a:t>, mis peab kehtima (väärtustub true), selleks et järgnevat (loogeliste sulgude vahel asuvat) koodi käivitada. </a:t>
            </a:r>
            <a:endParaRPr lang="et-EE" dirty="0" smtClean="0"/>
          </a:p>
          <a:p>
            <a:r>
              <a:rPr lang="et-EE" dirty="0"/>
              <a:t>i</a:t>
            </a:r>
            <a:r>
              <a:rPr lang="et-EE" dirty="0" smtClean="0"/>
              <a:t>f</a:t>
            </a:r>
          </a:p>
          <a:p>
            <a:r>
              <a:rPr lang="et-EE" dirty="0" smtClean="0"/>
              <a:t>elseif</a:t>
            </a:r>
          </a:p>
          <a:p>
            <a:r>
              <a:rPr lang="et-EE" dirty="0" smtClean="0"/>
              <a:t>else</a:t>
            </a:r>
            <a:endParaRPr lang="et-EE" dirty="0"/>
          </a:p>
        </p:txBody>
      </p:sp>
    </p:spTree>
    <p:extLst>
      <p:ext uri="{BB962C8B-B14F-4D97-AF65-F5344CB8AC3E}">
        <p14:creationId xmlns:p14="http://schemas.microsoft.com/office/powerpoint/2010/main" val="3792448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s</a:t>
            </a:r>
            <a:r>
              <a:rPr lang="et-EE" dirty="0" smtClean="0"/>
              <a:t>witch(){}</a:t>
            </a:r>
            <a:endParaRPr lang="et-EE" dirty="0"/>
          </a:p>
        </p:txBody>
      </p:sp>
      <p:sp>
        <p:nvSpPr>
          <p:cNvPr id="3" name="Content Placeholder 2"/>
          <p:cNvSpPr>
            <a:spLocks noGrp="1"/>
          </p:cNvSpPr>
          <p:nvPr>
            <p:ph idx="1"/>
          </p:nvPr>
        </p:nvSpPr>
        <p:spPr/>
        <p:txBody>
          <a:bodyPr>
            <a:normAutofit fontScale="92500" lnSpcReduction="20000"/>
          </a:bodyPr>
          <a:lstStyle/>
          <a:p>
            <a:r>
              <a:rPr lang="et-EE" dirty="0"/>
              <a:t>See võimaldab </a:t>
            </a:r>
            <a:r>
              <a:rPr lang="et-EE" b="1" dirty="0"/>
              <a:t>switch($muutuja)</a:t>
            </a:r>
            <a:r>
              <a:rPr lang="et-EE" dirty="0"/>
              <a:t> parameetri $muutuja väärtuse põhjal erinevaid koodiblokke käivitada. Vastavad koodiblokid asetsevad loogeliste sulgude vahel ning nende algust märgitakse süntaksiga </a:t>
            </a:r>
            <a:r>
              <a:rPr lang="et-EE" b="1" dirty="0"/>
              <a:t>case 'väärtus':</a:t>
            </a:r>
            <a:r>
              <a:rPr lang="et-EE" dirty="0"/>
              <a:t> ning lõppu käsuga </a:t>
            </a:r>
            <a:r>
              <a:rPr lang="et-EE" b="1" dirty="0"/>
              <a:t>break;</a:t>
            </a:r>
            <a:r>
              <a:rPr lang="et-EE" dirty="0"/>
              <a:t>. Vaikimisi käivitatava bloki alustamiseks kasutatakse märksõna </a:t>
            </a:r>
            <a:r>
              <a:rPr lang="et-EE" b="1" dirty="0"/>
              <a:t>default:</a:t>
            </a:r>
            <a:r>
              <a:rPr lang="et-EE" dirty="0"/>
              <a:t> (see blokk käivitub, kui väärtus ei vasta ühelegi kirjeldatud case-ile)</a:t>
            </a:r>
            <a:endParaRPr lang="et-EE" dirty="0"/>
          </a:p>
        </p:txBody>
      </p:sp>
    </p:spTree>
    <p:extLst>
      <p:ext uri="{BB962C8B-B14F-4D97-AF65-F5344CB8AC3E}">
        <p14:creationId xmlns:p14="http://schemas.microsoft.com/office/powerpoint/2010/main" val="658566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b="1" dirty="0"/>
              <a:t>Tsüklid</a:t>
            </a:r>
          </a:p>
        </p:txBody>
      </p:sp>
      <p:sp>
        <p:nvSpPr>
          <p:cNvPr id="3" name="Content Placeholder 2"/>
          <p:cNvSpPr>
            <a:spLocks noGrp="1"/>
          </p:cNvSpPr>
          <p:nvPr>
            <p:ph idx="1"/>
          </p:nvPr>
        </p:nvSpPr>
        <p:spPr/>
        <p:txBody>
          <a:bodyPr/>
          <a:lstStyle/>
          <a:p>
            <a:r>
              <a:rPr lang="et-EE" dirty="0" smtClean="0"/>
              <a:t>Erinevad </a:t>
            </a:r>
            <a:r>
              <a:rPr lang="et-EE" dirty="0"/>
              <a:t>tsüklilaused võimaldavad samat koodi mitu korda käivitada. Igat käivitust nimetatakse </a:t>
            </a:r>
            <a:r>
              <a:rPr lang="et-EE" dirty="0" smtClean="0"/>
              <a:t>iteratsiooniks</a:t>
            </a:r>
          </a:p>
          <a:p>
            <a:pPr lvl="1"/>
            <a:r>
              <a:rPr lang="et-EE" dirty="0"/>
              <a:t>f</a:t>
            </a:r>
            <a:r>
              <a:rPr lang="et-EE" dirty="0" smtClean="0"/>
              <a:t>or</a:t>
            </a:r>
          </a:p>
          <a:p>
            <a:pPr lvl="1"/>
            <a:r>
              <a:rPr lang="et-EE" dirty="0"/>
              <a:t>f</a:t>
            </a:r>
            <a:r>
              <a:rPr lang="et-EE" dirty="0" smtClean="0"/>
              <a:t>oreach</a:t>
            </a:r>
          </a:p>
          <a:p>
            <a:pPr lvl="1"/>
            <a:r>
              <a:rPr lang="et-EE" dirty="0"/>
              <a:t>w</a:t>
            </a:r>
            <a:r>
              <a:rPr lang="et-EE" dirty="0" smtClean="0"/>
              <a:t>hile</a:t>
            </a:r>
          </a:p>
          <a:p>
            <a:pPr lvl="1"/>
            <a:r>
              <a:rPr lang="et-EE" dirty="0"/>
              <a:t>d</a:t>
            </a:r>
            <a:r>
              <a:rPr lang="et-EE" dirty="0" smtClean="0"/>
              <a:t>o</a:t>
            </a:r>
          </a:p>
          <a:p>
            <a:pPr lvl="1"/>
            <a:r>
              <a:rPr lang="et-EE" dirty="0" smtClean="0"/>
              <a:t>break</a:t>
            </a:r>
            <a:endParaRPr lang="et-EE" dirty="0"/>
          </a:p>
        </p:txBody>
      </p:sp>
    </p:spTree>
    <p:extLst>
      <p:ext uri="{BB962C8B-B14F-4D97-AF65-F5344CB8AC3E}">
        <p14:creationId xmlns:p14="http://schemas.microsoft.com/office/powerpoint/2010/main" val="17638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for</a:t>
            </a:r>
            <a:endParaRPr lang="et-EE" dirty="0"/>
          </a:p>
        </p:txBody>
      </p:sp>
      <p:sp>
        <p:nvSpPr>
          <p:cNvPr id="3" name="Content Placeholder 2"/>
          <p:cNvSpPr>
            <a:spLocks noGrp="1"/>
          </p:cNvSpPr>
          <p:nvPr>
            <p:ph idx="1"/>
          </p:nvPr>
        </p:nvSpPr>
        <p:spPr/>
        <p:txBody>
          <a:bodyPr>
            <a:normAutofit lnSpcReduction="10000"/>
          </a:bodyPr>
          <a:lstStyle/>
          <a:p>
            <a:r>
              <a:rPr lang="et-EE" dirty="0"/>
              <a:t>for(enne ; alati ; lopus){ /* koodiblokk */ </a:t>
            </a:r>
            <a:r>
              <a:rPr lang="et-EE" dirty="0" smtClean="0"/>
              <a:t>}</a:t>
            </a:r>
          </a:p>
          <a:p>
            <a:pPr lvl="1"/>
            <a:r>
              <a:rPr lang="et-EE" dirty="0"/>
              <a:t>enne - komaga eraldatud käsud, mida käivitatakse ainult tsükli käivitamisel (enamasti ajutise muutuja algväärtustamine)</a:t>
            </a:r>
          </a:p>
          <a:p>
            <a:pPr lvl="1"/>
            <a:r>
              <a:rPr lang="et-EE" dirty="0"/>
              <a:t>alati - iga iteratsiooni alguses hinnatav tingimus, tsükli tegevus lõppeb kui see ei kehti (enamasti mingi muutuja võrdlus mingi väärtusega)</a:t>
            </a:r>
          </a:p>
          <a:p>
            <a:pPr lvl="1"/>
            <a:r>
              <a:rPr lang="et-EE" dirty="0"/>
              <a:t>lopus - komaga eraldatud käsud, mida käivitatakse iga iteratsiooni lõpus (enamasti ajutise muutuja väärtuse mõjutamine)</a:t>
            </a:r>
          </a:p>
          <a:p>
            <a:pPr lvl="1"/>
            <a:endParaRPr lang="et-EE" dirty="0"/>
          </a:p>
        </p:txBody>
      </p:sp>
    </p:spTree>
    <p:extLst>
      <p:ext uri="{BB962C8B-B14F-4D97-AF65-F5344CB8AC3E}">
        <p14:creationId xmlns:p14="http://schemas.microsoft.com/office/powerpoint/2010/main" val="28036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Õpitulemused</a:t>
            </a:r>
            <a:endParaRPr lang="et-EE" dirty="0"/>
          </a:p>
        </p:txBody>
      </p:sp>
      <p:sp>
        <p:nvSpPr>
          <p:cNvPr id="3" name="Content Placeholder 2"/>
          <p:cNvSpPr>
            <a:spLocks noGrp="1"/>
          </p:cNvSpPr>
          <p:nvPr>
            <p:ph idx="1"/>
          </p:nvPr>
        </p:nvSpPr>
        <p:spPr/>
        <p:txBody>
          <a:bodyPr>
            <a:normAutofit/>
          </a:bodyPr>
          <a:lstStyle/>
          <a:p>
            <a:r>
              <a:rPr lang="et-EE" sz="2400" dirty="0"/>
              <a:t>Oskused kavandada ja koostada mitmesuguseid </a:t>
            </a:r>
            <a:r>
              <a:rPr lang="et-EE" sz="2400" dirty="0" smtClean="0"/>
              <a:t>serveripoolseid veebirakendusi</a:t>
            </a:r>
            <a:r>
              <a:rPr lang="et-EE" sz="2400" dirty="0"/>
              <a:t>. </a:t>
            </a:r>
            <a:endParaRPr lang="et-EE" sz="2400" dirty="0" smtClean="0"/>
          </a:p>
          <a:p>
            <a:r>
              <a:rPr lang="et-EE" sz="2400" dirty="0" smtClean="0"/>
              <a:t>Teadmised </a:t>
            </a:r>
            <a:r>
              <a:rPr lang="et-EE" sz="2400" dirty="0"/>
              <a:t>veebirakenduse koostamise </a:t>
            </a:r>
            <a:r>
              <a:rPr lang="et-EE" sz="2400" dirty="0" smtClean="0"/>
              <a:t>võimaluste, keerukuse </a:t>
            </a:r>
            <a:r>
              <a:rPr lang="et-EE" sz="2400" dirty="0"/>
              <a:t>ning võimalike tekkivate probleemide kohta. </a:t>
            </a:r>
            <a:endParaRPr lang="et-EE" sz="2400" dirty="0" smtClean="0"/>
          </a:p>
          <a:p>
            <a:r>
              <a:rPr lang="et-EE" sz="2400" dirty="0" smtClean="0"/>
              <a:t>Suudab hakkama </a:t>
            </a:r>
            <a:r>
              <a:rPr lang="et-EE" sz="2400" dirty="0"/>
              <a:t>saada enese ja teiste töös vajalike </a:t>
            </a:r>
            <a:r>
              <a:rPr lang="et-EE" sz="2400" dirty="0" smtClean="0"/>
              <a:t>veebilahenduste koostamisega</a:t>
            </a:r>
            <a:r>
              <a:rPr lang="et-EE" sz="2400" dirty="0"/>
              <a:t>. </a:t>
            </a:r>
            <a:endParaRPr lang="et-EE" sz="2400" dirty="0" smtClean="0"/>
          </a:p>
          <a:p>
            <a:r>
              <a:rPr lang="et-EE" sz="2400" dirty="0" smtClean="0"/>
              <a:t>Suudab </a:t>
            </a:r>
            <a:r>
              <a:rPr lang="et-EE" sz="2400" dirty="0"/>
              <a:t>aru saada kolmanda osapoolte poolt </a:t>
            </a:r>
            <a:r>
              <a:rPr lang="et-EE" sz="2400" dirty="0" smtClean="0"/>
              <a:t>loodud veebirakenduste </a:t>
            </a:r>
            <a:r>
              <a:rPr lang="et-EE" sz="2400" dirty="0"/>
              <a:t>loogikast.</a:t>
            </a:r>
          </a:p>
        </p:txBody>
      </p:sp>
    </p:spTree>
    <p:extLst>
      <p:ext uri="{BB962C8B-B14F-4D97-AF65-F5344CB8AC3E}">
        <p14:creationId xmlns:p14="http://schemas.microsoft.com/office/powerpoint/2010/main" val="265086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foreach</a:t>
            </a:r>
            <a:endParaRPr lang="et-EE" dirty="0"/>
          </a:p>
        </p:txBody>
      </p:sp>
      <p:sp>
        <p:nvSpPr>
          <p:cNvPr id="3" name="Content Placeholder 2"/>
          <p:cNvSpPr>
            <a:spLocks noGrp="1"/>
          </p:cNvSpPr>
          <p:nvPr>
            <p:ph idx="1"/>
          </p:nvPr>
        </p:nvSpPr>
        <p:spPr/>
        <p:txBody>
          <a:bodyPr/>
          <a:lstStyle/>
          <a:p>
            <a:r>
              <a:rPr lang="et-EE" dirty="0"/>
              <a:t>foreach($kogum as $voti=&gt;$vaartus){ /* koodiblokk */ </a:t>
            </a:r>
            <a:r>
              <a:rPr lang="et-EE" dirty="0" smtClean="0"/>
              <a:t>}</a:t>
            </a:r>
          </a:p>
          <a:p>
            <a:pPr lvl="1"/>
            <a:r>
              <a:rPr lang="et-EE" dirty="0"/>
              <a:t>võimaldab käia läbi massiivi või objekti elemente</a:t>
            </a:r>
            <a:r>
              <a:rPr lang="et-EE" dirty="0" smtClean="0"/>
              <a:t>.</a:t>
            </a:r>
          </a:p>
          <a:p>
            <a:pPr lvl="1"/>
            <a:r>
              <a:rPr lang="et-EE" dirty="0"/>
              <a:t>Iga iteratsiooni puhul väärtustatakse vastavalt $voti välja võtmega ning $vaartus välja väärtusega liikudes väljupidi edasi kuni need otsa saavad. </a:t>
            </a:r>
            <a:endParaRPr lang="et-EE" dirty="0"/>
          </a:p>
        </p:txBody>
      </p:sp>
    </p:spTree>
    <p:extLst>
      <p:ext uri="{BB962C8B-B14F-4D97-AF65-F5344CB8AC3E}">
        <p14:creationId xmlns:p14="http://schemas.microsoft.com/office/powerpoint/2010/main" val="4182240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while</a:t>
            </a:r>
            <a:endParaRPr lang="et-EE" dirty="0"/>
          </a:p>
        </p:txBody>
      </p:sp>
      <p:sp>
        <p:nvSpPr>
          <p:cNvPr id="3" name="Content Placeholder 2"/>
          <p:cNvSpPr>
            <a:spLocks noGrp="1"/>
          </p:cNvSpPr>
          <p:nvPr>
            <p:ph idx="1"/>
          </p:nvPr>
        </p:nvSpPr>
        <p:spPr/>
        <p:txBody>
          <a:bodyPr/>
          <a:lstStyle/>
          <a:p>
            <a:r>
              <a:rPr lang="et-EE" dirty="0"/>
              <a:t>while($tingimus) { /* koodiblokk */ </a:t>
            </a:r>
            <a:r>
              <a:rPr lang="et-EE" dirty="0" smtClean="0"/>
              <a:t>}</a:t>
            </a:r>
          </a:p>
          <a:p>
            <a:pPr lvl="1"/>
            <a:r>
              <a:rPr lang="et-EE" dirty="0" smtClean="0"/>
              <a:t>Iga iteratsiooni alguses kontrollitakse tingimust</a:t>
            </a:r>
          </a:p>
          <a:p>
            <a:pPr lvl="1"/>
            <a:r>
              <a:rPr lang="fi-FI" dirty="0"/>
              <a:t>Kui tingimus kehtib käivitatakse blokis olev kood uuesti ja uuesti kuni ükskord tingimus enam ei kehti</a:t>
            </a:r>
            <a:r>
              <a:rPr lang="fi-FI" dirty="0" smtClean="0"/>
              <a:t>.</a:t>
            </a:r>
            <a:endParaRPr lang="et-EE" dirty="0" smtClean="0"/>
          </a:p>
          <a:p>
            <a:pPr lvl="1"/>
            <a:r>
              <a:rPr lang="et-EE" dirty="0"/>
              <a:t>Kui tingimus ei kehti juba esimesel kontrollil, siis while blokis asetsev kood ei käivitu kordagi</a:t>
            </a:r>
            <a:endParaRPr lang="et-EE" dirty="0"/>
          </a:p>
        </p:txBody>
      </p:sp>
    </p:spTree>
    <p:extLst>
      <p:ext uri="{BB962C8B-B14F-4D97-AF65-F5344CB8AC3E}">
        <p14:creationId xmlns:p14="http://schemas.microsoft.com/office/powerpoint/2010/main" val="2762683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do</a:t>
            </a:r>
            <a:endParaRPr lang="et-EE" dirty="0"/>
          </a:p>
        </p:txBody>
      </p:sp>
      <p:sp>
        <p:nvSpPr>
          <p:cNvPr id="3" name="Content Placeholder 2"/>
          <p:cNvSpPr>
            <a:spLocks noGrp="1"/>
          </p:cNvSpPr>
          <p:nvPr>
            <p:ph idx="1"/>
          </p:nvPr>
        </p:nvSpPr>
        <p:spPr/>
        <p:txBody>
          <a:bodyPr/>
          <a:lstStyle/>
          <a:p>
            <a:r>
              <a:rPr lang="et-EE" dirty="0"/>
              <a:t>do { /* koodiblokk */ } while($tingimus</a:t>
            </a:r>
            <a:r>
              <a:rPr lang="et-EE" dirty="0" smtClean="0"/>
              <a:t>);</a:t>
            </a:r>
          </a:p>
          <a:p>
            <a:pPr lvl="1"/>
            <a:r>
              <a:rPr lang="et-EE" dirty="0"/>
              <a:t>tingimust </a:t>
            </a:r>
            <a:r>
              <a:rPr lang="et-EE" dirty="0" smtClean="0"/>
              <a:t>kontrollitakse </a:t>
            </a:r>
            <a:r>
              <a:rPr lang="et-EE" dirty="0"/>
              <a:t>tingimust </a:t>
            </a:r>
            <a:r>
              <a:rPr lang="et-EE" dirty="0" smtClean="0"/>
              <a:t>iteratsiooni </a:t>
            </a:r>
            <a:r>
              <a:rPr lang="et-EE" dirty="0"/>
              <a:t>lõpus. </a:t>
            </a:r>
            <a:endParaRPr lang="et-EE" dirty="0" smtClean="0"/>
          </a:p>
          <a:p>
            <a:pPr lvl="1"/>
            <a:r>
              <a:rPr lang="fi-FI" dirty="0"/>
              <a:t>Kui tingimus kehtib käivitatakse blokis olev kood uuesti ja uuesti kuni ükskord tingimus enam ei kehti</a:t>
            </a:r>
            <a:r>
              <a:rPr lang="fi-FI" dirty="0" smtClean="0"/>
              <a:t>.</a:t>
            </a:r>
            <a:endParaRPr lang="et-EE" dirty="0" smtClean="0"/>
          </a:p>
          <a:p>
            <a:pPr lvl="1"/>
            <a:r>
              <a:rPr lang="et-EE" dirty="0"/>
              <a:t>Kood käivitub alati vähemalt ühe korra, isegi kui tingimus ei kehti juba esimesel kontrollil</a:t>
            </a:r>
            <a:endParaRPr lang="et-EE" dirty="0"/>
          </a:p>
        </p:txBody>
      </p:sp>
    </p:spTree>
    <p:extLst>
      <p:ext uri="{BB962C8B-B14F-4D97-AF65-F5344CB8AC3E}">
        <p14:creationId xmlns:p14="http://schemas.microsoft.com/office/powerpoint/2010/main" val="784313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break</a:t>
            </a:r>
            <a:endParaRPr lang="et-EE" dirty="0"/>
          </a:p>
        </p:txBody>
      </p:sp>
      <p:sp>
        <p:nvSpPr>
          <p:cNvPr id="3" name="Content Placeholder 2"/>
          <p:cNvSpPr>
            <a:spLocks noGrp="1"/>
          </p:cNvSpPr>
          <p:nvPr>
            <p:ph idx="1"/>
          </p:nvPr>
        </p:nvSpPr>
        <p:spPr/>
        <p:txBody>
          <a:bodyPr/>
          <a:lstStyle/>
          <a:p>
            <a:r>
              <a:rPr lang="et-EE" dirty="0"/>
              <a:t>võimaldab for, foreach, while, do-while või switch </a:t>
            </a:r>
            <a:r>
              <a:rPr lang="et-EE" dirty="0" smtClean="0"/>
              <a:t>tsükklist väljuda.</a:t>
            </a:r>
          </a:p>
          <a:p>
            <a:endParaRPr lang="et-EE" dirty="0"/>
          </a:p>
        </p:txBody>
      </p:sp>
    </p:spTree>
    <p:extLst>
      <p:ext uri="{BB962C8B-B14F-4D97-AF65-F5344CB8AC3E}">
        <p14:creationId xmlns:p14="http://schemas.microsoft.com/office/powerpoint/2010/main" val="2517685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Funktsioonid</a:t>
            </a:r>
            <a:endParaRPr lang="et-EE" dirty="0"/>
          </a:p>
        </p:txBody>
      </p:sp>
      <p:sp>
        <p:nvSpPr>
          <p:cNvPr id="3" name="Content Placeholder 2"/>
          <p:cNvSpPr>
            <a:spLocks noGrp="1"/>
          </p:cNvSpPr>
          <p:nvPr>
            <p:ph idx="1"/>
          </p:nvPr>
        </p:nvSpPr>
        <p:spPr/>
        <p:txBody>
          <a:bodyPr>
            <a:normAutofit fontScale="92500" lnSpcReduction="20000"/>
          </a:bodyPr>
          <a:lstStyle/>
          <a:p>
            <a:r>
              <a:rPr lang="et-EE" dirty="0" smtClean="0"/>
              <a:t>Kasutatakse mingi kindla tegevuse defineerimiseks, et seda hiljem uuesti kasutada. </a:t>
            </a:r>
          </a:p>
          <a:p>
            <a:pPr marL="448056" lvl="1" indent="0">
              <a:buNone/>
            </a:pPr>
            <a:endParaRPr lang="et-EE" sz="1700" dirty="0" smtClean="0"/>
          </a:p>
          <a:p>
            <a:pPr marL="448056" lvl="1" indent="0">
              <a:buNone/>
            </a:pPr>
            <a:r>
              <a:rPr lang="et-EE" sz="1700" dirty="0" smtClean="0"/>
              <a:t>/*</a:t>
            </a:r>
          </a:p>
          <a:p>
            <a:pPr marL="448056" lvl="1" indent="0">
              <a:buNone/>
            </a:pPr>
            <a:r>
              <a:rPr lang="et-EE" sz="1700" dirty="0" smtClean="0"/>
              <a:t>* Meie kirjutatud liida funktsioon arvutab kahe sisendparameetri (arvu) </a:t>
            </a:r>
          </a:p>
          <a:p>
            <a:pPr marL="448056" lvl="1" indent="0">
              <a:buNone/>
            </a:pPr>
            <a:r>
              <a:rPr lang="et-EE" sz="1700" dirty="0" smtClean="0"/>
              <a:t>* summa, ning tagastab selle.</a:t>
            </a:r>
          </a:p>
          <a:p>
            <a:pPr marL="448056" lvl="1" indent="0">
              <a:buNone/>
            </a:pPr>
            <a:r>
              <a:rPr lang="et-EE" sz="1700" dirty="0" smtClean="0"/>
              <a:t>*/</a:t>
            </a:r>
          </a:p>
          <a:p>
            <a:pPr marL="448056" lvl="1" indent="0">
              <a:buNone/>
            </a:pPr>
            <a:endParaRPr lang="et-EE" dirty="0"/>
          </a:p>
          <a:p>
            <a:pPr marL="448056" lvl="1" indent="0">
              <a:buNone/>
            </a:pPr>
            <a:r>
              <a:rPr lang="et-EE" sz="2000" dirty="0" smtClean="0"/>
              <a:t>function liida($arv1, $arv2){</a:t>
            </a:r>
            <a:endParaRPr lang="et-EE" sz="2000" dirty="0"/>
          </a:p>
          <a:p>
            <a:pPr marL="448056" lvl="1" indent="0">
              <a:buNone/>
            </a:pPr>
            <a:r>
              <a:rPr lang="et-EE" sz="2000" dirty="0"/>
              <a:t>	//funktsiooni </a:t>
            </a:r>
            <a:r>
              <a:rPr lang="et-EE" sz="2000" dirty="0" smtClean="0"/>
              <a:t>sisu</a:t>
            </a:r>
          </a:p>
          <a:p>
            <a:pPr marL="448056" lvl="1" indent="0">
              <a:buNone/>
            </a:pPr>
            <a:r>
              <a:rPr lang="et-EE" sz="2000" dirty="0"/>
              <a:t>	</a:t>
            </a:r>
            <a:r>
              <a:rPr lang="et-EE" sz="2000" dirty="0" smtClean="0"/>
              <a:t>$summa = $arv1+$arv2;</a:t>
            </a:r>
          </a:p>
          <a:p>
            <a:pPr marL="448056" lvl="1" indent="0">
              <a:buNone/>
            </a:pPr>
            <a:r>
              <a:rPr lang="et-EE" sz="2000" dirty="0"/>
              <a:t>	</a:t>
            </a:r>
            <a:r>
              <a:rPr lang="et-EE" sz="2000" dirty="0" smtClean="0"/>
              <a:t>return $summa;</a:t>
            </a:r>
            <a:endParaRPr lang="et-EE" sz="2000" dirty="0"/>
          </a:p>
          <a:p>
            <a:pPr marL="448056" lvl="1" indent="0">
              <a:buNone/>
            </a:pPr>
            <a:r>
              <a:rPr lang="et-EE" sz="2000" dirty="0"/>
              <a:t>}</a:t>
            </a:r>
          </a:p>
        </p:txBody>
      </p:sp>
    </p:spTree>
    <p:extLst>
      <p:ext uri="{BB962C8B-B14F-4D97-AF65-F5344CB8AC3E}">
        <p14:creationId xmlns:p14="http://schemas.microsoft.com/office/powerpoint/2010/main" val="3880622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Funktsoonist</a:t>
            </a:r>
            <a:endParaRPr lang="et-EE" dirty="0"/>
          </a:p>
        </p:txBody>
      </p:sp>
      <p:sp>
        <p:nvSpPr>
          <p:cNvPr id="3" name="Content Placeholder 2"/>
          <p:cNvSpPr>
            <a:spLocks noGrp="1"/>
          </p:cNvSpPr>
          <p:nvPr>
            <p:ph idx="1"/>
          </p:nvPr>
        </p:nvSpPr>
        <p:spPr/>
        <p:txBody>
          <a:bodyPr>
            <a:normAutofit fontScale="85000" lnSpcReduction="20000"/>
          </a:bodyPr>
          <a:lstStyle/>
          <a:p>
            <a:pPr marL="420624" lvl="1" indent="-384048">
              <a:buSzPct val="80000"/>
              <a:buFont typeface="Wingdings 2"/>
              <a:buChar char=""/>
            </a:pPr>
            <a:r>
              <a:rPr lang="et-EE" dirty="0"/>
              <a:t>Funktsioonil peab olema ainulaadne nimi, eelnevalt loodud või PHP enda funktsioone ei saa üle </a:t>
            </a:r>
            <a:r>
              <a:rPr lang="et-EE" dirty="0" smtClean="0"/>
              <a:t>kirjeldada</a:t>
            </a:r>
          </a:p>
          <a:p>
            <a:pPr marL="420624" lvl="1" indent="-384048">
              <a:buSzPct val="80000"/>
              <a:buFont typeface="Wingdings 2"/>
              <a:buChar char=""/>
            </a:pPr>
            <a:r>
              <a:rPr lang="et-EE" dirty="0"/>
              <a:t>Funktsioonil ei pea olema sisendparameetreid, kui neid on mitu siis on nad komadega eraldatud (funktsiooni väljakutsel loetakse väärtuseid sisendparameeetrisse sisestusjärjekorras</a:t>
            </a:r>
            <a:r>
              <a:rPr lang="et-EE" dirty="0" smtClean="0"/>
              <a:t>)</a:t>
            </a:r>
          </a:p>
          <a:p>
            <a:pPr marL="420624" lvl="1" indent="-384048">
              <a:buSzPct val="80000"/>
              <a:buFont typeface="Wingdings 2"/>
              <a:buChar char=""/>
            </a:pPr>
            <a:r>
              <a:rPr lang="et-EE" dirty="0"/>
              <a:t>Funktsioonid jagunevad </a:t>
            </a:r>
            <a:r>
              <a:rPr lang="et-EE" dirty="0" smtClean="0"/>
              <a:t>kaheks</a:t>
            </a:r>
          </a:p>
          <a:p>
            <a:pPr marL="704088" lvl="2" indent="-384048">
              <a:buSzPct val="80000"/>
              <a:buFont typeface="Wingdings 2"/>
              <a:buChar char=""/>
            </a:pPr>
            <a:r>
              <a:rPr lang="et-EE" dirty="0"/>
              <a:t>Funktsioonid, mis ei tagasta väärtust (enamasti tegelevad mingi info töötlemisega või vaadete kuvamisega)</a:t>
            </a:r>
          </a:p>
          <a:p>
            <a:pPr marL="704088" lvl="2" indent="-384048">
              <a:buSzPct val="80000"/>
              <a:buFont typeface="Wingdings 2"/>
              <a:buChar char=""/>
            </a:pPr>
            <a:endParaRPr lang="et-EE" dirty="0" smtClean="0"/>
          </a:p>
          <a:p>
            <a:pPr marL="704088" lvl="2" indent="-384048">
              <a:buSzPct val="80000"/>
              <a:buFont typeface="Wingdings 2"/>
              <a:buChar char=""/>
            </a:pPr>
            <a:r>
              <a:rPr lang="et-EE" dirty="0"/>
              <a:t>Funktsioonid, mis tagastavad väärtuse kasutades tagastuse märksõna millele järgneb mingi väärtus - </a:t>
            </a:r>
            <a:r>
              <a:rPr lang="et-EE" b="1" dirty="0"/>
              <a:t>return $vaartus;</a:t>
            </a:r>
            <a:r>
              <a:rPr lang="et-EE" dirty="0"/>
              <a:t>. Selliste funktsioonide poolt tagastatud info tasub salvestada mingisse muutujasse nt $vastus = liida($a, $b);</a:t>
            </a:r>
          </a:p>
          <a:p>
            <a:pPr marL="704088" lvl="2" indent="-384048">
              <a:buSzPct val="80000"/>
              <a:buFont typeface="Wingdings 2"/>
              <a:buChar char=""/>
            </a:pPr>
            <a:endParaRPr lang="et-EE" dirty="0"/>
          </a:p>
          <a:p>
            <a:pPr marL="420624" lvl="1" indent="-384048">
              <a:buSzPct val="80000"/>
              <a:buFont typeface="Wingdings 2"/>
              <a:buChar char=""/>
            </a:pPr>
            <a:endParaRPr lang="et-EE" dirty="0"/>
          </a:p>
          <a:p>
            <a:endParaRPr lang="et-EE" dirty="0"/>
          </a:p>
        </p:txBody>
      </p:sp>
    </p:spTree>
    <p:extLst>
      <p:ext uri="{BB962C8B-B14F-4D97-AF65-F5344CB8AC3E}">
        <p14:creationId xmlns:p14="http://schemas.microsoft.com/office/powerpoint/2010/main" val="3356625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b="1" dirty="0"/>
              <a:t>Kasulikke </a:t>
            </a:r>
            <a:r>
              <a:rPr lang="et-EE" b="1" dirty="0" smtClean="0"/>
              <a:t>funktsioone</a:t>
            </a:r>
            <a:endParaRPr lang="et-EE" dirty="0"/>
          </a:p>
        </p:txBody>
      </p:sp>
      <p:sp>
        <p:nvSpPr>
          <p:cNvPr id="3" name="Content Placeholder 2"/>
          <p:cNvSpPr>
            <a:spLocks noGrp="1"/>
          </p:cNvSpPr>
          <p:nvPr>
            <p:ph idx="1"/>
          </p:nvPr>
        </p:nvSpPr>
        <p:spPr/>
        <p:txBody>
          <a:bodyPr>
            <a:normAutofit/>
          </a:bodyPr>
          <a:lstStyle/>
          <a:p>
            <a:r>
              <a:rPr lang="et-EE" sz="2400" b="1" dirty="0"/>
              <a:t>time();</a:t>
            </a:r>
            <a:r>
              <a:rPr lang="et-EE" sz="2400" dirty="0"/>
              <a:t> - tagastab hetke ajatempli e. kui mitu sekundit on hetkel möödas 1970 aasta esimesest jaanuarist. (seda väärtust on hea kasutada ajavahede arvutamisel</a:t>
            </a:r>
            <a:r>
              <a:rPr lang="et-EE" sz="2400" dirty="0" smtClean="0"/>
              <a:t>)</a:t>
            </a:r>
          </a:p>
          <a:p>
            <a:r>
              <a:rPr lang="et-EE" sz="2400" b="1" dirty="0"/>
              <a:t>date('formaat', </a:t>
            </a:r>
            <a:r>
              <a:rPr lang="et-EE" sz="2400" b="1" dirty="0" smtClean="0"/>
              <a:t>$ajahetk);</a:t>
            </a:r>
            <a:r>
              <a:rPr lang="et-EE" sz="2400" dirty="0"/>
              <a:t> - tagastab praeguse hetke esimesele parameetrile vastavalt vormistatult</a:t>
            </a:r>
            <a:r>
              <a:rPr lang="et-EE" sz="2400" dirty="0" smtClean="0"/>
              <a:t>.</a:t>
            </a:r>
          </a:p>
          <a:p>
            <a:r>
              <a:rPr lang="et-EE" sz="2400" b="1" dirty="0"/>
              <a:t>mktime($tund, $minut, $sekund, $kuu, $päev, $aasta)</a:t>
            </a:r>
            <a:r>
              <a:rPr lang="et-EE" sz="2400" dirty="0"/>
              <a:t> tagastab ajatempli (sekundeid 1970 aasta esimesest jaanuarist) vatavalt sisestatud parameetrite väärtustele</a:t>
            </a:r>
          </a:p>
          <a:p>
            <a:endParaRPr lang="et-EE" sz="2400" dirty="0"/>
          </a:p>
        </p:txBody>
      </p:sp>
    </p:spTree>
    <p:extLst>
      <p:ext uri="{BB962C8B-B14F-4D97-AF65-F5344CB8AC3E}">
        <p14:creationId xmlns:p14="http://schemas.microsoft.com/office/powerpoint/2010/main" val="801300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t-EE" dirty="0" smtClean="0"/>
              <a:t>Kuidas saada veel rohkem teada?</a:t>
            </a:r>
            <a:endParaRPr lang="et-EE" dirty="0"/>
          </a:p>
        </p:txBody>
      </p:sp>
      <p:sp>
        <p:nvSpPr>
          <p:cNvPr id="3" name="Content Placeholder 2"/>
          <p:cNvSpPr>
            <a:spLocks noGrp="1"/>
          </p:cNvSpPr>
          <p:nvPr>
            <p:ph idx="1"/>
          </p:nvPr>
        </p:nvSpPr>
        <p:spPr/>
        <p:txBody>
          <a:bodyPr/>
          <a:lstStyle/>
          <a:p>
            <a:r>
              <a:rPr lang="et-EE" sz="2800" dirty="0">
                <a:hlinkClick r:id="rId3"/>
              </a:rPr>
              <a:t>http://php.net</a:t>
            </a:r>
            <a:r>
              <a:rPr lang="et-EE" sz="2800" dirty="0" smtClean="0">
                <a:hlinkClick r:id="rId3"/>
              </a:rPr>
              <a:t>/</a:t>
            </a:r>
            <a:r>
              <a:rPr lang="et-EE" sz="2800" dirty="0" smtClean="0"/>
              <a:t> </a:t>
            </a:r>
          </a:p>
          <a:p>
            <a:r>
              <a:rPr lang="et-EE" sz="2800" dirty="0">
                <a:hlinkClick r:id="rId4"/>
              </a:rPr>
              <a:t>https://</a:t>
            </a:r>
            <a:r>
              <a:rPr lang="et-EE" sz="2800" dirty="0" smtClean="0">
                <a:hlinkClick r:id="rId4"/>
              </a:rPr>
              <a:t>www.codecademy.com/learn/php</a:t>
            </a:r>
            <a:r>
              <a:rPr lang="et-EE" sz="2800" dirty="0" smtClean="0"/>
              <a:t> </a:t>
            </a:r>
          </a:p>
          <a:p>
            <a:r>
              <a:rPr lang="et-EE" sz="2800" dirty="0">
                <a:hlinkClick r:id="rId5"/>
              </a:rPr>
              <a:t>http://</a:t>
            </a:r>
            <a:r>
              <a:rPr lang="et-EE" sz="2800" dirty="0" smtClean="0">
                <a:hlinkClick r:id="rId5"/>
              </a:rPr>
              <a:t>www.w3schools.com/php/default.asp</a:t>
            </a:r>
            <a:endParaRPr lang="et-EE" sz="2800" dirty="0" smtClean="0"/>
          </a:p>
          <a:p>
            <a:endParaRPr lang="et-EE" dirty="0"/>
          </a:p>
        </p:txBody>
      </p:sp>
    </p:spTree>
    <p:extLst>
      <p:ext uri="{BB962C8B-B14F-4D97-AF65-F5344CB8AC3E}">
        <p14:creationId xmlns:p14="http://schemas.microsoft.com/office/powerpoint/2010/main" val="1484847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Küsimusi?</a:t>
            </a:r>
            <a:endParaRPr lang="et-EE" dirty="0"/>
          </a:p>
        </p:txBody>
      </p:sp>
      <p:sp>
        <p:nvSpPr>
          <p:cNvPr id="3" name="Content Placeholder 2"/>
          <p:cNvSpPr>
            <a:spLocks noGrp="1"/>
          </p:cNvSpPr>
          <p:nvPr>
            <p:ph idx="1"/>
          </p:nvPr>
        </p:nvSpPr>
        <p:spPr/>
        <p:txBody>
          <a:bodyPr/>
          <a:lstStyle/>
          <a:p>
            <a:endParaRPr lang="et-EE"/>
          </a:p>
        </p:txBody>
      </p:sp>
    </p:spTree>
    <p:extLst>
      <p:ext uri="{BB962C8B-B14F-4D97-AF65-F5344CB8AC3E}">
        <p14:creationId xmlns:p14="http://schemas.microsoft.com/office/powerpoint/2010/main" val="1474866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t-EE" dirty="0"/>
              <a:t>Arvestus loetakse edukaks </a:t>
            </a:r>
            <a:r>
              <a:rPr lang="et-EE" dirty="0" smtClean="0"/>
              <a:t>kui:</a:t>
            </a:r>
            <a:endParaRPr lang="et-EE" dirty="0"/>
          </a:p>
        </p:txBody>
      </p:sp>
      <p:sp>
        <p:nvSpPr>
          <p:cNvPr id="3" name="Content Placeholder 2"/>
          <p:cNvSpPr>
            <a:spLocks noGrp="1"/>
          </p:cNvSpPr>
          <p:nvPr>
            <p:ph idx="1"/>
          </p:nvPr>
        </p:nvSpPr>
        <p:spPr/>
        <p:txBody>
          <a:bodyPr>
            <a:normAutofit fontScale="92500" lnSpcReduction="20000"/>
          </a:bodyPr>
          <a:lstStyle/>
          <a:p>
            <a:pPr marL="36576" indent="0">
              <a:buNone/>
            </a:pPr>
            <a:endParaRPr lang="et-EE" dirty="0"/>
          </a:p>
          <a:p>
            <a:r>
              <a:rPr lang="et-EE" dirty="0" smtClean="0"/>
              <a:t>1</a:t>
            </a:r>
            <a:r>
              <a:rPr lang="et-EE" dirty="0"/>
              <a:t>) Arvestuse </a:t>
            </a:r>
            <a:r>
              <a:rPr lang="et-EE" dirty="0" smtClean="0"/>
              <a:t>kuupäevaks (21.04) </a:t>
            </a:r>
            <a:r>
              <a:rPr lang="et-EE" dirty="0"/>
              <a:t>on esitatud vähemalt 4 </a:t>
            </a:r>
            <a:r>
              <a:rPr lang="et-EE" dirty="0" smtClean="0"/>
              <a:t>kodutööd ning </a:t>
            </a:r>
            <a:r>
              <a:rPr lang="et-EE" dirty="0"/>
              <a:t>need on kaitstud edukalt</a:t>
            </a:r>
            <a:r>
              <a:rPr lang="et-EE" dirty="0" smtClean="0"/>
              <a:t>.</a:t>
            </a:r>
          </a:p>
          <a:p>
            <a:pPr marL="36576" indent="0">
              <a:buNone/>
            </a:pPr>
            <a:endParaRPr lang="et-EE" dirty="0"/>
          </a:p>
          <a:p>
            <a:r>
              <a:rPr lang="et-EE" dirty="0"/>
              <a:t>2) Tudeng on osalenud seotud andmetabeliga </a:t>
            </a:r>
            <a:r>
              <a:rPr lang="et-EE" dirty="0" smtClean="0"/>
              <a:t>infosüsteemi esitluse </a:t>
            </a:r>
            <a:r>
              <a:rPr lang="et-EE" dirty="0"/>
              <a:t>seminaril</a:t>
            </a:r>
            <a:r>
              <a:rPr lang="et-EE" dirty="0" smtClean="0"/>
              <a:t>. (21.04)</a:t>
            </a:r>
            <a:endParaRPr lang="et-EE" dirty="0"/>
          </a:p>
          <a:p>
            <a:endParaRPr lang="et-EE" dirty="0"/>
          </a:p>
          <a:p>
            <a:r>
              <a:rPr lang="et-EE" dirty="0"/>
              <a:t>3) Sooritada arvestuse </a:t>
            </a:r>
            <a:r>
              <a:rPr lang="et-EE" dirty="0" smtClean="0"/>
              <a:t>teoreetiline test </a:t>
            </a:r>
            <a:r>
              <a:rPr lang="et-EE" dirty="0"/>
              <a:t>vähemalt 50%-le.</a:t>
            </a:r>
          </a:p>
        </p:txBody>
      </p:sp>
    </p:spTree>
    <p:extLst>
      <p:ext uri="{BB962C8B-B14F-4D97-AF65-F5344CB8AC3E}">
        <p14:creationId xmlns:p14="http://schemas.microsoft.com/office/powerpoint/2010/main" val="2143848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Minust</a:t>
            </a:r>
            <a:endParaRPr lang="et-EE" dirty="0"/>
          </a:p>
        </p:txBody>
      </p:sp>
      <p:sp>
        <p:nvSpPr>
          <p:cNvPr id="3" name="Content Placeholder 2"/>
          <p:cNvSpPr>
            <a:spLocks noGrp="1"/>
          </p:cNvSpPr>
          <p:nvPr>
            <p:ph idx="1"/>
          </p:nvPr>
        </p:nvSpPr>
        <p:spPr/>
        <p:txBody>
          <a:bodyPr>
            <a:normAutofit/>
          </a:bodyPr>
          <a:lstStyle/>
          <a:p>
            <a:r>
              <a:rPr lang="et-EE" sz="2400" dirty="0" smtClean="0"/>
              <a:t>Elukutseline full-stack developer</a:t>
            </a:r>
          </a:p>
          <a:p>
            <a:r>
              <a:rPr lang="et-EE" sz="2400" dirty="0" smtClean="0"/>
              <a:t>Spetsialiseerunud Back-end tehnoloogiatele. </a:t>
            </a:r>
          </a:p>
          <a:p>
            <a:r>
              <a:rPr lang="et-EE" sz="2400" dirty="0" smtClean="0"/>
              <a:t>Erinevad veebiagentuurid</a:t>
            </a:r>
          </a:p>
          <a:p>
            <a:endParaRPr lang="et-EE" sz="2400" dirty="0"/>
          </a:p>
          <a:p>
            <a:r>
              <a:rPr lang="et-EE" sz="2400" dirty="0" smtClean="0"/>
              <a:t>Kontak: </a:t>
            </a:r>
            <a:r>
              <a:rPr lang="et-EE" sz="2400" dirty="0" smtClean="0">
                <a:hlinkClick r:id="rId2"/>
              </a:rPr>
              <a:t>kairo@koik.ee</a:t>
            </a:r>
            <a:r>
              <a:rPr lang="et-EE" sz="2400" dirty="0" smtClean="0"/>
              <a:t> </a:t>
            </a:r>
          </a:p>
          <a:p>
            <a:pPr lvl="1"/>
            <a:r>
              <a:rPr lang="et-EE" sz="2400" dirty="0" smtClean="0"/>
              <a:t>Alusta kirja „TLU“. Leian nii paremini kirjad üles.</a:t>
            </a:r>
            <a:endParaRPr lang="et-EE" sz="2400" dirty="0"/>
          </a:p>
        </p:txBody>
      </p:sp>
    </p:spTree>
    <p:extLst>
      <p:ext uri="{BB962C8B-B14F-4D97-AF65-F5344CB8AC3E}">
        <p14:creationId xmlns:p14="http://schemas.microsoft.com/office/powerpoint/2010/main" val="869504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t-EE" dirty="0" smtClean="0"/>
              <a:t>PHP</a:t>
            </a:r>
            <a:endParaRPr lang="et-EE" dirty="0"/>
          </a:p>
        </p:txBody>
      </p:sp>
      <p:sp>
        <p:nvSpPr>
          <p:cNvPr id="3" name="Content Placeholder 2"/>
          <p:cNvSpPr>
            <a:spLocks noGrp="1"/>
          </p:cNvSpPr>
          <p:nvPr>
            <p:ph idx="1"/>
          </p:nvPr>
        </p:nvSpPr>
        <p:spPr/>
        <p:txBody>
          <a:bodyPr/>
          <a:lstStyle/>
          <a:p>
            <a:r>
              <a:rPr lang="et-EE" dirty="0" smtClean="0"/>
              <a:t>Serveripoolseks skriptimiskeel</a:t>
            </a:r>
          </a:p>
          <a:p>
            <a:r>
              <a:rPr lang="et-EE" sz="3200" dirty="0"/>
              <a:t>Rasmus </a:t>
            </a:r>
            <a:r>
              <a:rPr lang="et-EE" sz="3200" dirty="0" smtClean="0"/>
              <a:t>Lerdorf 1994.a „Personal</a:t>
            </a:r>
            <a:r>
              <a:rPr lang="et-EE" sz="3200" dirty="0"/>
              <a:t> HomePage </a:t>
            </a:r>
            <a:r>
              <a:rPr lang="et-EE" sz="3200" dirty="0" smtClean="0"/>
              <a:t>tools“</a:t>
            </a:r>
          </a:p>
          <a:p>
            <a:r>
              <a:rPr lang="et-EE" dirty="0"/>
              <a:t>1997.a </a:t>
            </a:r>
            <a:r>
              <a:rPr lang="et-EE" dirty="0" smtClean="0"/>
              <a:t>„Hypertext Preprocessor“</a:t>
            </a:r>
          </a:p>
          <a:p>
            <a:endParaRPr lang="et-EE" dirty="0"/>
          </a:p>
          <a:p>
            <a:endParaRPr lang="et-EE" dirty="0" smtClean="0"/>
          </a:p>
          <a:p>
            <a:r>
              <a:rPr lang="et-EE" dirty="0" smtClean="0"/>
              <a:t>Facebook, Yahoo, Wikipedia, Wordpress</a:t>
            </a:r>
          </a:p>
          <a:p>
            <a:endParaRPr lang="et-EE" dirty="0"/>
          </a:p>
        </p:txBody>
      </p:sp>
    </p:spTree>
    <p:extLst>
      <p:ext uri="{BB962C8B-B14F-4D97-AF65-F5344CB8AC3E}">
        <p14:creationId xmlns:p14="http://schemas.microsoft.com/office/powerpoint/2010/main" val="1807543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PHP plussid ja miinused</a:t>
            </a:r>
          </a:p>
        </p:txBody>
      </p:sp>
      <p:sp>
        <p:nvSpPr>
          <p:cNvPr id="3" name="Content Placeholder 2"/>
          <p:cNvSpPr>
            <a:spLocks noGrp="1"/>
          </p:cNvSpPr>
          <p:nvPr>
            <p:ph idx="1"/>
          </p:nvPr>
        </p:nvSpPr>
        <p:spPr/>
        <p:txBody>
          <a:bodyPr/>
          <a:lstStyle/>
          <a:p>
            <a:r>
              <a:rPr lang="et-EE" dirty="0" smtClean="0"/>
              <a:t>Lihtne</a:t>
            </a:r>
          </a:p>
          <a:p>
            <a:r>
              <a:rPr lang="et-EE" dirty="0" smtClean="0"/>
              <a:t>Kommuun</a:t>
            </a:r>
          </a:p>
          <a:p>
            <a:r>
              <a:rPr lang="et-EE" dirty="0" smtClean="0"/>
              <a:t>Arenev</a:t>
            </a:r>
          </a:p>
          <a:p>
            <a:r>
              <a:rPr lang="et-EE" dirty="0"/>
              <a:t>Platvormist </a:t>
            </a:r>
            <a:r>
              <a:rPr lang="et-EE" dirty="0" smtClean="0"/>
              <a:t>sõltumatu</a:t>
            </a:r>
          </a:p>
          <a:p>
            <a:r>
              <a:rPr lang="et-EE" dirty="0"/>
              <a:t>Suurepärane suhtlusoskus vabavaralise andmebaasiga MySql</a:t>
            </a:r>
          </a:p>
          <a:p>
            <a:r>
              <a:rPr lang="et-EE" dirty="0"/>
              <a:t>OOP tugi (</a:t>
            </a:r>
            <a:r>
              <a:rPr lang="et-EE" dirty="0" smtClean="0"/>
              <a:t>Objektorienteeritud</a:t>
            </a:r>
            <a:r>
              <a:rPr lang="et-EE" b="1" dirty="0" smtClean="0"/>
              <a:t>) </a:t>
            </a:r>
            <a:endParaRPr lang="et-EE" dirty="0"/>
          </a:p>
        </p:txBody>
      </p:sp>
    </p:spTree>
    <p:extLst>
      <p:ext uri="{BB962C8B-B14F-4D97-AF65-F5344CB8AC3E}">
        <p14:creationId xmlns:p14="http://schemas.microsoft.com/office/powerpoint/2010/main" val="4053281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PHP käivitamise tingimused</a:t>
            </a:r>
            <a:endParaRPr lang="et-EE" dirty="0"/>
          </a:p>
        </p:txBody>
      </p:sp>
      <p:sp>
        <p:nvSpPr>
          <p:cNvPr id="3" name="Content Placeholder 2"/>
          <p:cNvSpPr>
            <a:spLocks noGrp="1"/>
          </p:cNvSpPr>
          <p:nvPr>
            <p:ph idx="1"/>
          </p:nvPr>
        </p:nvSpPr>
        <p:spPr/>
        <p:txBody>
          <a:bodyPr>
            <a:normAutofit fontScale="92500" lnSpcReduction="20000"/>
          </a:bodyPr>
          <a:lstStyle/>
          <a:p>
            <a:r>
              <a:rPr lang="et-EE" sz="2800" dirty="0" smtClean="0"/>
              <a:t>.php failitüüp</a:t>
            </a:r>
          </a:p>
          <a:p>
            <a:r>
              <a:rPr lang="et-EE" sz="2800" dirty="0" smtClean="0"/>
              <a:t>Server – Apache, php, MySQL</a:t>
            </a:r>
          </a:p>
          <a:p>
            <a:endParaRPr lang="et-EE" dirty="0"/>
          </a:p>
          <a:p>
            <a:r>
              <a:rPr lang="et-EE" sz="2800" dirty="0"/>
              <a:t>Kohalik </a:t>
            </a:r>
            <a:r>
              <a:rPr lang="et-EE" sz="2800" dirty="0" smtClean="0"/>
              <a:t>arendus:</a:t>
            </a:r>
          </a:p>
          <a:p>
            <a:pPr lvl="1"/>
            <a:r>
              <a:rPr lang="et-EE" sz="2400" dirty="0" smtClean="0"/>
              <a:t>WAMP - </a:t>
            </a:r>
            <a:r>
              <a:rPr lang="et-EE" sz="2400" dirty="0" smtClean="0">
                <a:hlinkClick r:id="rId3"/>
              </a:rPr>
              <a:t>http</a:t>
            </a:r>
            <a:r>
              <a:rPr lang="et-EE" sz="2400" dirty="0">
                <a:hlinkClick r:id="rId3"/>
              </a:rPr>
              <a:t>://</a:t>
            </a:r>
            <a:r>
              <a:rPr lang="et-EE" sz="2400" dirty="0" smtClean="0">
                <a:hlinkClick r:id="rId3"/>
              </a:rPr>
              <a:t>www.wampserver.com/</a:t>
            </a:r>
            <a:endParaRPr lang="et-EE" sz="2400" dirty="0" smtClean="0"/>
          </a:p>
          <a:p>
            <a:pPr lvl="1"/>
            <a:r>
              <a:rPr lang="et-EE" sz="2400" dirty="0" smtClean="0"/>
              <a:t>EasyPHP </a:t>
            </a:r>
            <a:r>
              <a:rPr lang="et-EE" sz="2400" dirty="0"/>
              <a:t>- </a:t>
            </a:r>
            <a:r>
              <a:rPr lang="et-EE" sz="2400" dirty="0">
                <a:hlinkClick r:id="rId4"/>
              </a:rPr>
              <a:t>http://</a:t>
            </a:r>
            <a:r>
              <a:rPr lang="et-EE" sz="2400" dirty="0" smtClean="0">
                <a:hlinkClick r:id="rId4"/>
              </a:rPr>
              <a:t>www.easyphp.org/</a:t>
            </a:r>
            <a:endParaRPr lang="et-EE" sz="2400" dirty="0" smtClean="0"/>
          </a:p>
          <a:p>
            <a:pPr lvl="1"/>
            <a:r>
              <a:rPr lang="et-EE" sz="2400" dirty="0" smtClean="0"/>
              <a:t>XAMPP</a:t>
            </a:r>
            <a:r>
              <a:rPr lang="et-EE" sz="2400" dirty="0"/>
              <a:t> </a:t>
            </a:r>
            <a:r>
              <a:rPr lang="et-EE" sz="2400" dirty="0"/>
              <a:t>- </a:t>
            </a:r>
            <a:r>
              <a:rPr lang="et-EE" sz="2400" dirty="0">
                <a:hlinkClick r:id="rId5"/>
              </a:rPr>
              <a:t>https://</a:t>
            </a:r>
            <a:r>
              <a:rPr lang="et-EE" sz="2400" dirty="0" smtClean="0">
                <a:hlinkClick r:id="rId5"/>
              </a:rPr>
              <a:t>www.apachefriends.org</a:t>
            </a:r>
            <a:endParaRPr lang="et-EE" sz="2800" dirty="0" smtClean="0"/>
          </a:p>
          <a:p>
            <a:endParaRPr lang="et-EE" sz="2800" dirty="0" smtClean="0"/>
          </a:p>
          <a:p>
            <a:r>
              <a:rPr lang="et-EE" sz="2800" dirty="0"/>
              <a:t>Head </a:t>
            </a:r>
            <a:r>
              <a:rPr lang="et-EE" sz="2800" dirty="0" smtClean="0"/>
              <a:t>tekstiredaktorid on:</a:t>
            </a:r>
          </a:p>
          <a:p>
            <a:pPr lvl="1"/>
            <a:r>
              <a:rPr lang="et-EE" dirty="0" smtClean="0"/>
              <a:t>Sublime Text</a:t>
            </a:r>
          </a:p>
          <a:p>
            <a:pPr lvl="1"/>
            <a:r>
              <a:rPr lang="et-EE" dirty="0" smtClean="0"/>
              <a:t>Notepad ++</a:t>
            </a:r>
          </a:p>
          <a:p>
            <a:pPr lvl="1"/>
            <a:r>
              <a:rPr lang="et-EE" dirty="0" smtClean="0"/>
              <a:t>PhpStorm</a:t>
            </a:r>
          </a:p>
          <a:p>
            <a:endParaRPr lang="et-EE" dirty="0" smtClean="0"/>
          </a:p>
          <a:p>
            <a:endParaRPr lang="et-EE" dirty="0"/>
          </a:p>
          <a:p>
            <a:endParaRPr lang="et-EE" dirty="0"/>
          </a:p>
        </p:txBody>
      </p:sp>
    </p:spTree>
    <p:extLst>
      <p:ext uri="{BB962C8B-B14F-4D97-AF65-F5344CB8AC3E}">
        <p14:creationId xmlns:p14="http://schemas.microsoft.com/office/powerpoint/2010/main" val="2740859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Kuidas</a:t>
            </a:r>
            <a:r>
              <a:rPr lang="en-US" dirty="0"/>
              <a:t> “</a:t>
            </a:r>
            <a:r>
              <a:rPr lang="en-US" dirty="0" err="1"/>
              <a:t>käivitada</a:t>
            </a:r>
            <a:r>
              <a:rPr lang="en-US" dirty="0"/>
              <a:t>”?</a:t>
            </a:r>
            <a:endParaRPr lang="et-EE" dirty="0"/>
          </a:p>
        </p:txBody>
      </p:sp>
      <p:sp>
        <p:nvSpPr>
          <p:cNvPr id="3" name="Content Placeholder 2"/>
          <p:cNvSpPr>
            <a:spLocks noGrp="1"/>
          </p:cNvSpPr>
          <p:nvPr>
            <p:ph idx="1"/>
          </p:nvPr>
        </p:nvSpPr>
        <p:spPr/>
        <p:txBody>
          <a:bodyPr>
            <a:normAutofit fontScale="77500" lnSpcReduction="20000"/>
          </a:bodyPr>
          <a:lstStyle/>
          <a:p>
            <a:r>
              <a:rPr lang="et-EE" dirty="0" smtClean="0"/>
              <a:t>Ava tekstiredaktor</a:t>
            </a:r>
          </a:p>
          <a:p>
            <a:r>
              <a:rPr lang="et-EE" dirty="0" smtClean="0"/>
              <a:t>Kirjuta sinna sisse soovitud PHP kood</a:t>
            </a:r>
          </a:p>
          <a:p>
            <a:r>
              <a:rPr lang="et-EE" dirty="0" smtClean="0"/>
              <a:t>Salvesta fail nii, et laiend oleks *.php (näiteks index.php)</a:t>
            </a:r>
          </a:p>
          <a:p>
            <a:r>
              <a:rPr lang="et-EE" dirty="0" smtClean="0"/>
              <a:t>Lae fail üles serveri keskkonda</a:t>
            </a:r>
          </a:p>
          <a:p>
            <a:r>
              <a:rPr lang="et-EE" dirty="0" smtClean="0"/>
              <a:t>Ava fail veebilehitsejas</a:t>
            </a:r>
          </a:p>
          <a:p>
            <a:endParaRPr lang="et-EE" dirty="0"/>
          </a:p>
          <a:p>
            <a:r>
              <a:rPr lang="et-EE" b="1" dirty="0" smtClean="0"/>
              <a:t>NB: </a:t>
            </a:r>
          </a:p>
          <a:p>
            <a:pPr lvl="1"/>
            <a:r>
              <a:rPr lang="en-US" dirty="0" err="1"/>
              <a:t>Failinimes</a:t>
            </a:r>
            <a:r>
              <a:rPr lang="en-US" dirty="0"/>
              <a:t> pole </a:t>
            </a:r>
            <a:r>
              <a:rPr lang="en-US" dirty="0" err="1"/>
              <a:t>täpitähti</a:t>
            </a:r>
            <a:r>
              <a:rPr lang="en-US" dirty="0"/>
              <a:t> (</a:t>
            </a:r>
            <a:r>
              <a:rPr lang="en-US" dirty="0" err="1" smtClean="0"/>
              <a:t>söö</a:t>
            </a:r>
            <a:r>
              <a:rPr lang="et-EE" dirty="0" smtClean="0"/>
              <a:t>ntänapalju</a:t>
            </a:r>
            <a:r>
              <a:rPr lang="en-US" dirty="0" smtClean="0"/>
              <a:t>.</a:t>
            </a:r>
            <a:r>
              <a:rPr lang="et-EE" dirty="0" smtClean="0"/>
              <a:t>php</a:t>
            </a:r>
            <a:r>
              <a:rPr lang="en-US" dirty="0" smtClean="0"/>
              <a:t>)</a:t>
            </a:r>
            <a:endParaRPr lang="en-US" dirty="0"/>
          </a:p>
          <a:p>
            <a:pPr lvl="1"/>
            <a:r>
              <a:rPr lang="en-US" dirty="0" err="1"/>
              <a:t>Failinimes</a:t>
            </a:r>
            <a:r>
              <a:rPr lang="en-US" dirty="0"/>
              <a:t> pole </a:t>
            </a:r>
            <a:r>
              <a:rPr lang="en-US" dirty="0" err="1"/>
              <a:t>suuri</a:t>
            </a:r>
            <a:r>
              <a:rPr lang="en-US" dirty="0"/>
              <a:t> </a:t>
            </a:r>
            <a:r>
              <a:rPr lang="en-US" dirty="0" err="1"/>
              <a:t>tähti</a:t>
            </a:r>
            <a:r>
              <a:rPr lang="en-US" dirty="0"/>
              <a:t> (</a:t>
            </a:r>
            <a:r>
              <a:rPr lang="en-US" dirty="0" err="1" smtClean="0"/>
              <a:t>Söö</a:t>
            </a:r>
            <a:r>
              <a:rPr lang="et-EE" dirty="0" smtClean="0"/>
              <a:t>NtÄnapAlju</a:t>
            </a:r>
            <a:r>
              <a:rPr lang="en-US" dirty="0" smtClean="0"/>
              <a:t>.</a:t>
            </a:r>
            <a:r>
              <a:rPr lang="et-EE" dirty="0" smtClean="0"/>
              <a:t>php</a:t>
            </a:r>
            <a:r>
              <a:rPr lang="en-US" dirty="0" smtClean="0"/>
              <a:t>)</a:t>
            </a:r>
            <a:endParaRPr lang="en-US" dirty="0"/>
          </a:p>
          <a:p>
            <a:pPr lvl="1"/>
            <a:r>
              <a:rPr lang="en-US" dirty="0" err="1"/>
              <a:t>Failinimes</a:t>
            </a:r>
            <a:r>
              <a:rPr lang="en-US" dirty="0"/>
              <a:t> pole </a:t>
            </a:r>
            <a:r>
              <a:rPr lang="en-US" dirty="0" err="1"/>
              <a:t>tühikuid</a:t>
            </a:r>
            <a:r>
              <a:rPr lang="en-US" dirty="0"/>
              <a:t> </a:t>
            </a:r>
            <a:r>
              <a:rPr lang="en-US" dirty="0" smtClean="0"/>
              <a:t>(</a:t>
            </a:r>
            <a:r>
              <a:rPr lang="et-EE" dirty="0" smtClean="0"/>
              <a:t>S</a:t>
            </a:r>
            <a:r>
              <a:rPr lang="en-US" dirty="0" err="1" smtClean="0"/>
              <a:t>öö</a:t>
            </a:r>
            <a:r>
              <a:rPr lang="et-EE" dirty="0" smtClean="0"/>
              <a:t>n</a:t>
            </a:r>
            <a:r>
              <a:rPr lang="en-US" dirty="0" smtClean="0"/>
              <a:t> </a:t>
            </a:r>
            <a:r>
              <a:rPr lang="et-EE" dirty="0" smtClean="0"/>
              <a:t>täna palju</a:t>
            </a:r>
            <a:r>
              <a:rPr lang="en-US" dirty="0" smtClean="0"/>
              <a:t>.</a:t>
            </a:r>
            <a:r>
              <a:rPr lang="et-EE" dirty="0" smtClean="0"/>
              <a:t>php</a:t>
            </a:r>
            <a:r>
              <a:rPr lang="en-US" dirty="0" smtClean="0"/>
              <a:t>)</a:t>
            </a:r>
            <a:endParaRPr lang="et-EE" dirty="0" smtClean="0"/>
          </a:p>
          <a:p>
            <a:pPr lvl="1"/>
            <a:endParaRPr lang="et-EE" dirty="0"/>
          </a:p>
          <a:p>
            <a:pPr lvl="1"/>
            <a:r>
              <a:rPr lang="et-EE" dirty="0" smtClean="0"/>
              <a:t>Õige: „soon_tana_palju.php“</a:t>
            </a:r>
            <a:endParaRPr lang="en-US" dirty="0"/>
          </a:p>
          <a:p>
            <a:pPr lvl="1"/>
            <a:endParaRPr lang="et-EE" b="1" dirty="0"/>
          </a:p>
        </p:txBody>
      </p:sp>
    </p:spTree>
    <p:extLst>
      <p:ext uri="{BB962C8B-B14F-4D97-AF65-F5344CB8AC3E}">
        <p14:creationId xmlns:p14="http://schemas.microsoft.com/office/powerpoint/2010/main" val="4238881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664</TotalTime>
  <Words>1827</Words>
  <Application>Microsoft Office PowerPoint</Application>
  <PresentationFormat>On-screen Show (4:3)</PresentationFormat>
  <Paragraphs>553</Paragraphs>
  <Slides>38</Slides>
  <Notes>30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Technic</vt:lpstr>
      <vt:lpstr>Veebirakendused ja nende loomine (PHP)</vt:lpstr>
      <vt:lpstr>Ajakava ja teemad</vt:lpstr>
      <vt:lpstr>Õpitulemused</vt:lpstr>
      <vt:lpstr>Arvestus loetakse edukaks kui:</vt:lpstr>
      <vt:lpstr>Minust</vt:lpstr>
      <vt:lpstr>PHP</vt:lpstr>
      <vt:lpstr>PHP plussid ja miinused</vt:lpstr>
      <vt:lpstr>PHP käivitamise tingimused</vt:lpstr>
      <vt:lpstr>Kuidas “käivitada”?</vt:lpstr>
      <vt:lpstr>PHP süntaksireeglid</vt:lpstr>
      <vt:lpstr>Muutuja defineerimine</vt:lpstr>
      <vt:lpstr>Muutujate andmetüübid</vt:lpstr>
      <vt:lpstr>Muutujate väärtustamine</vt:lpstr>
      <vt:lpstr>Väärtustamise operaatoreid</vt:lpstr>
      <vt:lpstr>Muutujate võrdlemine</vt:lpstr>
      <vt:lpstr>Loogilised operaatorid </vt:lpstr>
      <vt:lpstr>Muutuja skoop</vt:lpstr>
      <vt:lpstr>Populaarsed funktsioonid muutuja kontrollimiseks</vt:lpstr>
      <vt:lpstr>Tekstid ehk stringid</vt:lpstr>
      <vt:lpstr>Näited stringidega seotud funktsioonidest</vt:lpstr>
      <vt:lpstr>Massiivid</vt:lpstr>
      <vt:lpstr>Mitmemõõtmelise masiivid</vt:lpstr>
      <vt:lpstr>Näited massiividega seotud funktsioonidest</vt:lpstr>
      <vt:lpstr>Väljaprintimine</vt:lpstr>
      <vt:lpstr>Tingimuslaused</vt:lpstr>
      <vt:lpstr>if(){}</vt:lpstr>
      <vt:lpstr>switch(){}</vt:lpstr>
      <vt:lpstr>Tsüklid</vt:lpstr>
      <vt:lpstr>for</vt:lpstr>
      <vt:lpstr>foreach</vt:lpstr>
      <vt:lpstr>while</vt:lpstr>
      <vt:lpstr>do</vt:lpstr>
      <vt:lpstr>break</vt:lpstr>
      <vt:lpstr>Funktsioonid</vt:lpstr>
      <vt:lpstr>Funktsoonist</vt:lpstr>
      <vt:lpstr>Kasulikke funktsioone</vt:lpstr>
      <vt:lpstr>Kuidas saada veel rohkem teada?</vt:lpstr>
      <vt:lpstr>Küsimusi?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Veebirakendused ja nende loomine (PHP)</dc:title>
  <dc:creator>Kairo Koik</dc:creator>
  <cp:lastModifiedBy>Kairo Koik</cp:lastModifiedBy>
  <cp:revision>29</cp:revision>
  <dcterms:created xsi:type="dcterms:W3CDTF">2017-02-02T12:14:58Z</dcterms:created>
  <dcterms:modified xsi:type="dcterms:W3CDTF">2017-02-02T23:19:03Z</dcterms:modified>
</cp:coreProperties>
</file>