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Bases de données Non </a:t>
            </a:r>
            <a:r>
              <a:rPr lang="fr-FR" b="1" dirty="0" smtClean="0"/>
              <a:t>Relationnelles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/>
              <a:t>NoSQL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5056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MongoDB</a:t>
            </a:r>
            <a:r>
              <a:rPr lang="fr-FR" b="1" dirty="0"/>
              <a:t> vs </a:t>
            </a:r>
            <a:r>
              <a:rPr lang="fr-FR" b="1" dirty="0" smtClean="0"/>
              <a:t>MySQL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86610"/>
              </p:ext>
            </p:extLst>
          </p:nvPr>
        </p:nvGraphicFramePr>
        <p:xfrm>
          <a:off x="1684528" y="2340430"/>
          <a:ext cx="8128000" cy="347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0937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1377916"/>
                    </a:ext>
                  </a:extLst>
                </a:gridCol>
              </a:tblGrid>
              <a:tr h="9171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dirty="0" err="1" smtClean="0"/>
                        <a:t>MySql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MongoDB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57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Table, vue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Collection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Enregistrement (ligne)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Document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Colonne	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Champ (Field)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3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Jointure	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Embedded documents, </a:t>
                      </a:r>
                      <a:r>
                        <a:rPr lang="fr-FR" dirty="0" err="1" smtClean="0"/>
                        <a:t>linking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8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7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MongoDB</a:t>
            </a:r>
            <a:r>
              <a:rPr lang="fr-FR" b="1" dirty="0"/>
              <a:t> vs MySQL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00" y="1863581"/>
            <a:ext cx="7743800" cy="4878595"/>
          </a:xfrm>
        </p:spPr>
      </p:pic>
    </p:spTree>
    <p:extLst>
      <p:ext uri="{BB962C8B-B14F-4D97-AF65-F5344CB8AC3E}">
        <p14:creationId xmlns:p14="http://schemas.microsoft.com/office/powerpoint/2010/main" val="266663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NOSQL</a:t>
            </a:r>
            <a:endParaRPr lang="fr-FR" sz="4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 = Not </a:t>
            </a:r>
            <a:r>
              <a:rPr lang="fr-FR" dirty="0" err="1" smtClean="0"/>
              <a:t>Only</a:t>
            </a:r>
            <a:r>
              <a:rPr lang="fr-FR" dirty="0" smtClean="0"/>
              <a:t> 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91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OriginE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3109651"/>
            <a:ext cx="86106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Aucune autre alternative que le modèle relationnel (depuis les années 70)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Nouvelles applications : objets connectés, systèmes embarqués, IA...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fr-FR" altLang="fr-FR" sz="1800" cap="none" dirty="0" smtClean="0">
                <a:effectLst/>
                <a:latin typeface="Arial" panose="020B0604020202020204" pitchFamily="34" charset="0"/>
              </a:rPr>
              <a:t>Avec </a:t>
            </a:r>
            <a:r>
              <a:rPr lang="fr-FR" altLang="fr-FR" sz="1800" cap="none" dirty="0">
                <a:effectLst/>
                <a:latin typeface="Arial" panose="020B0604020202020204" pitchFamily="34" charset="0"/>
              </a:rPr>
              <a:t>l'apparition du web, les limites des SGBDR ont été atteintes en termes de </a:t>
            </a:r>
            <a:r>
              <a:rPr lang="fr-FR" altLang="fr-FR" sz="1800" cap="none" dirty="0" smtClean="0"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fr-FR" altLang="fr-FR" sz="1600" cap="none" dirty="0" smtClean="0">
                <a:effectLst/>
                <a:latin typeface="Arial" panose="020B0604020202020204" pitchFamily="34" charset="0"/>
              </a:rPr>
              <a:t>Volume </a:t>
            </a:r>
            <a:r>
              <a:rPr lang="fr-FR" altLang="fr-FR" sz="1600" cap="none" dirty="0">
                <a:effectLst/>
                <a:latin typeface="Arial" panose="020B0604020202020204" pitchFamily="34" charset="0"/>
              </a:rPr>
              <a:t>de données à stocker (_</a:t>
            </a:r>
            <a:r>
              <a:rPr lang="fr-FR" altLang="fr-FR" sz="1600" cap="none" dirty="0" err="1">
                <a:effectLst/>
                <a:latin typeface="Arial" panose="020B0604020202020204" pitchFamily="34" charset="0"/>
              </a:rPr>
              <a:t>Big</a:t>
            </a:r>
            <a:r>
              <a:rPr lang="fr-FR" altLang="fr-FR" sz="1600" cap="none" dirty="0">
                <a:effectLst/>
                <a:latin typeface="Arial" panose="020B0604020202020204" pitchFamily="34" charset="0"/>
              </a:rPr>
              <a:t> Data_ : volume de données x2 tous les 2 ans</a:t>
            </a:r>
            <a:r>
              <a:rPr lang="fr-FR" altLang="fr-FR" sz="1600" cap="none" dirty="0" smtClean="0"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fr-FR" altLang="fr-FR" sz="1600" cap="none" dirty="0">
                <a:effectLst/>
                <a:latin typeface="Arial" panose="020B0604020202020204" pitchFamily="34" charset="0"/>
              </a:rPr>
              <a:t>Exploitation à partir de sources multiples et structures </a:t>
            </a:r>
            <a:r>
              <a:rPr lang="fr-FR" altLang="fr-FR" sz="1600" cap="none" dirty="0" smtClean="0">
                <a:effectLst/>
                <a:latin typeface="Arial" panose="020B0604020202020204" pitchFamily="34" charset="0"/>
              </a:rPr>
              <a:t>hétérogènes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fr-FR" altLang="fr-FR" sz="1600" cap="none" dirty="0">
                <a:effectLst/>
                <a:latin typeface="Arial" panose="020B0604020202020204" pitchFamily="34" charset="0"/>
              </a:rPr>
              <a:t>Temps de traitement/rapidité des requêtes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Les géants du web créent des systèmes </a:t>
            </a:r>
            <a:r>
              <a:rPr lang="fr-FR" dirty="0" err="1"/>
              <a:t>NoSql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3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Avantages des </a:t>
            </a:r>
            <a:r>
              <a:rPr lang="fr-FR" b="1" dirty="0" smtClean="0"/>
              <a:t>SGBDR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   Clarté des schémas</a:t>
            </a:r>
          </a:p>
          <a:p>
            <a:r>
              <a:rPr lang="fr-FR" dirty="0"/>
              <a:t>    Mécanismes d'intégrité (A.C.I.D.)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Inconvénients des </a:t>
            </a:r>
            <a:r>
              <a:rPr lang="fr-FR" b="1" dirty="0" smtClean="0"/>
              <a:t>SGBDR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   Structure rigide</a:t>
            </a:r>
          </a:p>
          <a:p>
            <a:r>
              <a:rPr lang="fr-FR" dirty="0"/>
              <a:t>    Langage de manipulation trop limités (nécessite PHP, Java en plus)</a:t>
            </a:r>
          </a:p>
          <a:p>
            <a:r>
              <a:rPr lang="fr-FR" dirty="0"/>
              <a:t>    Jointures parfois complexe</a:t>
            </a:r>
          </a:p>
          <a:p>
            <a:r>
              <a:rPr lang="fr-FR" dirty="0"/>
              <a:t>    Lenteur d'exécution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56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Avantages du </a:t>
            </a:r>
            <a:r>
              <a:rPr lang="fr-FR" b="1" dirty="0" err="1" smtClean="0"/>
              <a:t>NoSQL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   Flexibilité (absence de schéma "rigide")</a:t>
            </a:r>
          </a:p>
          <a:p>
            <a:r>
              <a:rPr lang="fr-FR" dirty="0"/>
              <a:t>    Stockage d'objets complexes/hétérogènes</a:t>
            </a:r>
          </a:p>
          <a:p>
            <a:r>
              <a:rPr lang="fr-FR" dirty="0"/>
              <a:t>    Sécurité (pas d'injections SQL !)</a:t>
            </a:r>
          </a:p>
          <a:p>
            <a:r>
              <a:rPr lang="fr-FR" dirty="0"/>
              <a:t>    </a:t>
            </a:r>
            <a:r>
              <a:rPr lang="fr-FR" dirty="0" err="1"/>
              <a:t>Scalabilité</a:t>
            </a:r>
            <a:endParaRPr lang="fr-FR" dirty="0"/>
          </a:p>
          <a:p>
            <a:r>
              <a:rPr lang="fr-FR" dirty="0"/>
              <a:t>    Volume de données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56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NoSQL</a:t>
            </a:r>
            <a:r>
              <a:rPr lang="fr-FR" b="1" dirty="0"/>
              <a:t> : 4 types de bases de </a:t>
            </a:r>
            <a:r>
              <a:rPr lang="fr-FR" b="1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13775" y="2019620"/>
            <a:ext cx="10363826" cy="3424107"/>
          </a:xfrm>
        </p:spPr>
        <p:txBody>
          <a:bodyPr/>
          <a:lstStyle/>
          <a:p>
            <a:r>
              <a:rPr lang="fr-FR" dirty="0"/>
              <a:t>Chaque type répond à un besoin spécifique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2" y="2501836"/>
            <a:ext cx="10010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Quelques noms (gratuits ou payants</a:t>
            </a:r>
            <a:r>
              <a:rPr lang="fr-FR" b="1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Orientés clé-valeurs : Voldemort, Redis, </a:t>
            </a:r>
            <a:r>
              <a:rPr lang="fr-FR" dirty="0" err="1"/>
              <a:t>DynamoDB</a:t>
            </a:r>
            <a:r>
              <a:rPr lang="fr-FR" dirty="0"/>
              <a:t>, </a:t>
            </a:r>
            <a:r>
              <a:rPr lang="fr-FR" dirty="0" err="1"/>
              <a:t>BerkeleyDB</a:t>
            </a:r>
            <a:r>
              <a:rPr lang="fr-FR" dirty="0"/>
              <a:t>...</a:t>
            </a:r>
          </a:p>
          <a:p>
            <a:r>
              <a:rPr lang="fr-FR" dirty="0"/>
              <a:t>Documents : </a:t>
            </a:r>
            <a:r>
              <a:rPr lang="fr-FR" dirty="0" err="1"/>
              <a:t>MongoDB</a:t>
            </a:r>
            <a:r>
              <a:rPr lang="fr-FR" dirty="0"/>
              <a:t>, </a:t>
            </a:r>
            <a:r>
              <a:rPr lang="fr-FR" dirty="0" err="1"/>
              <a:t>CouchDB</a:t>
            </a:r>
            <a:r>
              <a:rPr lang="fr-FR" dirty="0"/>
              <a:t>...</a:t>
            </a:r>
          </a:p>
          <a:p>
            <a:r>
              <a:rPr lang="fr-FR" dirty="0"/>
              <a:t>Colonnes : Apache Cassandra, </a:t>
            </a:r>
            <a:r>
              <a:rPr lang="fr-FR" dirty="0" err="1"/>
              <a:t>HBase</a:t>
            </a:r>
            <a:r>
              <a:rPr lang="fr-FR" dirty="0"/>
              <a:t>, Google </a:t>
            </a:r>
            <a:r>
              <a:rPr lang="fr-FR" dirty="0" err="1"/>
              <a:t>BigTable</a:t>
            </a:r>
            <a:r>
              <a:rPr lang="fr-FR" dirty="0"/>
              <a:t>...</a:t>
            </a:r>
          </a:p>
          <a:p>
            <a:r>
              <a:rPr lang="fr-FR" dirty="0"/>
              <a:t>Graphes : Neo4j, Titan...</a:t>
            </a:r>
          </a:p>
        </p:txBody>
      </p:sp>
    </p:spTree>
    <p:extLst>
      <p:ext uri="{BB962C8B-B14F-4D97-AF65-F5344CB8AC3E}">
        <p14:creationId xmlns:p14="http://schemas.microsoft.com/office/powerpoint/2010/main" val="3972529627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12</TotalTime>
  <Words>247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Ronds dans l’eau</vt:lpstr>
      <vt:lpstr>Bases de données Non Relationnelles</vt:lpstr>
      <vt:lpstr>NOSQL</vt:lpstr>
      <vt:lpstr>OriginE</vt:lpstr>
      <vt:lpstr>Solution</vt:lpstr>
      <vt:lpstr>Avantages des SGBDR</vt:lpstr>
      <vt:lpstr>Inconvénients des SGBDR</vt:lpstr>
      <vt:lpstr>Avantages du NoSQL</vt:lpstr>
      <vt:lpstr>NoSQL : 4 types de bases de données</vt:lpstr>
      <vt:lpstr>Quelques noms (gratuits ou payants)</vt:lpstr>
      <vt:lpstr>MongoDB vs MySQL</vt:lpstr>
      <vt:lpstr>MongoDB vs MySQL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données Non Relationnelles</dc:title>
  <dc:creator>Poix Martine</dc:creator>
  <cp:lastModifiedBy>Poix Martine</cp:lastModifiedBy>
  <cp:revision>3</cp:revision>
  <dcterms:created xsi:type="dcterms:W3CDTF">2021-09-21T09:24:40Z</dcterms:created>
  <dcterms:modified xsi:type="dcterms:W3CDTF">2021-09-21T09:36:53Z</dcterms:modified>
</cp:coreProperties>
</file>