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9" r:id="rId5"/>
    <p:sldId id="260" r:id="rId6"/>
    <p:sldId id="263" r:id="rId7"/>
    <p:sldId id="261" r:id="rId8"/>
    <p:sldId id="262" r:id="rId9"/>
    <p:sldId id="265"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C56567E3-51A2-456D-B371-D66D8058933F}" type="datetimeFigureOut">
              <a:rPr lang="fr-FR" smtClean="0"/>
              <a:t>23/08/2023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C7B05B-26E2-4F19-902A-801C369329DA}"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389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C56567E3-51A2-456D-B371-D66D8058933F}" type="datetimeFigureOut">
              <a:rPr lang="fr-FR" smtClean="0"/>
              <a:t>23/08/2023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CC7B05B-26E2-4F19-902A-801C369329DA}" type="slidenum">
              <a:rPr lang="fr-FR" smtClean="0"/>
              <a:t>‹N°›</a:t>
            </a:fld>
            <a:endParaRPr lang="fr-FR"/>
          </a:p>
        </p:txBody>
      </p:sp>
    </p:spTree>
    <p:extLst>
      <p:ext uri="{BB962C8B-B14F-4D97-AF65-F5344CB8AC3E}">
        <p14:creationId xmlns:p14="http://schemas.microsoft.com/office/powerpoint/2010/main" val="2571866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56567E3-51A2-456D-B371-D66D8058933F}" type="datetimeFigureOut">
              <a:rPr lang="fr-FR" smtClean="0"/>
              <a:t>23/08/2023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C7B05B-26E2-4F19-902A-801C369329DA}" type="slidenum">
              <a:rPr lang="fr-FR" smtClean="0"/>
              <a:t>‹N°›</a:t>
            </a:fld>
            <a:endParaRPr lang="fr-FR"/>
          </a:p>
        </p:txBody>
      </p:sp>
    </p:spTree>
    <p:extLst>
      <p:ext uri="{BB962C8B-B14F-4D97-AF65-F5344CB8AC3E}">
        <p14:creationId xmlns:p14="http://schemas.microsoft.com/office/powerpoint/2010/main" val="4113117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56567E3-51A2-456D-B371-D66D8058933F}" type="datetimeFigureOut">
              <a:rPr lang="fr-FR" smtClean="0"/>
              <a:t>23/08/2023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C7B05B-26E2-4F19-902A-801C369329DA}"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44107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56567E3-51A2-456D-B371-D66D8058933F}" type="datetimeFigureOut">
              <a:rPr lang="fr-FR" smtClean="0"/>
              <a:t>23/08/2023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C7B05B-26E2-4F19-902A-801C369329DA}" type="slidenum">
              <a:rPr lang="fr-FR" smtClean="0"/>
              <a:t>‹N°›</a:t>
            </a:fld>
            <a:endParaRPr lang="fr-FR"/>
          </a:p>
        </p:txBody>
      </p:sp>
    </p:spTree>
    <p:extLst>
      <p:ext uri="{BB962C8B-B14F-4D97-AF65-F5344CB8AC3E}">
        <p14:creationId xmlns:p14="http://schemas.microsoft.com/office/powerpoint/2010/main" val="1449461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56567E3-51A2-456D-B371-D66D8058933F}" type="datetimeFigureOut">
              <a:rPr lang="fr-FR" smtClean="0"/>
              <a:t>23/08/2023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C7B05B-26E2-4F19-902A-801C369329DA}"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78910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56567E3-51A2-456D-B371-D66D8058933F}" type="datetimeFigureOut">
              <a:rPr lang="fr-FR" smtClean="0"/>
              <a:t>23/08/2023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C7B05B-26E2-4F19-902A-801C369329DA}" type="slidenum">
              <a:rPr lang="fr-FR" smtClean="0"/>
              <a:t>‹N°›</a:t>
            </a:fld>
            <a:endParaRPr lang="fr-FR"/>
          </a:p>
        </p:txBody>
      </p:sp>
    </p:spTree>
    <p:extLst>
      <p:ext uri="{BB962C8B-B14F-4D97-AF65-F5344CB8AC3E}">
        <p14:creationId xmlns:p14="http://schemas.microsoft.com/office/powerpoint/2010/main" val="1476668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56567E3-51A2-456D-B371-D66D8058933F}" type="datetimeFigureOut">
              <a:rPr lang="fr-FR" smtClean="0"/>
              <a:t>23/08/2023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C7B05B-26E2-4F19-902A-801C369329DA}" type="slidenum">
              <a:rPr lang="fr-FR" smtClean="0"/>
              <a:t>‹N°›</a:t>
            </a:fld>
            <a:endParaRPr lang="fr-FR"/>
          </a:p>
        </p:txBody>
      </p:sp>
    </p:spTree>
    <p:extLst>
      <p:ext uri="{BB962C8B-B14F-4D97-AF65-F5344CB8AC3E}">
        <p14:creationId xmlns:p14="http://schemas.microsoft.com/office/powerpoint/2010/main" val="4220545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56567E3-51A2-456D-B371-D66D8058933F}" type="datetimeFigureOut">
              <a:rPr lang="fr-FR" smtClean="0"/>
              <a:t>23/08/2023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C7B05B-26E2-4F19-902A-801C369329DA}" type="slidenum">
              <a:rPr lang="fr-FR" smtClean="0"/>
              <a:t>‹N°›</a:t>
            </a:fld>
            <a:endParaRPr lang="fr-FR"/>
          </a:p>
        </p:txBody>
      </p:sp>
    </p:spTree>
    <p:extLst>
      <p:ext uri="{BB962C8B-B14F-4D97-AF65-F5344CB8AC3E}">
        <p14:creationId xmlns:p14="http://schemas.microsoft.com/office/powerpoint/2010/main" val="52733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56567E3-51A2-456D-B371-D66D8058933F}" type="datetimeFigureOut">
              <a:rPr lang="fr-FR" smtClean="0"/>
              <a:t>23/08/2023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C7B05B-26E2-4F19-902A-801C369329DA}" type="slidenum">
              <a:rPr lang="fr-FR" smtClean="0"/>
              <a:t>‹N°›</a:t>
            </a:fld>
            <a:endParaRPr lang="fr-FR"/>
          </a:p>
        </p:txBody>
      </p:sp>
    </p:spTree>
    <p:extLst>
      <p:ext uri="{BB962C8B-B14F-4D97-AF65-F5344CB8AC3E}">
        <p14:creationId xmlns:p14="http://schemas.microsoft.com/office/powerpoint/2010/main" val="314134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56567E3-51A2-456D-B371-D66D8058933F}" type="datetimeFigureOut">
              <a:rPr lang="fr-FR" smtClean="0"/>
              <a:t>23/08/2023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CC7B05B-26E2-4F19-902A-801C369329DA}" type="slidenum">
              <a:rPr lang="fr-FR" smtClean="0"/>
              <a:t>‹N°›</a:t>
            </a:fld>
            <a:endParaRPr lang="fr-FR"/>
          </a:p>
        </p:txBody>
      </p:sp>
    </p:spTree>
    <p:extLst>
      <p:ext uri="{BB962C8B-B14F-4D97-AF65-F5344CB8AC3E}">
        <p14:creationId xmlns:p14="http://schemas.microsoft.com/office/powerpoint/2010/main" val="256364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56567E3-51A2-456D-B371-D66D8058933F}" type="datetimeFigureOut">
              <a:rPr lang="fr-FR" smtClean="0"/>
              <a:t>23/08/2023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CC7B05B-26E2-4F19-902A-801C369329DA}" type="slidenum">
              <a:rPr lang="fr-FR" smtClean="0"/>
              <a:t>‹N°›</a:t>
            </a:fld>
            <a:endParaRPr lang="fr-FR"/>
          </a:p>
        </p:txBody>
      </p:sp>
    </p:spTree>
    <p:extLst>
      <p:ext uri="{BB962C8B-B14F-4D97-AF65-F5344CB8AC3E}">
        <p14:creationId xmlns:p14="http://schemas.microsoft.com/office/powerpoint/2010/main" val="419215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56567E3-51A2-456D-B371-D66D8058933F}" type="datetimeFigureOut">
              <a:rPr lang="fr-FR" smtClean="0"/>
              <a:t>23/08/2023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CC7B05B-26E2-4F19-902A-801C369329DA}" type="slidenum">
              <a:rPr lang="fr-FR" smtClean="0"/>
              <a:t>‹N°›</a:t>
            </a:fld>
            <a:endParaRPr lang="fr-FR"/>
          </a:p>
        </p:txBody>
      </p:sp>
    </p:spTree>
    <p:extLst>
      <p:ext uri="{BB962C8B-B14F-4D97-AF65-F5344CB8AC3E}">
        <p14:creationId xmlns:p14="http://schemas.microsoft.com/office/powerpoint/2010/main" val="237443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56567E3-51A2-456D-B371-D66D8058933F}" type="datetimeFigureOut">
              <a:rPr lang="fr-FR" smtClean="0"/>
              <a:t>23/08/2023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CC7B05B-26E2-4F19-902A-801C369329DA}" type="slidenum">
              <a:rPr lang="fr-FR" smtClean="0"/>
              <a:t>‹N°›</a:t>
            </a:fld>
            <a:endParaRPr lang="fr-FR"/>
          </a:p>
        </p:txBody>
      </p:sp>
    </p:spTree>
    <p:extLst>
      <p:ext uri="{BB962C8B-B14F-4D97-AF65-F5344CB8AC3E}">
        <p14:creationId xmlns:p14="http://schemas.microsoft.com/office/powerpoint/2010/main" val="236352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567E3-51A2-456D-B371-D66D8058933F}" type="datetimeFigureOut">
              <a:rPr lang="fr-FR" smtClean="0"/>
              <a:t>23/08/2023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CC7B05B-26E2-4F19-902A-801C369329DA}" type="slidenum">
              <a:rPr lang="fr-FR" smtClean="0"/>
              <a:t>‹N°›</a:t>
            </a:fld>
            <a:endParaRPr lang="fr-FR"/>
          </a:p>
        </p:txBody>
      </p:sp>
    </p:spTree>
    <p:extLst>
      <p:ext uri="{BB962C8B-B14F-4D97-AF65-F5344CB8AC3E}">
        <p14:creationId xmlns:p14="http://schemas.microsoft.com/office/powerpoint/2010/main" val="192566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C56567E3-51A2-456D-B371-D66D8058933F}" type="datetimeFigureOut">
              <a:rPr lang="fr-FR" smtClean="0"/>
              <a:t>23/08/2023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CC7B05B-26E2-4F19-902A-801C369329DA}" type="slidenum">
              <a:rPr lang="fr-FR" smtClean="0"/>
              <a:t>‹N°›</a:t>
            </a:fld>
            <a:endParaRPr lang="fr-FR"/>
          </a:p>
        </p:txBody>
      </p:sp>
    </p:spTree>
    <p:extLst>
      <p:ext uri="{BB962C8B-B14F-4D97-AF65-F5344CB8AC3E}">
        <p14:creationId xmlns:p14="http://schemas.microsoft.com/office/powerpoint/2010/main" val="226672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C56567E3-51A2-456D-B371-D66D8058933F}" type="datetimeFigureOut">
              <a:rPr lang="fr-FR" smtClean="0"/>
              <a:t>23/08/2023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CC7B05B-26E2-4F19-902A-801C369329DA}" type="slidenum">
              <a:rPr lang="fr-FR" smtClean="0"/>
              <a:t>‹N°›</a:t>
            </a:fld>
            <a:endParaRPr lang="fr-FR"/>
          </a:p>
        </p:txBody>
      </p:sp>
    </p:spTree>
    <p:extLst>
      <p:ext uri="{BB962C8B-B14F-4D97-AF65-F5344CB8AC3E}">
        <p14:creationId xmlns:p14="http://schemas.microsoft.com/office/powerpoint/2010/main" val="182272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56567E3-51A2-456D-B371-D66D8058933F}" type="datetimeFigureOut">
              <a:rPr lang="fr-FR" smtClean="0"/>
              <a:t>23/08/2023</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CC7B05B-26E2-4F19-902A-801C369329DA}" type="slidenum">
              <a:rPr lang="fr-FR" smtClean="0"/>
              <a:t>‹N°›</a:t>
            </a:fld>
            <a:endParaRPr lang="fr-FR"/>
          </a:p>
        </p:txBody>
      </p:sp>
    </p:spTree>
    <p:extLst>
      <p:ext uri="{BB962C8B-B14F-4D97-AF65-F5344CB8AC3E}">
        <p14:creationId xmlns:p14="http://schemas.microsoft.com/office/powerpoint/2010/main" val="9993172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free-work.com/fr/tech-it/blog/metiers-it/peut-on-faire-carriere-dans-une-esn-entreprise-de-services-du-numeriqu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r>
              <a:rPr lang="fr-FR" dirty="0" smtClean="0"/>
              <a:t> </a:t>
            </a:r>
            <a:r>
              <a:rPr lang="fr-FR" dirty="0" err="1" smtClean="0"/>
              <a:t>ens</a:t>
            </a:r>
            <a:r>
              <a:rPr lang="fr-FR" dirty="0" smtClean="0"/>
              <a:t>/</a:t>
            </a:r>
            <a:r>
              <a:rPr lang="fr-FR" dirty="0" err="1" smtClean="0"/>
              <a:t>ssii</a:t>
            </a:r>
            <a:endParaRPr lang="fr-FR" dirty="0"/>
          </a:p>
        </p:txBody>
      </p:sp>
      <p:sp>
        <p:nvSpPr>
          <p:cNvPr id="3" name="Espace réservé du contenu 2"/>
          <p:cNvSpPr>
            <a:spLocks noGrp="1"/>
          </p:cNvSpPr>
          <p:nvPr>
            <p:ph idx="1"/>
          </p:nvPr>
        </p:nvSpPr>
        <p:spPr/>
        <p:txBody>
          <a:bodyPr>
            <a:normAutofit/>
          </a:bodyPr>
          <a:lstStyle/>
          <a:p>
            <a:r>
              <a:rPr lang="fr-FR" dirty="0"/>
              <a:t>SSII" est l'abréviation de "Société de Services en Ingénierie Informatique". En anglais, cela se traduit généralement par "IT Services </a:t>
            </a:r>
            <a:r>
              <a:rPr lang="fr-FR" dirty="0" err="1"/>
              <a:t>Company</a:t>
            </a:r>
            <a:r>
              <a:rPr lang="fr-FR" dirty="0"/>
              <a:t>" ou "Information </a:t>
            </a:r>
            <a:r>
              <a:rPr lang="fr-FR" dirty="0" err="1"/>
              <a:t>Technology</a:t>
            </a:r>
            <a:r>
              <a:rPr lang="fr-FR" dirty="0"/>
              <a:t> Services </a:t>
            </a:r>
            <a:r>
              <a:rPr lang="fr-FR" dirty="0" err="1"/>
              <a:t>Company</a:t>
            </a:r>
            <a:r>
              <a:rPr lang="fr-FR" dirty="0"/>
              <a:t>".</a:t>
            </a:r>
          </a:p>
          <a:p>
            <a:r>
              <a:rPr lang="fr-FR" dirty="0"/>
              <a:t>Une SSII est une entreprise qui fournit </a:t>
            </a:r>
            <a:r>
              <a:rPr lang="fr-FR" dirty="0" smtClean="0"/>
              <a:t>des </a:t>
            </a:r>
            <a:r>
              <a:rPr lang="fr-FR" dirty="0"/>
              <a:t>services liés à l'informatique et à la technologie de </a:t>
            </a:r>
            <a:r>
              <a:rPr lang="fr-FR" dirty="0" smtClean="0"/>
              <a:t>l'</a:t>
            </a:r>
            <a:r>
              <a:rPr lang="fr-FR" dirty="0" err="1" smtClean="0"/>
              <a:t>informationLes</a:t>
            </a:r>
            <a:r>
              <a:rPr lang="fr-FR" dirty="0" smtClean="0"/>
              <a:t> </a:t>
            </a:r>
            <a:r>
              <a:rPr lang="fr-FR" dirty="0"/>
              <a:t>SSII travaillent généralement avec des clients provenant de divers </a:t>
            </a:r>
            <a:r>
              <a:rPr lang="fr-FR" dirty="0" smtClean="0"/>
              <a:t>secteurs;</a:t>
            </a:r>
          </a:p>
          <a:p>
            <a:r>
              <a:rPr lang="fr-FR" dirty="0" smtClean="0"/>
              <a:t> Ces </a:t>
            </a:r>
            <a:r>
              <a:rPr lang="fr-FR" dirty="0"/>
              <a:t>entreprises emploient souvent des professionnels de l'informatique, </a:t>
            </a:r>
            <a:endParaRPr lang="fr-FR" dirty="0"/>
          </a:p>
        </p:txBody>
      </p:sp>
    </p:spTree>
    <p:extLst>
      <p:ext uri="{BB962C8B-B14F-4D97-AF65-F5344CB8AC3E}">
        <p14:creationId xmlns:p14="http://schemas.microsoft.com/office/powerpoint/2010/main" val="1685170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47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ESN : Faut il craquer ? </a:t>
            </a:r>
            <a:endParaRPr lang="fr-FR" dirty="0"/>
          </a:p>
        </p:txBody>
      </p:sp>
      <p:sp>
        <p:nvSpPr>
          <p:cNvPr id="3" name="Sous-titre 2"/>
          <p:cNvSpPr>
            <a:spLocks noGrp="1"/>
          </p:cNvSpPr>
          <p:nvPr>
            <p:ph type="subTitle" idx="1"/>
          </p:nvPr>
        </p:nvSpPr>
        <p:spPr/>
        <p:txBody>
          <a:bodyPr/>
          <a:lstStyle/>
          <a:p>
            <a:r>
              <a:rPr lang="fr-FR" dirty="0" smtClean="0"/>
              <a:t>Entreprises de service numérique </a:t>
            </a:r>
            <a:endParaRPr lang="fr-FR" dirty="0"/>
          </a:p>
        </p:txBody>
      </p:sp>
    </p:spTree>
    <p:extLst>
      <p:ext uri="{BB962C8B-B14F-4D97-AF65-F5344CB8AC3E}">
        <p14:creationId xmlns:p14="http://schemas.microsoft.com/office/powerpoint/2010/main" val="2991817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ESN post CDA ? </a:t>
            </a:r>
            <a:endParaRPr lang="fr-FR" dirty="0"/>
          </a:p>
        </p:txBody>
      </p:sp>
      <p:sp>
        <p:nvSpPr>
          <p:cNvPr id="3" name="Espace réservé du contenu 2"/>
          <p:cNvSpPr>
            <a:spLocks noGrp="1"/>
          </p:cNvSpPr>
          <p:nvPr>
            <p:ph idx="1"/>
          </p:nvPr>
        </p:nvSpPr>
        <p:spPr/>
        <p:txBody>
          <a:bodyPr/>
          <a:lstStyle/>
          <a:p>
            <a:r>
              <a:rPr lang="fr-FR" dirty="0" smtClean="0"/>
              <a:t>Est-ce un bon choix que de s’orienter vers une Entreprise de service Numérique en sortie de CDA ? </a:t>
            </a:r>
          </a:p>
          <a:p>
            <a:r>
              <a:rPr lang="fr-FR" dirty="0" smtClean="0"/>
              <a:t>C’est ce que nous allons voir dans cette partie </a:t>
            </a:r>
            <a:endParaRPr lang="fr-FR" dirty="0"/>
          </a:p>
        </p:txBody>
      </p:sp>
    </p:spTree>
    <p:extLst>
      <p:ext uri="{BB962C8B-B14F-4D97-AF65-F5344CB8AC3E}">
        <p14:creationId xmlns:p14="http://schemas.microsoft.com/office/powerpoint/2010/main" val="329434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747346" y="703385"/>
            <a:ext cx="10656277" cy="2739211"/>
          </a:xfrm>
          <a:prstGeom prst="rect">
            <a:avLst/>
          </a:prstGeom>
          <a:noFill/>
        </p:spPr>
        <p:txBody>
          <a:bodyPr wrap="square" rtlCol="0">
            <a:spAutoFit/>
          </a:bodyPr>
          <a:lstStyle/>
          <a:p>
            <a:r>
              <a:rPr lang="fr-FR" sz="2800" dirty="0" smtClean="0">
                <a:ln w="0"/>
                <a:solidFill>
                  <a:schemeClr val="accent1"/>
                </a:solidFill>
                <a:effectLst>
                  <a:outerShdw blurRad="38100" dist="25400" dir="5400000" algn="ctr" rotWithShape="0">
                    <a:srgbClr val="6E747A">
                      <a:alpha val="43000"/>
                    </a:srgbClr>
                  </a:outerShdw>
                </a:effectLst>
              </a:rPr>
              <a:t>Intégrer une ESN</a:t>
            </a:r>
            <a:r>
              <a:rPr lang="fr-FR" sz="2800" dirty="0" smtClean="0"/>
              <a:t> </a:t>
            </a:r>
            <a:r>
              <a:rPr lang="fr-FR" sz="2800" dirty="0" smtClean="0">
                <a:ln w="0"/>
                <a:solidFill>
                  <a:schemeClr val="accent1"/>
                </a:solidFill>
                <a:effectLst>
                  <a:outerShdw blurRad="38100" dist="25400" dir="5400000" algn="ctr" rotWithShape="0">
                    <a:srgbClr val="6E747A">
                      <a:alpha val="43000"/>
                    </a:srgbClr>
                  </a:outerShdw>
                </a:effectLst>
              </a:rPr>
              <a:t>présente des avantages </a:t>
            </a:r>
            <a:r>
              <a:rPr lang="fr-FR" dirty="0" smtClean="0">
                <a:ln w="0"/>
                <a:solidFill>
                  <a:schemeClr val="accent1"/>
                </a:solidFill>
                <a:effectLst>
                  <a:outerShdw blurRad="38100" dist="25400" dir="5400000" algn="ctr" rotWithShape="0">
                    <a:srgbClr val="6E747A">
                      <a:alpha val="43000"/>
                    </a:srgbClr>
                  </a:outerShdw>
                </a:effectLst>
              </a:rPr>
              <a:t>: </a:t>
            </a:r>
          </a:p>
          <a:p>
            <a:endParaRPr lang="fr-FR" dirty="0">
              <a:ln w="0"/>
              <a:solidFill>
                <a:schemeClr val="accent1"/>
              </a:solidFill>
              <a:effectLst>
                <a:outerShdw blurRad="38100" dist="25400" dir="5400000" algn="ctr" rotWithShape="0">
                  <a:srgbClr val="6E747A">
                    <a:alpha val="43000"/>
                  </a:srgbClr>
                </a:outerShdw>
              </a:effectLst>
            </a:endParaRPr>
          </a:p>
          <a:p>
            <a:pPr marL="285750" indent="-285750">
              <a:buFontTx/>
              <a:buChar char="-"/>
            </a:pPr>
            <a:r>
              <a:rPr lang="fr-FR" dirty="0" smtClean="0">
                <a:ln w="0"/>
                <a:solidFill>
                  <a:schemeClr val="accent1"/>
                </a:solidFill>
                <a:effectLst>
                  <a:outerShdw blurRad="38100" dist="25400" dir="5400000" algn="ctr" rotWithShape="0">
                    <a:srgbClr val="6E747A">
                      <a:alpha val="43000"/>
                    </a:srgbClr>
                  </a:outerShdw>
                </a:effectLst>
              </a:rPr>
              <a:t>Meilleure sécurité de l’emploi par rapport au Freelance : Le développeur a un contrat de travail avec l’entreprise.</a:t>
            </a:r>
          </a:p>
          <a:p>
            <a:pPr marL="285750" indent="-285750">
              <a:buFontTx/>
              <a:buChar char="-"/>
            </a:pPr>
            <a:endParaRPr lang="fr-FR" dirty="0" smtClean="0">
              <a:ln w="0"/>
              <a:solidFill>
                <a:schemeClr val="accent1"/>
              </a:solidFill>
              <a:effectLst>
                <a:outerShdw blurRad="38100" dist="25400" dir="5400000" algn="ctr" rotWithShape="0">
                  <a:srgbClr val="6E747A">
                    <a:alpha val="43000"/>
                  </a:srgbClr>
                </a:outerShdw>
              </a:effectLst>
            </a:endParaRPr>
          </a:p>
          <a:p>
            <a:pPr marL="285750" indent="-285750">
              <a:buFontTx/>
              <a:buChar char="-"/>
            </a:pPr>
            <a:r>
              <a:rPr lang="fr-FR" dirty="0" smtClean="0">
                <a:ln w="0"/>
                <a:solidFill>
                  <a:schemeClr val="accent1"/>
                </a:solidFill>
                <a:effectLst>
                  <a:outerShdw blurRad="38100" dist="25400" dir="5400000" algn="ctr" rotWithShape="0">
                    <a:srgbClr val="6E747A">
                      <a:alpha val="43000"/>
                    </a:srgbClr>
                  </a:outerShdw>
                </a:effectLst>
              </a:rPr>
              <a:t>Développement d’un réseau professionnel.</a:t>
            </a:r>
          </a:p>
          <a:p>
            <a:pPr marL="285750" indent="-285750">
              <a:buFontTx/>
              <a:buChar char="-"/>
            </a:pPr>
            <a:endParaRPr lang="fr-FR" dirty="0" smtClean="0">
              <a:ln w="0"/>
              <a:solidFill>
                <a:schemeClr val="accent1"/>
              </a:solidFill>
              <a:effectLst>
                <a:outerShdw blurRad="38100" dist="25400" dir="5400000" algn="ctr" rotWithShape="0">
                  <a:srgbClr val="6E747A">
                    <a:alpha val="43000"/>
                  </a:srgbClr>
                </a:outerShdw>
              </a:effectLst>
            </a:endParaRPr>
          </a:p>
          <a:p>
            <a:pPr marL="285750" indent="-285750">
              <a:buFontTx/>
              <a:buChar char="-"/>
            </a:pPr>
            <a:r>
              <a:rPr lang="fr-FR" dirty="0" smtClean="0">
                <a:ln w="0"/>
                <a:solidFill>
                  <a:schemeClr val="accent1"/>
                </a:solidFill>
                <a:effectLst>
                  <a:outerShdw blurRad="38100" dist="25400" dir="5400000" algn="ctr" rotWithShape="0">
                    <a:srgbClr val="6E747A">
                      <a:alpha val="43000"/>
                    </a:srgbClr>
                  </a:outerShdw>
                </a:effectLst>
              </a:rPr>
              <a:t>Acquisitio</a:t>
            </a:r>
            <a:r>
              <a:rPr lang="fr-FR" dirty="0">
                <a:ln w="0"/>
                <a:solidFill>
                  <a:schemeClr val="accent1"/>
                </a:solidFill>
                <a:effectLst>
                  <a:outerShdw blurRad="38100" dist="25400" dir="5400000" algn="ctr" rotWithShape="0">
                    <a:srgbClr val="6E747A">
                      <a:alpha val="43000"/>
                    </a:srgbClr>
                  </a:outerShdw>
                </a:effectLst>
              </a:rPr>
              <a:t>n</a:t>
            </a:r>
            <a:r>
              <a:rPr lang="fr-FR" dirty="0" smtClean="0">
                <a:ln w="0"/>
                <a:solidFill>
                  <a:schemeClr val="accent1"/>
                </a:solidFill>
                <a:effectLst>
                  <a:outerShdw blurRad="38100" dist="25400" dir="5400000" algn="ctr" rotWithShape="0">
                    <a:srgbClr val="6E747A">
                      <a:alpha val="43000"/>
                    </a:srgbClr>
                  </a:outerShdw>
                </a:effectLst>
              </a:rPr>
              <a:t> d’expérience professionnelle. </a:t>
            </a:r>
          </a:p>
          <a:p>
            <a:pPr marL="285750" indent="-285750">
              <a:buFontTx/>
              <a:buChar char="-"/>
            </a:pPr>
            <a:endParaRPr lang="fr-FR" dirty="0"/>
          </a:p>
        </p:txBody>
      </p:sp>
      <p:sp>
        <p:nvSpPr>
          <p:cNvPr id="3" name="ZoneTexte 2"/>
          <p:cNvSpPr txBox="1"/>
          <p:nvPr/>
        </p:nvSpPr>
        <p:spPr>
          <a:xfrm>
            <a:off x="747346" y="3842239"/>
            <a:ext cx="10849708" cy="2185214"/>
          </a:xfrm>
          <a:prstGeom prst="rect">
            <a:avLst/>
          </a:prstGeom>
          <a:noFill/>
        </p:spPr>
        <p:txBody>
          <a:bodyPr wrap="square" rtlCol="0">
            <a:spAutoFit/>
          </a:bodyPr>
          <a:lstStyle/>
          <a:p>
            <a:r>
              <a:rPr lang="fr-FR" sz="2800" dirty="0" smtClean="0">
                <a:ln w="0"/>
                <a:solidFill>
                  <a:schemeClr val="accent1"/>
                </a:solidFill>
                <a:effectLst>
                  <a:outerShdw blurRad="38100" dist="25400" dir="5400000" algn="ctr" rotWithShape="0">
                    <a:srgbClr val="6E747A">
                      <a:alpha val="43000"/>
                    </a:srgbClr>
                  </a:outerShdw>
                </a:effectLst>
              </a:rPr>
              <a:t>Et Quelques inconvénients….</a:t>
            </a:r>
          </a:p>
          <a:p>
            <a:endParaRPr lang="fr-FR" dirty="0">
              <a:ln w="0"/>
              <a:solidFill>
                <a:schemeClr val="accent1"/>
              </a:solidFill>
              <a:effectLst>
                <a:outerShdw blurRad="38100" dist="25400" dir="5400000" algn="ctr" rotWithShape="0">
                  <a:srgbClr val="6E747A">
                    <a:alpha val="43000"/>
                  </a:srgbClr>
                </a:outerShdw>
              </a:effectLst>
            </a:endParaRPr>
          </a:p>
          <a:p>
            <a:pPr marL="285750" indent="-285750">
              <a:buFontTx/>
              <a:buChar char="-"/>
            </a:pPr>
            <a:r>
              <a:rPr lang="fr-FR" dirty="0" smtClean="0">
                <a:ln w="0"/>
                <a:solidFill>
                  <a:schemeClr val="accent1"/>
                </a:solidFill>
                <a:effectLst>
                  <a:outerShdw blurRad="38100" dist="25400" dir="5400000" algn="ctr" rotWithShape="0">
                    <a:srgbClr val="6E747A">
                      <a:alpha val="43000"/>
                    </a:srgbClr>
                  </a:outerShdw>
                </a:effectLst>
              </a:rPr>
              <a:t>Absence de choix dans les missions proposées</a:t>
            </a:r>
          </a:p>
          <a:p>
            <a:pPr marL="285750" indent="-285750">
              <a:buFontTx/>
              <a:buChar char="-"/>
            </a:pPr>
            <a:endParaRPr lang="fr-FR" dirty="0" smtClean="0">
              <a:ln w="0"/>
              <a:solidFill>
                <a:schemeClr val="accent1"/>
              </a:solidFill>
              <a:effectLst>
                <a:outerShdw blurRad="38100" dist="25400" dir="5400000" algn="ctr" rotWithShape="0">
                  <a:srgbClr val="6E747A">
                    <a:alpha val="43000"/>
                  </a:srgbClr>
                </a:outerShdw>
              </a:effectLst>
            </a:endParaRPr>
          </a:p>
          <a:p>
            <a:pPr marL="285750" indent="-285750">
              <a:buFontTx/>
              <a:buChar char="-"/>
            </a:pPr>
            <a:r>
              <a:rPr lang="fr-FR" dirty="0" smtClean="0">
                <a:ln w="0"/>
                <a:solidFill>
                  <a:schemeClr val="accent1"/>
                </a:solidFill>
                <a:effectLst>
                  <a:outerShdw blurRad="38100" dist="25400" dir="5400000" algn="ctr" rotWithShape="0">
                    <a:srgbClr val="6E747A">
                      <a:alpha val="43000"/>
                    </a:srgbClr>
                  </a:outerShdw>
                </a:effectLst>
              </a:rPr>
              <a:t>Changements de missions fréquents</a:t>
            </a:r>
          </a:p>
          <a:p>
            <a:pPr marL="285750" indent="-285750">
              <a:buFontTx/>
              <a:buChar char="-"/>
            </a:pPr>
            <a:endParaRPr lang="fr-FR" dirty="0" smtClean="0">
              <a:ln w="0"/>
              <a:solidFill>
                <a:schemeClr val="accent1"/>
              </a:solidFill>
              <a:effectLst>
                <a:outerShdw blurRad="38100" dist="25400" dir="5400000" algn="ctr" rotWithShape="0">
                  <a:srgbClr val="6E747A">
                    <a:alpha val="43000"/>
                  </a:srgbClr>
                </a:outerShdw>
              </a:effectLst>
            </a:endParaRPr>
          </a:p>
          <a:p>
            <a:pPr marL="285750" indent="-285750">
              <a:buFontTx/>
              <a:buChar char="-"/>
            </a:pPr>
            <a:r>
              <a:rPr lang="fr-FR" dirty="0" smtClean="0">
                <a:ln w="0"/>
                <a:solidFill>
                  <a:schemeClr val="accent1"/>
                </a:solidFill>
                <a:effectLst>
                  <a:outerShdw blurRad="38100" dist="25400" dir="5400000" algn="ctr" rotWithShape="0">
                    <a:srgbClr val="6E747A">
                      <a:alpha val="43000"/>
                    </a:srgbClr>
                  </a:outerShdw>
                </a:effectLst>
              </a:rPr>
              <a:t>Absence de perspective d’évolution dans les petites structures</a:t>
            </a:r>
            <a:endParaRPr lang="fr-FR" dirty="0">
              <a:ln w="0"/>
              <a:solidFill>
                <a:schemeClr val="accent1"/>
              </a:solidFill>
              <a:effectLst>
                <a:outerShdw blurRad="38100" dist="25400" dir="5400000" algn="ctr" rotWithShape="0">
                  <a:srgbClr val="6E747A">
                    <a:alpha val="43000"/>
                  </a:srgbClr>
                </a:outerShdw>
              </a:effectLst>
            </a:endParaRPr>
          </a:p>
        </p:txBody>
      </p:sp>
      <p:sp>
        <p:nvSpPr>
          <p:cNvPr id="4" name="ZoneTexte 3"/>
          <p:cNvSpPr txBox="1"/>
          <p:nvPr/>
        </p:nvSpPr>
        <p:spPr>
          <a:xfrm>
            <a:off x="1732086" y="6288596"/>
            <a:ext cx="10234245" cy="276999"/>
          </a:xfrm>
          <a:prstGeom prst="rect">
            <a:avLst/>
          </a:prstGeom>
          <a:noFill/>
        </p:spPr>
        <p:txBody>
          <a:bodyPr wrap="square" rtlCol="0">
            <a:spAutoFit/>
          </a:bodyPr>
          <a:lstStyle/>
          <a:p>
            <a:r>
              <a:rPr lang="fr-FR" sz="1200" dirty="0" smtClean="0"/>
              <a:t>Source : </a:t>
            </a:r>
            <a:r>
              <a:rPr lang="fr-FR" sz="1200" u="sng" dirty="0">
                <a:hlinkClick r:id="rId2"/>
              </a:rPr>
              <a:t>https://www.free-work.com/fr/tech-it/blog/metiers-it/peut-on-faire-carriere-dans-une-esn-entreprise-de-services-du-numerique</a:t>
            </a:r>
            <a:endParaRPr lang="fr-FR" sz="1200" dirty="0"/>
          </a:p>
        </p:txBody>
      </p:sp>
    </p:spTree>
    <p:extLst>
      <p:ext uri="{BB962C8B-B14F-4D97-AF65-F5344CB8AC3E}">
        <p14:creationId xmlns:p14="http://schemas.microsoft.com/office/powerpoint/2010/main" val="368983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profils recherchés</a:t>
            </a:r>
            <a:endParaRPr lang="fr-FR" dirty="0"/>
          </a:p>
        </p:txBody>
      </p:sp>
      <p:sp>
        <p:nvSpPr>
          <p:cNvPr id="3" name="Espace réservé du contenu 2"/>
          <p:cNvSpPr>
            <a:spLocks noGrp="1"/>
          </p:cNvSpPr>
          <p:nvPr>
            <p:ph idx="1"/>
          </p:nvPr>
        </p:nvSpPr>
        <p:spPr/>
        <p:txBody>
          <a:bodyPr/>
          <a:lstStyle/>
          <a:p>
            <a:r>
              <a:rPr lang="fr-FR" dirty="0" smtClean="0"/>
              <a:t>Parmi les profils les plus </a:t>
            </a:r>
            <a:r>
              <a:rPr lang="fr-FR" dirty="0" err="1" smtClean="0"/>
              <a:t>rechechés</a:t>
            </a:r>
            <a:r>
              <a:rPr lang="fr-FR" dirty="0" smtClean="0"/>
              <a:t>, </a:t>
            </a:r>
            <a:endParaRPr lang="fr-FR" dirty="0"/>
          </a:p>
        </p:txBody>
      </p:sp>
    </p:spTree>
    <p:extLst>
      <p:ext uri="{BB962C8B-B14F-4D97-AF65-F5344CB8AC3E}">
        <p14:creationId xmlns:p14="http://schemas.microsoft.com/office/powerpoint/2010/main" val="249316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avantage  pour l entreprise a faire appel a une </a:t>
            </a:r>
            <a:r>
              <a:rPr lang="fr-FR" dirty="0" err="1" smtClean="0"/>
              <a:t>esn</a:t>
            </a:r>
            <a:endParaRPr lang="fr-FR" dirty="0"/>
          </a:p>
        </p:txBody>
      </p:sp>
      <p:sp>
        <p:nvSpPr>
          <p:cNvPr id="3" name="Espace réservé du contenu 2"/>
          <p:cNvSpPr>
            <a:spLocks noGrp="1"/>
          </p:cNvSpPr>
          <p:nvPr>
            <p:ph idx="1"/>
          </p:nvPr>
        </p:nvSpPr>
        <p:spPr/>
        <p:txBody>
          <a:bodyPr/>
          <a:lstStyle/>
          <a:p>
            <a:r>
              <a:rPr lang="fr-FR" b="1" dirty="0" smtClean="0"/>
              <a:t>Le cout </a:t>
            </a:r>
            <a:r>
              <a:rPr lang="fr-FR" dirty="0" smtClean="0"/>
              <a:t>: pas de cout de formation ni de gestion du </a:t>
            </a:r>
            <a:r>
              <a:rPr lang="fr-FR" dirty="0" smtClean="0"/>
              <a:t>personnel.</a:t>
            </a:r>
            <a:endParaRPr lang="fr-FR" dirty="0" smtClean="0"/>
          </a:p>
          <a:p>
            <a:r>
              <a:rPr lang="fr-FR" b="1" dirty="0" smtClean="0"/>
              <a:t>La flexibilité </a:t>
            </a:r>
            <a:r>
              <a:rPr lang="fr-FR" dirty="0" smtClean="0"/>
              <a:t>: possibilité faire évoluez </a:t>
            </a:r>
            <a:r>
              <a:rPr lang="fr-FR" dirty="0" smtClean="0"/>
              <a:t>la taille de l’équipe selon les projets.</a:t>
            </a:r>
          </a:p>
          <a:p>
            <a:r>
              <a:rPr lang="fr-FR" b="1" dirty="0" smtClean="0"/>
              <a:t>Évitez les pénuries de compétences </a:t>
            </a:r>
            <a:r>
              <a:rPr lang="fr-FR" dirty="0" smtClean="0"/>
              <a:t>: permet de trouver des expert qualifier dans des domaines spécifiques dans les quelle les entreprise peine a trouver des gens compètent sur le marcher du travail.</a:t>
            </a:r>
          </a:p>
          <a:p>
            <a:r>
              <a:rPr lang="fr-FR" b="1" dirty="0"/>
              <a:t>Focus sur le Cœur de Métier</a:t>
            </a:r>
            <a:r>
              <a:rPr lang="fr-FR" dirty="0"/>
              <a:t> : </a:t>
            </a:r>
            <a:r>
              <a:rPr lang="fr-FR" dirty="0" smtClean="0"/>
              <a:t>les </a:t>
            </a:r>
            <a:r>
              <a:rPr lang="fr-FR" dirty="0"/>
              <a:t>entreprises peuvent se concentrer sur leurs activités principales sans se soucier des détails techniques.</a:t>
            </a:r>
            <a:endParaRPr lang="fr-FR" dirty="0" smtClean="0"/>
          </a:p>
        </p:txBody>
      </p:sp>
    </p:spTree>
    <p:extLst>
      <p:ext uri="{BB962C8B-B14F-4D97-AF65-F5344CB8AC3E}">
        <p14:creationId xmlns:p14="http://schemas.microsoft.com/office/powerpoint/2010/main" val="228199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Inconveniant</a:t>
            </a:r>
            <a:r>
              <a:rPr lang="fr-FR" dirty="0" smtClean="0"/>
              <a:t> pour l’entreprise a faire appel a une </a:t>
            </a:r>
            <a:r>
              <a:rPr lang="fr-FR" dirty="0" err="1" smtClean="0"/>
              <a:t>esn</a:t>
            </a:r>
            <a:endParaRPr lang="fr-FR" dirty="0"/>
          </a:p>
        </p:txBody>
      </p:sp>
      <p:sp>
        <p:nvSpPr>
          <p:cNvPr id="3" name="Espace réservé du contenu 2"/>
          <p:cNvSpPr>
            <a:spLocks noGrp="1"/>
          </p:cNvSpPr>
          <p:nvPr>
            <p:ph idx="1"/>
          </p:nvPr>
        </p:nvSpPr>
        <p:spPr/>
        <p:txBody>
          <a:bodyPr>
            <a:normAutofit fontScale="85000" lnSpcReduction="20000"/>
          </a:bodyPr>
          <a:lstStyle/>
          <a:p>
            <a:r>
              <a:rPr lang="fr-FR" b="1" dirty="0"/>
              <a:t>Perte de Contrôle</a:t>
            </a:r>
            <a:r>
              <a:rPr lang="fr-FR" dirty="0"/>
              <a:t> </a:t>
            </a:r>
            <a:r>
              <a:rPr lang="fr-FR" dirty="0"/>
              <a:t>: </a:t>
            </a:r>
            <a:r>
              <a:rPr lang="fr-FR" dirty="0" smtClean="0"/>
              <a:t>une </a:t>
            </a:r>
            <a:r>
              <a:rPr lang="fr-FR" dirty="0"/>
              <a:t>perte de contrôle direct sur le développement et la gestion des projets. Les décisions importantes peuvent être prises par la </a:t>
            </a:r>
            <a:r>
              <a:rPr lang="fr-FR" dirty="0" smtClean="0"/>
              <a:t>ENS , </a:t>
            </a:r>
            <a:r>
              <a:rPr lang="fr-FR" dirty="0"/>
              <a:t>ses décision peuvent parfois ne pas être </a:t>
            </a:r>
            <a:r>
              <a:rPr lang="fr-FR" dirty="0" smtClean="0"/>
              <a:t>adéquation avec </a:t>
            </a:r>
            <a:r>
              <a:rPr lang="fr-FR" dirty="0"/>
              <a:t>les objectifs et les valeurs de l'entreprise</a:t>
            </a:r>
            <a:r>
              <a:rPr lang="fr-FR" dirty="0" smtClean="0"/>
              <a:t>.</a:t>
            </a:r>
          </a:p>
          <a:p>
            <a:r>
              <a:rPr lang="fr-FR" b="1" dirty="0"/>
              <a:t>sécurité des donnée</a:t>
            </a:r>
            <a:r>
              <a:rPr lang="fr-FR" dirty="0"/>
              <a:t>: </a:t>
            </a:r>
            <a:r>
              <a:rPr lang="fr-FR" dirty="0" smtClean="0"/>
              <a:t>Les </a:t>
            </a:r>
            <a:r>
              <a:rPr lang="fr-FR" dirty="0"/>
              <a:t>entreprises doivent s'assurer que la </a:t>
            </a:r>
            <a:r>
              <a:rPr lang="fr-FR" dirty="0" smtClean="0"/>
              <a:t>ESN </a:t>
            </a:r>
            <a:r>
              <a:rPr lang="fr-FR" dirty="0"/>
              <a:t>dispose de mesures adéquates de protection des </a:t>
            </a:r>
            <a:r>
              <a:rPr lang="fr-FR" dirty="0" smtClean="0"/>
              <a:t>données.</a:t>
            </a:r>
          </a:p>
          <a:p>
            <a:r>
              <a:rPr lang="fr-FR" b="1" dirty="0"/>
              <a:t>Dépendance excessive </a:t>
            </a:r>
            <a:r>
              <a:rPr lang="fr-FR" dirty="0" smtClean="0"/>
              <a:t>:Cela </a:t>
            </a:r>
            <a:r>
              <a:rPr lang="fr-FR" dirty="0"/>
              <a:t>peut rendre impossible le rétablissement de la gestion en interne à leur départ</a:t>
            </a:r>
            <a:r>
              <a:rPr lang="fr-FR" dirty="0" smtClean="0"/>
              <a:t>.</a:t>
            </a:r>
          </a:p>
          <a:p>
            <a:r>
              <a:rPr lang="fr-FR" b="1" dirty="0" smtClean="0"/>
              <a:t>Qualité </a:t>
            </a:r>
            <a:r>
              <a:rPr lang="fr-FR" b="1" dirty="0"/>
              <a:t>inconstante </a:t>
            </a:r>
            <a:r>
              <a:rPr lang="fr-FR" dirty="0"/>
              <a:t>: La qualité des services </a:t>
            </a:r>
            <a:r>
              <a:rPr lang="fr-FR" dirty="0" smtClean="0"/>
              <a:t>d’une ESN peut </a:t>
            </a:r>
            <a:r>
              <a:rPr lang="fr-FR" dirty="0"/>
              <a:t>changer selon l’expérience de ses employés et de ses méthodologies de travail. </a:t>
            </a:r>
            <a:endParaRPr lang="fr-FR" dirty="0" smtClean="0"/>
          </a:p>
          <a:p>
            <a:r>
              <a:rPr lang="fr-FR" b="1" dirty="0"/>
              <a:t>Difficultés d’intégrations </a:t>
            </a:r>
            <a:r>
              <a:rPr lang="fr-FR" dirty="0"/>
              <a:t>: L'intégration </a:t>
            </a:r>
            <a:r>
              <a:rPr lang="fr-FR" dirty="0" smtClean="0"/>
              <a:t>avec </a:t>
            </a:r>
            <a:r>
              <a:rPr lang="fr-FR" dirty="0"/>
              <a:t>les équipes internes peut parfois être difficile en raison de différences culturelles, de méthodes de travail divergentes et d'autres facteurs.</a:t>
            </a:r>
            <a:endParaRPr lang="fr-FR" dirty="0" smtClean="0"/>
          </a:p>
          <a:p>
            <a:endParaRPr lang="fr-FR" dirty="0"/>
          </a:p>
        </p:txBody>
      </p:sp>
    </p:spTree>
    <p:extLst>
      <p:ext uri="{BB962C8B-B14F-4D97-AF65-F5344CB8AC3E}">
        <p14:creationId xmlns:p14="http://schemas.microsoft.com/office/powerpoint/2010/main" val="181216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Conclusion sur le choix de faire appel a une </a:t>
            </a:r>
            <a:r>
              <a:rPr lang="fr-FR" dirty="0" err="1" smtClean="0"/>
              <a:t>esn</a:t>
            </a:r>
            <a:r>
              <a:rPr lang="fr-FR" dirty="0" smtClean="0"/>
              <a:t> ou pas pour une entreprise</a:t>
            </a:r>
            <a:endParaRPr lang="fr-FR" dirty="0"/>
          </a:p>
        </p:txBody>
      </p:sp>
      <p:sp>
        <p:nvSpPr>
          <p:cNvPr id="3" name="Espace réservé du contenu 2"/>
          <p:cNvSpPr>
            <a:spLocks noGrp="1"/>
          </p:cNvSpPr>
          <p:nvPr>
            <p:ph idx="1"/>
          </p:nvPr>
        </p:nvSpPr>
        <p:spPr/>
        <p:txBody>
          <a:bodyPr>
            <a:normAutofit/>
          </a:bodyPr>
          <a:lstStyle/>
          <a:p>
            <a:r>
              <a:rPr lang="fr-FR" dirty="0"/>
              <a:t>En fin de compte, la décision </a:t>
            </a:r>
            <a:r>
              <a:rPr lang="fr-FR" dirty="0"/>
              <a:t>d</a:t>
            </a:r>
            <a:r>
              <a:rPr lang="fr-FR" dirty="0" smtClean="0"/>
              <a:t>e faire appel à </a:t>
            </a:r>
            <a:r>
              <a:rPr lang="fr-FR" dirty="0"/>
              <a:t>une </a:t>
            </a:r>
            <a:r>
              <a:rPr lang="fr-FR" dirty="0" smtClean="0"/>
              <a:t>ESN </a:t>
            </a:r>
            <a:r>
              <a:rPr lang="fr-FR" dirty="0"/>
              <a:t>dépend des besoins spécifiques de </a:t>
            </a:r>
            <a:r>
              <a:rPr lang="fr-FR" dirty="0" smtClean="0"/>
              <a:t>l'entreprise</a:t>
            </a:r>
            <a:endParaRPr lang="fr-FR" dirty="0"/>
          </a:p>
        </p:txBody>
      </p:sp>
    </p:spTree>
    <p:extLst>
      <p:ext uri="{BB962C8B-B14F-4D97-AF65-F5344CB8AC3E}">
        <p14:creationId xmlns:p14="http://schemas.microsoft.com/office/powerpoint/2010/main" val="251487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principales </a:t>
            </a:r>
            <a:r>
              <a:rPr lang="fr-FR" dirty="0" err="1" smtClean="0"/>
              <a:t>ESn</a:t>
            </a:r>
            <a:r>
              <a:rPr lang="fr-FR" dirty="0" smtClean="0"/>
              <a:t> </a:t>
            </a:r>
            <a:r>
              <a:rPr lang="fr-FR" dirty="0"/>
              <a:t>(national/internationale) </a:t>
            </a:r>
          </a:p>
        </p:txBody>
      </p:sp>
      <p:sp>
        <p:nvSpPr>
          <p:cNvPr id="3" name="Espace réservé du contenu 2"/>
          <p:cNvSpPr>
            <a:spLocks noGrp="1"/>
          </p:cNvSpPr>
          <p:nvPr>
            <p:ph idx="1"/>
          </p:nvPr>
        </p:nvSpPr>
        <p:spPr/>
        <p:txBody>
          <a:bodyPr>
            <a:normAutofit fontScale="40000" lnSpcReduction="20000"/>
          </a:bodyPr>
          <a:lstStyle/>
          <a:p>
            <a:pPr marL="0" indent="0" fontAlgn="base">
              <a:buNone/>
            </a:pPr>
            <a:endParaRPr lang="fr-FR" dirty="0">
              <a:solidFill>
                <a:srgbClr val="112E41"/>
              </a:solidFill>
              <a:latin typeface="Poppins"/>
            </a:endParaRPr>
          </a:p>
          <a:p>
            <a:r>
              <a:rPr lang="fr-FR" b="1" dirty="0" err="1"/>
              <a:t>Capgemini</a:t>
            </a:r>
            <a:r>
              <a:rPr lang="fr-FR" dirty="0"/>
              <a:t> </a:t>
            </a:r>
            <a:r>
              <a:rPr lang="fr-FR" dirty="0" smtClean="0"/>
              <a:t>: entreprise </a:t>
            </a:r>
            <a:r>
              <a:rPr lang="fr-FR" dirty="0"/>
              <a:t>de services numériques qui accompagne ses clients dans la transformation de leurs activités grâce à </a:t>
            </a:r>
            <a:r>
              <a:rPr lang="fr-FR" dirty="0" smtClean="0"/>
              <a:t>l’innovation </a:t>
            </a:r>
            <a:r>
              <a:rPr lang="fr-FR" dirty="0"/>
              <a:t>et à la technologie</a:t>
            </a:r>
            <a:r>
              <a:rPr lang="fr-FR" dirty="0" smtClean="0"/>
              <a:t>.</a:t>
            </a:r>
          </a:p>
          <a:p>
            <a:pPr fontAlgn="base"/>
            <a:r>
              <a:rPr lang="fr-FR" b="1" dirty="0" err="1" smtClean="0"/>
              <a:t>Alten</a:t>
            </a:r>
            <a:r>
              <a:rPr lang="fr-FR" dirty="0"/>
              <a:t> </a:t>
            </a:r>
            <a:r>
              <a:rPr lang="fr-FR" dirty="0" smtClean="0"/>
              <a:t>: Forte </a:t>
            </a:r>
            <a:r>
              <a:rPr lang="fr-FR" dirty="0"/>
              <a:t>de son expertise dans les domaines de l’ingénierie, du conseil et de l’IT Services, </a:t>
            </a:r>
            <a:r>
              <a:rPr lang="fr-FR" dirty="0" err="1"/>
              <a:t>Alten</a:t>
            </a:r>
            <a:r>
              <a:rPr lang="fr-FR" dirty="0"/>
              <a:t> propose des solutions adaptées aux besoins de chaque secteur d’activité.</a:t>
            </a:r>
          </a:p>
          <a:p>
            <a:r>
              <a:rPr lang="fr-FR" b="1" dirty="0" err="1"/>
              <a:t>Sopra</a:t>
            </a:r>
            <a:r>
              <a:rPr lang="fr-FR" b="1" dirty="0"/>
              <a:t> </a:t>
            </a:r>
            <a:r>
              <a:rPr lang="fr-FR" b="1" dirty="0" err="1"/>
              <a:t>Steria</a:t>
            </a:r>
            <a:r>
              <a:rPr lang="fr-FR" b="1" dirty="0"/>
              <a:t> </a:t>
            </a:r>
            <a:r>
              <a:rPr lang="fr-FR" b="1" dirty="0" smtClean="0"/>
              <a:t>: </a:t>
            </a:r>
            <a:r>
              <a:rPr lang="fr-FR" dirty="0" smtClean="0"/>
              <a:t>entreprise </a:t>
            </a:r>
            <a:r>
              <a:rPr lang="fr-FR" dirty="0"/>
              <a:t>de services numériques qui se distingue par son ambition et son innovation. Elle compte aujourd’hui plus de 50 000 collaborateurs dans 30 pays, au service de clients de tous les secteurs d’activité. </a:t>
            </a:r>
            <a:endParaRPr lang="fr-FR" dirty="0" smtClean="0"/>
          </a:p>
          <a:p>
            <a:r>
              <a:rPr lang="fr-FR" b="1" dirty="0"/>
              <a:t>CGI</a:t>
            </a:r>
            <a:r>
              <a:rPr lang="fr-FR" dirty="0"/>
              <a:t> </a:t>
            </a:r>
            <a:r>
              <a:rPr lang="fr-FR" dirty="0" smtClean="0"/>
              <a:t>: mondiale</a:t>
            </a:r>
            <a:r>
              <a:rPr lang="fr-FR" dirty="0"/>
              <a:t>, fondée en 1976 et présente dans plus de 40 pays. CGI accompagne ses clients dans leur transformation numérique en leur proposant des solutions innovantes et </a:t>
            </a:r>
            <a:r>
              <a:rPr lang="fr-FR" dirty="0" smtClean="0"/>
              <a:t>personnalisées.</a:t>
            </a:r>
          </a:p>
          <a:p>
            <a:r>
              <a:rPr lang="fr-FR" b="1" dirty="0" smtClean="0"/>
              <a:t>Neurones</a:t>
            </a:r>
            <a:r>
              <a:rPr lang="fr-FR" dirty="0" smtClean="0"/>
              <a:t> : entreprise </a:t>
            </a:r>
            <a:r>
              <a:rPr lang="fr-FR" dirty="0"/>
              <a:t>de grande renommée et de haute valeur, qui fournit des services informatiques aux plus grandes firmes du monde. Cette société travaille avec ardeur et dévouement à la satisfaction de leurs clients.</a:t>
            </a:r>
            <a:endParaRPr lang="fr-FR" dirty="0" smtClean="0"/>
          </a:p>
          <a:p>
            <a:endParaRPr lang="fr-FR" dirty="0" smtClean="0"/>
          </a:p>
          <a:p>
            <a:r>
              <a:rPr lang="fr-FR" b="1" dirty="0" err="1"/>
              <a:t>Econocom</a:t>
            </a:r>
            <a:r>
              <a:rPr lang="fr-FR" dirty="0"/>
              <a:t> </a:t>
            </a:r>
            <a:r>
              <a:rPr lang="fr-FR" dirty="0" smtClean="0"/>
              <a:t>: ose </a:t>
            </a:r>
            <a:r>
              <a:rPr lang="fr-FR" dirty="0"/>
              <a:t>tout. Elle n’hésite pas à bousculer les conventions, à défier les limites. Elle offre à ses clients des solutions innovantes et personnalisées, qui répondent à leurs besoins les plus exigeants.</a:t>
            </a:r>
            <a:endParaRPr lang="fr-FR" dirty="0" smtClean="0"/>
          </a:p>
          <a:p>
            <a:endParaRPr lang="fr-FR" b="1" dirty="0" smtClean="0"/>
          </a:p>
          <a:p>
            <a:r>
              <a:rPr lang="fr-FR" b="1" dirty="0" err="1"/>
              <a:t>Docaposte</a:t>
            </a:r>
            <a:r>
              <a:rPr lang="fr-FR" b="1" dirty="0"/>
              <a:t> </a:t>
            </a:r>
            <a:r>
              <a:rPr lang="fr-FR" b="1" dirty="0" smtClean="0"/>
              <a:t> </a:t>
            </a:r>
            <a:r>
              <a:rPr lang="fr-FR" dirty="0" smtClean="0"/>
              <a:t>: entreprise </a:t>
            </a:r>
            <a:r>
              <a:rPr lang="fr-FR" dirty="0"/>
              <a:t>de services numériques, filiale du groupe La Poste, qui accompagne la transformation digitale des organisations publiques et privées</a:t>
            </a:r>
            <a:r>
              <a:rPr lang="fr-FR" dirty="0" smtClean="0"/>
              <a:t>.</a:t>
            </a:r>
          </a:p>
          <a:p>
            <a:r>
              <a:rPr lang="fr-FR" b="1" dirty="0" err="1"/>
              <a:t>Akkodis</a:t>
            </a:r>
            <a:r>
              <a:rPr lang="fr-FR" dirty="0"/>
              <a:t> </a:t>
            </a:r>
            <a:r>
              <a:rPr lang="fr-FR" dirty="0"/>
              <a:t>:</a:t>
            </a:r>
            <a:r>
              <a:rPr lang="fr-FR" dirty="0" smtClean="0"/>
              <a:t> </a:t>
            </a:r>
            <a:r>
              <a:rPr lang="fr-FR" dirty="0"/>
              <a:t>assiste ses clients dans leurs projets de modernité. Elle ne se borne pas à exécuter, elle imagine, crée, et </a:t>
            </a:r>
            <a:r>
              <a:rPr lang="fr-FR" dirty="0" smtClean="0"/>
              <a:t>innove.</a:t>
            </a:r>
          </a:p>
          <a:p>
            <a:r>
              <a:rPr lang="fr-FR" b="1" dirty="0" smtClean="0"/>
              <a:t>Atos</a:t>
            </a:r>
            <a:r>
              <a:rPr lang="fr-FR" dirty="0" smtClean="0"/>
              <a:t> : </a:t>
            </a:r>
            <a:r>
              <a:rPr lang="fr-FR" dirty="0"/>
              <a:t>fait partie des 10 plus grandes ESN au monde, avec un chiffre d’affaires annuel de près de 11 milliards d’euros et environ 112 000 collaborateurs répartis dans 71 pays. Atos, une ESN </a:t>
            </a:r>
            <a:r>
              <a:rPr lang="fr-FR" dirty="0" smtClean="0"/>
              <a:t>Française.</a:t>
            </a:r>
          </a:p>
          <a:p>
            <a:r>
              <a:rPr lang="fr-FR" dirty="0"/>
              <a:t> </a:t>
            </a:r>
            <a:r>
              <a:rPr lang="fr-FR" b="1" dirty="0"/>
              <a:t>IBM</a:t>
            </a:r>
            <a:r>
              <a:rPr lang="fr-FR" dirty="0"/>
              <a:t> </a:t>
            </a:r>
            <a:r>
              <a:rPr lang="fr-FR" dirty="0" smtClean="0"/>
              <a:t>: se </a:t>
            </a:r>
            <a:r>
              <a:rPr lang="fr-FR" dirty="0"/>
              <a:t>distingue par son savoir-faire et sa créativité. Cette entreprise du service numérique a su s’adapter aux besoins de chaque secteur d’activité, en accompagnant ses clients dans la transformation digitale. </a:t>
            </a:r>
            <a:endParaRPr lang="fr-FR" dirty="0" smtClean="0"/>
          </a:p>
          <a:p>
            <a:endParaRPr lang="fr-FR" dirty="0"/>
          </a:p>
        </p:txBody>
      </p:sp>
    </p:spTree>
    <p:extLst>
      <p:ext uri="{BB962C8B-B14F-4D97-AF65-F5344CB8AC3E}">
        <p14:creationId xmlns:p14="http://schemas.microsoft.com/office/powerpoint/2010/main" val="3159635357"/>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138</TotalTime>
  <Words>558</Words>
  <Application>Microsoft Office PowerPoint</Application>
  <PresentationFormat>Grand écran</PresentationFormat>
  <Paragraphs>53</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Century Gothic</vt:lpstr>
      <vt:lpstr>Poppins</vt:lpstr>
      <vt:lpstr>Wingdings 3</vt:lpstr>
      <vt:lpstr>Secteur</vt:lpstr>
      <vt:lpstr>Presentation ens/ssii</vt:lpstr>
      <vt:lpstr>ESN : Faut il craquer ? </vt:lpstr>
      <vt:lpstr>ESN post CDA ? </vt:lpstr>
      <vt:lpstr>Présentation PowerPoint</vt:lpstr>
      <vt:lpstr>Les profils recherchés</vt:lpstr>
      <vt:lpstr>avantage  pour l entreprise a faire appel a une esn</vt:lpstr>
      <vt:lpstr>Inconveniant pour l’entreprise a faire appel a une esn</vt:lpstr>
      <vt:lpstr>Conclusion sur le choix de faire appel a une esn ou pas pour une entreprise</vt:lpstr>
      <vt:lpstr>Les principales ESn (national/internationale) </vt:lpstr>
      <vt:lpstr>Présentation PowerPoint</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ESN : Faut il craquer ? </dc:title>
  <dc:creator>59011-82-08</dc:creator>
  <cp:lastModifiedBy>59011-82-01</cp:lastModifiedBy>
  <cp:revision>14</cp:revision>
  <dcterms:created xsi:type="dcterms:W3CDTF">2023-08-23T09:04:21Z</dcterms:created>
  <dcterms:modified xsi:type="dcterms:W3CDTF">2023-08-23T11:33:46Z</dcterms:modified>
</cp:coreProperties>
</file>