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 id="2147483695" r:id="rId2"/>
    <p:sldMasterId id="2147483696" r:id="rId3"/>
    <p:sldMasterId id="2147483697" r:id="rId4"/>
  </p:sldMasterIdLst>
  <p:notesMasterIdLst>
    <p:notesMasterId r:id="rId24"/>
  </p:notesMasterIdLst>
  <p:sldIdLst>
    <p:sldId id="256" r:id="rId5"/>
    <p:sldId id="259" r:id="rId6"/>
    <p:sldId id="260" r:id="rId7"/>
    <p:sldId id="261" r:id="rId8"/>
    <p:sldId id="262" r:id="rId9"/>
    <p:sldId id="263" r:id="rId10"/>
    <p:sldId id="281" r:id="rId11"/>
    <p:sldId id="265" r:id="rId12"/>
    <p:sldId id="266" r:id="rId13"/>
    <p:sldId id="267" r:id="rId14"/>
    <p:sldId id="268" r:id="rId15"/>
    <p:sldId id="269" r:id="rId16"/>
    <p:sldId id="278" r:id="rId17"/>
    <p:sldId id="271" r:id="rId18"/>
    <p:sldId id="272" r:id="rId19"/>
    <p:sldId id="279" r:id="rId20"/>
    <p:sldId id="274" r:id="rId21"/>
    <p:sldId id="275" r:id="rId22"/>
    <p:sldId id="280" r:id="rId23"/>
  </p:sldIdLst>
  <p:sldSz cx="7772400" cy="10058400"/>
  <p:notesSz cx="6858000" cy="9144000"/>
  <p:embeddedFontLst>
    <p:embeddedFont>
      <p:font typeface="Calibri Light" panose="020F0302020204030204" pitchFamily="34" charset="0"/>
      <p:regular r:id="rId25"/>
      <p:italic r:id="rId26"/>
    </p:embeddedFont>
    <p:embeddedFont>
      <p:font typeface="Helvetica Neue" panose="020B0604020202020204" charset="0"/>
      <p:regular r:id="rId27"/>
      <p:bold r:id="rId28"/>
      <p:italic r:id="rId29"/>
      <p:boldItalic r:id="rId30"/>
    </p:embeddedFont>
    <p:embeddedFont>
      <p:font typeface="Open Sans" panose="020B0606030504020204" pitchFamily="34" charset="0"/>
      <p:regular r:id="rId31"/>
      <p:bold r:id="rId32"/>
      <p:italic r:id="rId33"/>
      <p:boldItalic r:id="rId34"/>
    </p:embeddedFont>
    <p:embeddedFont>
      <p:font typeface="Open Sans Light" panose="020B0306030504020204"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hid Islam Razan" initials="JIR" lastIdx="1" clrIdx="0">
    <p:extLst>
      <p:ext uri="{19B8F6BF-5375-455C-9EA6-DF929625EA0E}">
        <p15:presenceInfo xmlns:p15="http://schemas.microsoft.com/office/powerpoint/2012/main" userId="S::jahid@fixami.com::b4e8ed83-a39c-413e-be8c-f7e4219e008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53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442" autoAdjust="0"/>
    <p:restoredTop sz="94660"/>
  </p:normalViewPr>
  <p:slideViewPr>
    <p:cSldViewPr snapToGrid="0">
      <p:cViewPr varScale="1">
        <p:scale>
          <a:sx n="83" d="100"/>
          <a:sy n="83" d="100"/>
        </p:scale>
        <p:origin x="301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2.fntdata"/><Relationship Id="rId39" Type="http://schemas.openxmlformats.org/officeDocument/2006/relationships/commentAuthors" Target="commentAuthors.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font" Target="fonts/font10.fntdata"/><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5.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7.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e9ed12aab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e9ed12a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9dd260ecd2_0_5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g9dd260ecd2_0_55: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9c24cf9085_0_39: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9c24cf9085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9dd260ecd2_0_7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g9dd260ecd2_0_75: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a1e537952f_0_1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a1e537952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19675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9c24cf9085_0_7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9c24cf9085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a45bde9993_0_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ga45bde9993_0_5: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a1e537952f_0_1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a1e537952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72352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9dd260ecd2_0_8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g9dd260ecd2_0_8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9c24cf9085_0_4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9c24cf9085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9c24cf9085_0_4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9c24cf9085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91979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9cfc2a9a8d_0_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9cfc2a9a8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9c24cf9085_0_31: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9c24cf9085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8d8c850c25_0_3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g8d8c850c25_0_3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a1e537952f_0_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a1e537952f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62fb0d8af8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g62fb0d8af8_0_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a1e537952f_0_1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a1e537952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14730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64b864f3db_0_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g64b864f3db_0_1: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a1e537952f_0_1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a1e537952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5"/>
        <p:cNvGrpSpPr/>
        <p:nvPr/>
      </p:nvGrpSpPr>
      <p:grpSpPr>
        <a:xfrm>
          <a:off x="0" y="0"/>
          <a:ext cx="0" cy="0"/>
          <a:chOff x="0" y="0"/>
          <a:chExt cx="0" cy="0"/>
        </a:xfrm>
      </p:grpSpPr>
      <p:sp>
        <p:nvSpPr>
          <p:cNvPr id="56" name="Google Shape;56;p14"/>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7" name="Google Shape;57;p14"/>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p16"/>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 name="Google Shape;65;p17"/>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6" name="Google Shape;66;p17"/>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9"/>
        <p:cNvGrpSpPr/>
        <p:nvPr/>
      </p:nvGrpSpPr>
      <p:grpSpPr>
        <a:xfrm>
          <a:off x="0" y="0"/>
          <a:ext cx="0" cy="0"/>
          <a:chOff x="0" y="0"/>
          <a:chExt cx="0" cy="0"/>
        </a:xfrm>
      </p:grpSpPr>
      <p:sp>
        <p:nvSpPr>
          <p:cNvPr id="70" name="Google Shape;70;p19"/>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9"/>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4"/>
        <p:cNvGrpSpPr/>
        <p:nvPr/>
      </p:nvGrpSpPr>
      <p:grpSpPr>
        <a:xfrm>
          <a:off x="0" y="0"/>
          <a:ext cx="0" cy="0"/>
          <a:chOff x="0" y="0"/>
          <a:chExt cx="0" cy="0"/>
        </a:xfrm>
      </p:grpSpPr>
      <p:sp>
        <p:nvSpPr>
          <p:cNvPr id="75" name="Google Shape;75;p21"/>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1"/>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7" name="Google Shape;77;p21"/>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8" name="Google Shape;78;p21"/>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9"/>
        <p:cNvGrpSpPr/>
        <p:nvPr/>
      </p:nvGrpSpPr>
      <p:grpSpPr>
        <a:xfrm>
          <a:off x="0" y="0"/>
          <a:ext cx="0" cy="0"/>
          <a:chOff x="0" y="0"/>
          <a:chExt cx="0" cy="0"/>
        </a:xfrm>
      </p:grpSpPr>
      <p:sp>
        <p:nvSpPr>
          <p:cNvPr id="80" name="Google Shape;80;p22"/>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1"/>
        <p:cNvGrpSpPr/>
        <p:nvPr/>
      </p:nvGrpSpPr>
      <p:grpSpPr>
        <a:xfrm>
          <a:off x="0" y="0"/>
          <a:ext cx="0" cy="0"/>
          <a:chOff x="0" y="0"/>
          <a:chExt cx="0" cy="0"/>
        </a:xfrm>
      </p:grpSpPr>
      <p:sp>
        <p:nvSpPr>
          <p:cNvPr id="82" name="Google Shape;82;p23"/>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3" name="Google Shape;83;p23"/>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9"/>
        <p:cNvGrpSpPr/>
        <p:nvPr/>
      </p:nvGrpSpPr>
      <p:grpSpPr>
        <a:xfrm>
          <a:off x="0" y="0"/>
          <a:ext cx="0" cy="0"/>
          <a:chOff x="0" y="0"/>
          <a:chExt cx="0" cy="0"/>
        </a:xfrm>
      </p:grpSpPr>
      <p:sp>
        <p:nvSpPr>
          <p:cNvPr id="90" name="Google Shape;90;p26"/>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1" name="Google Shape;91;p26"/>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2"/>
        <p:cNvGrpSpPr/>
        <p:nvPr/>
      </p:nvGrpSpPr>
      <p:grpSpPr>
        <a:xfrm>
          <a:off x="0" y="0"/>
          <a:ext cx="0" cy="0"/>
          <a:chOff x="0" y="0"/>
          <a:chExt cx="0" cy="0"/>
        </a:xfrm>
      </p:grpSpPr>
      <p:sp>
        <p:nvSpPr>
          <p:cNvPr id="93" name="Google Shape;93;p27"/>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4"/>
        <p:cNvGrpSpPr/>
        <p:nvPr/>
      </p:nvGrpSpPr>
      <p:grpSpPr>
        <a:xfrm>
          <a:off x="0" y="0"/>
          <a:ext cx="0" cy="0"/>
          <a:chOff x="0" y="0"/>
          <a:chExt cx="0" cy="0"/>
        </a:xfrm>
      </p:grpSpPr>
      <p:sp>
        <p:nvSpPr>
          <p:cNvPr id="95" name="Google Shape;95;p2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28"/>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419100" rtl="0">
              <a:spcBef>
                <a:spcPts val="0"/>
              </a:spcBef>
              <a:spcAft>
                <a:spcPts val="0"/>
              </a:spcAft>
              <a:buSzPts val="3000"/>
              <a:buChar char="●"/>
              <a:defRPr sz="3000"/>
            </a:lvl1pPr>
            <a:lvl2pPr marL="914400" lvl="1" indent="-381000" rtl="0">
              <a:spcBef>
                <a:spcPts val="1600"/>
              </a:spcBef>
              <a:spcAft>
                <a:spcPts val="0"/>
              </a:spcAft>
              <a:buSzPts val="2400"/>
              <a:buChar char="○"/>
              <a:defRPr sz="2400"/>
            </a:lvl2pPr>
            <a:lvl3pPr marL="1371600" lvl="2" indent="-342900" rtl="0">
              <a:spcBef>
                <a:spcPts val="1600"/>
              </a:spcBef>
              <a:spcAft>
                <a:spcPts val="0"/>
              </a:spcAft>
              <a:buSzPts val="1800"/>
              <a:buChar char="■"/>
              <a:defRPr sz="1800"/>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7"/>
        <p:cNvGrpSpPr/>
        <p:nvPr/>
      </p:nvGrpSpPr>
      <p:grpSpPr>
        <a:xfrm>
          <a:off x="0" y="0"/>
          <a:ext cx="0" cy="0"/>
          <a:chOff x="0" y="0"/>
          <a:chExt cx="0" cy="0"/>
        </a:xfrm>
      </p:grpSpPr>
      <p:sp>
        <p:nvSpPr>
          <p:cNvPr id="98" name="Google Shape;98;p2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9" name="Google Shape;99;p29"/>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0" name="Google Shape;100;p29"/>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1"/>
        <p:cNvGrpSpPr/>
        <p:nvPr/>
      </p:nvGrpSpPr>
      <p:grpSpPr>
        <a:xfrm>
          <a:off x="0" y="0"/>
          <a:ext cx="0" cy="0"/>
          <a:chOff x="0" y="0"/>
          <a:chExt cx="0" cy="0"/>
        </a:xfrm>
      </p:grpSpPr>
      <p:sp>
        <p:nvSpPr>
          <p:cNvPr id="102" name="Google Shape;102;p3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3"/>
        <p:cNvGrpSpPr/>
        <p:nvPr/>
      </p:nvGrpSpPr>
      <p:grpSpPr>
        <a:xfrm>
          <a:off x="0" y="0"/>
          <a:ext cx="0" cy="0"/>
          <a:chOff x="0" y="0"/>
          <a:chExt cx="0" cy="0"/>
        </a:xfrm>
      </p:grpSpPr>
      <p:sp>
        <p:nvSpPr>
          <p:cNvPr id="104" name="Google Shape;104;p31"/>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 name="Google Shape;105;p31"/>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6"/>
        <p:cNvGrpSpPr/>
        <p:nvPr/>
      </p:nvGrpSpPr>
      <p:grpSpPr>
        <a:xfrm>
          <a:off x="0" y="0"/>
          <a:ext cx="0" cy="0"/>
          <a:chOff x="0" y="0"/>
          <a:chExt cx="0" cy="0"/>
        </a:xfrm>
      </p:grpSpPr>
      <p:sp>
        <p:nvSpPr>
          <p:cNvPr id="107" name="Google Shape;107;p32"/>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8"/>
        <p:cNvGrpSpPr/>
        <p:nvPr/>
      </p:nvGrpSpPr>
      <p:grpSpPr>
        <a:xfrm>
          <a:off x="0" y="0"/>
          <a:ext cx="0" cy="0"/>
          <a:chOff x="0" y="0"/>
          <a:chExt cx="0" cy="0"/>
        </a:xfrm>
      </p:grpSpPr>
      <p:sp>
        <p:nvSpPr>
          <p:cNvPr id="109" name="Google Shape;109;p33"/>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3"/>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1" name="Google Shape;111;p33"/>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2" name="Google Shape;112;p33"/>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3"/>
        <p:cNvGrpSpPr/>
        <p:nvPr/>
      </p:nvGrpSpPr>
      <p:grpSpPr>
        <a:xfrm>
          <a:off x="0" y="0"/>
          <a:ext cx="0" cy="0"/>
          <a:chOff x="0" y="0"/>
          <a:chExt cx="0" cy="0"/>
        </a:xfrm>
      </p:grpSpPr>
      <p:sp>
        <p:nvSpPr>
          <p:cNvPr id="114" name="Google Shape;114;p34"/>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5"/>
        <p:cNvGrpSpPr/>
        <p:nvPr/>
      </p:nvGrpSpPr>
      <p:grpSpPr>
        <a:xfrm>
          <a:off x="0" y="0"/>
          <a:ext cx="0" cy="0"/>
          <a:chOff x="0" y="0"/>
          <a:chExt cx="0" cy="0"/>
        </a:xfrm>
      </p:grpSpPr>
      <p:sp>
        <p:nvSpPr>
          <p:cNvPr id="116" name="Google Shape;116;p35"/>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7" name="Google Shape;117;p35"/>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8"/>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123"/>
        <p:cNvGrpSpPr/>
        <p:nvPr/>
      </p:nvGrpSpPr>
      <p:grpSpPr>
        <a:xfrm>
          <a:off x="0" y="0"/>
          <a:ext cx="0" cy="0"/>
          <a:chOff x="0" y="0"/>
          <a:chExt cx="0" cy="0"/>
        </a:xfrm>
      </p:grpSpPr>
      <p:sp>
        <p:nvSpPr>
          <p:cNvPr id="124" name="Google Shape;124;p38"/>
          <p:cNvSpPr txBox="1">
            <a:spLocks noGrp="1"/>
          </p:cNvSpPr>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5" name="Google Shape;125;p38"/>
          <p:cNvSpPr txBox="1">
            <a:spLocks noGrp="1"/>
          </p:cNvSpPr>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6" name="Google Shape;126;p3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127"/>
        <p:cNvGrpSpPr/>
        <p:nvPr/>
      </p:nvGrpSpPr>
      <p:grpSpPr>
        <a:xfrm>
          <a:off x="0" y="0"/>
          <a:ext cx="0" cy="0"/>
          <a:chOff x="0" y="0"/>
          <a:chExt cx="0" cy="0"/>
        </a:xfrm>
      </p:grpSpPr>
      <p:sp>
        <p:nvSpPr>
          <p:cNvPr id="128" name="Google Shape;128;p39"/>
          <p:cNvSpPr>
            <a:spLocks noGrp="1"/>
          </p:cNvSpPr>
          <p:nvPr>
            <p:ph type="pic" idx="2"/>
          </p:nvPr>
        </p:nvSpPr>
        <p:spPr>
          <a:xfrm>
            <a:off x="1691673" y="654843"/>
            <a:ext cx="4383300" cy="61032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9" name="Google Shape;129;p39"/>
          <p:cNvSpPr txBox="1">
            <a:spLocks noGrp="1"/>
          </p:cNvSpPr>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0" name="Google Shape;130;p39"/>
          <p:cNvSpPr txBox="1">
            <a:spLocks noGrp="1"/>
          </p:cNvSpPr>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1" name="Google Shape;131;p39"/>
          <p:cNvSpPr txBox="1">
            <a:spLocks noGrp="1"/>
          </p:cNvSpPr>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132"/>
        <p:cNvGrpSpPr/>
        <p:nvPr/>
      </p:nvGrpSpPr>
      <p:grpSpPr>
        <a:xfrm>
          <a:off x="0" y="0"/>
          <a:ext cx="0" cy="0"/>
          <a:chOff x="0" y="0"/>
          <a:chExt cx="0" cy="0"/>
        </a:xfrm>
      </p:grpSpPr>
      <p:sp>
        <p:nvSpPr>
          <p:cNvPr id="133" name="Google Shape;133;p40"/>
          <p:cNvSpPr txBox="1">
            <a:spLocks noGrp="1"/>
          </p:cNvSpPr>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4" name="Google Shape;134;p40"/>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135"/>
        <p:cNvGrpSpPr/>
        <p:nvPr/>
      </p:nvGrpSpPr>
      <p:grpSpPr>
        <a:xfrm>
          <a:off x="0" y="0"/>
          <a:ext cx="0" cy="0"/>
          <a:chOff x="0" y="0"/>
          <a:chExt cx="0" cy="0"/>
        </a:xfrm>
      </p:grpSpPr>
      <p:sp>
        <p:nvSpPr>
          <p:cNvPr id="136" name="Google Shape;136;p41"/>
          <p:cNvSpPr>
            <a:spLocks noGrp="1"/>
          </p:cNvSpPr>
          <p:nvPr>
            <p:ph type="pic" idx="2"/>
          </p:nvPr>
        </p:nvSpPr>
        <p:spPr>
          <a:xfrm>
            <a:off x="3982975" y="654843"/>
            <a:ext cx="2391000" cy="8486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7" name="Google Shape;137;p41"/>
          <p:cNvSpPr txBox="1">
            <a:spLocks noGrp="1"/>
          </p:cNvSpPr>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8" name="Google Shape;138;p41"/>
          <p:cNvSpPr txBox="1">
            <a:spLocks noGrp="1"/>
          </p:cNvSpPr>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9" name="Google Shape;139;p41"/>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140"/>
        <p:cNvGrpSpPr/>
        <p:nvPr/>
      </p:nvGrpSpPr>
      <p:grpSpPr>
        <a:xfrm>
          <a:off x="0" y="0"/>
          <a:ext cx="0" cy="0"/>
          <a:chOff x="0" y="0"/>
          <a:chExt cx="0" cy="0"/>
        </a:xfrm>
      </p:grpSpPr>
      <p:sp>
        <p:nvSpPr>
          <p:cNvPr id="141" name="Google Shape;141;p42"/>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2" name="Google Shape;142;p42"/>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143"/>
        <p:cNvGrpSpPr/>
        <p:nvPr/>
      </p:nvGrpSpPr>
      <p:grpSpPr>
        <a:xfrm>
          <a:off x="0" y="0"/>
          <a:ext cx="0" cy="0"/>
          <a:chOff x="0" y="0"/>
          <a:chExt cx="0" cy="0"/>
        </a:xfrm>
      </p:grpSpPr>
      <p:sp>
        <p:nvSpPr>
          <p:cNvPr id="144" name="Google Shape;144;p43"/>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5" name="Google Shape;145;p43"/>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6" name="Google Shape;146;p4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147"/>
        <p:cNvGrpSpPr/>
        <p:nvPr/>
      </p:nvGrpSpPr>
      <p:grpSpPr>
        <a:xfrm>
          <a:off x="0" y="0"/>
          <a:ext cx="0" cy="0"/>
          <a:chOff x="0" y="0"/>
          <a:chExt cx="0" cy="0"/>
        </a:xfrm>
      </p:grpSpPr>
      <p:sp>
        <p:nvSpPr>
          <p:cNvPr id="148" name="Google Shape;148;p44"/>
          <p:cNvSpPr>
            <a:spLocks noGrp="1"/>
          </p:cNvSpPr>
          <p:nvPr>
            <p:ph type="pic" idx="2"/>
          </p:nvPr>
        </p:nvSpPr>
        <p:spPr>
          <a:xfrm>
            <a:off x="3982975" y="2684859"/>
            <a:ext cx="2391000" cy="6482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9" name="Google Shape;149;p44"/>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50" name="Google Shape;150;p44"/>
          <p:cNvSpPr txBox="1">
            <a:spLocks noGrp="1"/>
          </p:cNvSpPr>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1pPr>
            <a:lvl2pPr marL="914400" marR="0" lvl="1"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2pPr>
            <a:lvl3pPr marL="1371600" marR="0" lvl="2"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3pPr>
            <a:lvl4pPr marL="1828800" marR="0" lvl="3"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4pPr>
            <a:lvl5pPr marL="2286000" marR="0" lvl="4"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1" name="Google Shape;151;p4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152"/>
        <p:cNvGrpSpPr/>
        <p:nvPr/>
      </p:nvGrpSpPr>
      <p:grpSpPr>
        <a:xfrm>
          <a:off x="0" y="0"/>
          <a:ext cx="0" cy="0"/>
          <a:chOff x="0" y="0"/>
          <a:chExt cx="0" cy="0"/>
        </a:xfrm>
      </p:grpSpPr>
      <p:sp>
        <p:nvSpPr>
          <p:cNvPr id="153" name="Google Shape;153;p45"/>
          <p:cNvSpPr txBox="1">
            <a:spLocks noGrp="1"/>
          </p:cNvSpPr>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4" name="Google Shape;154;p45"/>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155"/>
        <p:cNvGrpSpPr/>
        <p:nvPr/>
      </p:nvGrpSpPr>
      <p:grpSpPr>
        <a:xfrm>
          <a:off x="0" y="0"/>
          <a:ext cx="0" cy="0"/>
          <a:chOff x="0" y="0"/>
          <a:chExt cx="0" cy="0"/>
        </a:xfrm>
      </p:grpSpPr>
      <p:sp>
        <p:nvSpPr>
          <p:cNvPr id="156" name="Google Shape;156;p46"/>
          <p:cNvSpPr>
            <a:spLocks noGrp="1"/>
          </p:cNvSpPr>
          <p:nvPr>
            <p:ph type="pic" idx="2"/>
          </p:nvPr>
        </p:nvSpPr>
        <p:spPr>
          <a:xfrm>
            <a:off x="3982975" y="5251847"/>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7" name="Google Shape;157;p46"/>
          <p:cNvSpPr>
            <a:spLocks noGrp="1"/>
          </p:cNvSpPr>
          <p:nvPr>
            <p:ph type="pic" idx="3"/>
          </p:nvPr>
        </p:nvSpPr>
        <p:spPr>
          <a:xfrm>
            <a:off x="3985763" y="916781"/>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8" name="Google Shape;158;p46"/>
          <p:cNvSpPr>
            <a:spLocks noGrp="1"/>
          </p:cNvSpPr>
          <p:nvPr>
            <p:ph type="pic" idx="4"/>
          </p:nvPr>
        </p:nvSpPr>
        <p:spPr>
          <a:xfrm>
            <a:off x="1398501" y="916781"/>
            <a:ext cx="2391000" cy="82251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9" name="Google Shape;159;p46"/>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60"/>
        <p:cNvGrpSpPr/>
        <p:nvPr/>
      </p:nvGrpSpPr>
      <p:grpSpPr>
        <a:xfrm>
          <a:off x="0" y="0"/>
          <a:ext cx="0" cy="0"/>
          <a:chOff x="0" y="0"/>
          <a:chExt cx="0" cy="0"/>
        </a:xfrm>
      </p:grpSpPr>
      <p:sp>
        <p:nvSpPr>
          <p:cNvPr id="161" name="Google Shape;161;p47"/>
          <p:cNvSpPr txBox="1">
            <a:spLocks noGrp="1"/>
          </p:cNvSpPr>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2" name="Google Shape;162;p47"/>
          <p:cNvSpPr txBox="1">
            <a:spLocks noGrp="1"/>
          </p:cNvSpPr>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3" name="Google Shape;163;p4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164"/>
        <p:cNvGrpSpPr/>
        <p:nvPr/>
      </p:nvGrpSpPr>
      <p:grpSpPr>
        <a:xfrm>
          <a:off x="0" y="0"/>
          <a:ext cx="0" cy="0"/>
          <a:chOff x="0" y="0"/>
          <a:chExt cx="0" cy="0"/>
        </a:xfrm>
      </p:grpSpPr>
      <p:sp>
        <p:nvSpPr>
          <p:cNvPr id="165" name="Google Shape;165;p48"/>
          <p:cNvSpPr>
            <a:spLocks noGrp="1"/>
          </p:cNvSpPr>
          <p:nvPr>
            <p:ph type="pic" idx="2"/>
          </p:nvPr>
        </p:nvSpPr>
        <p:spPr>
          <a:xfrm>
            <a:off x="971550" y="0"/>
            <a:ext cx="5829300" cy="100584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6" name="Google Shape;166;p4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67"/>
        <p:cNvGrpSpPr/>
        <p:nvPr/>
      </p:nvGrpSpPr>
      <p:grpSpPr>
        <a:xfrm>
          <a:off x="0" y="0"/>
          <a:ext cx="0" cy="0"/>
          <a:chOff x="0" y="0"/>
          <a:chExt cx="0" cy="0"/>
        </a:xfrm>
      </p:grpSpPr>
      <p:sp>
        <p:nvSpPr>
          <p:cNvPr id="168" name="Google Shape;168;p49"/>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169"/>
        <p:cNvGrpSpPr/>
        <p:nvPr/>
      </p:nvGrpSpPr>
      <p:grpSpPr>
        <a:xfrm>
          <a:off x="0" y="0"/>
          <a:ext cx="0" cy="0"/>
          <a:chOff x="0" y="0"/>
          <a:chExt cx="0" cy="0"/>
        </a:xfrm>
      </p:grpSpPr>
      <p:sp>
        <p:nvSpPr>
          <p:cNvPr id="170" name="Google Shape;170;p50"/>
          <p:cNvSpPr txBox="1">
            <a:spLocks noGrp="1"/>
          </p:cNvSpPr>
          <p:nvPr>
            <p:ph type="title"/>
          </p:nvPr>
        </p:nvSpPr>
        <p:spPr>
          <a:xfrm>
            <a:off x="264945" y="870271"/>
            <a:ext cx="7242600" cy="1119900"/>
          </a:xfrm>
          <a:prstGeom prst="rect">
            <a:avLst/>
          </a:prstGeom>
        </p:spPr>
        <p:txBody>
          <a:bodyPr spcFirstLastPara="1" wrap="square" lIns="34275" tIns="34275" rIns="34275" bIns="34275" anchor="ctr" anchorCtr="0">
            <a:noAutofit/>
          </a:bodyPr>
          <a:lstStyle>
            <a:lvl1pPr lvl="0" rtl="0">
              <a:spcBef>
                <a:spcPts val="0"/>
              </a:spcBef>
              <a:spcAft>
                <a:spcPts val="0"/>
              </a:spcAft>
              <a:buSzPts val="500"/>
              <a:buNone/>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a:endParaRPr/>
          </a:p>
        </p:txBody>
      </p:sp>
      <p:sp>
        <p:nvSpPr>
          <p:cNvPr id="171" name="Google Shape;171;p50"/>
          <p:cNvSpPr txBox="1">
            <a:spLocks noGrp="1"/>
          </p:cNvSpPr>
          <p:nvPr>
            <p:ph type="body" idx="1"/>
          </p:nvPr>
        </p:nvSpPr>
        <p:spPr>
          <a:xfrm>
            <a:off x="264945" y="2253729"/>
            <a:ext cx="7242600" cy="6239700"/>
          </a:xfrm>
          <a:prstGeom prst="rect">
            <a:avLst/>
          </a:prstGeom>
        </p:spPr>
        <p:txBody>
          <a:bodyPr spcFirstLastPara="1" wrap="square" lIns="34275" tIns="34275" rIns="34275" bIns="34275" anchor="ctr" anchorCtr="0">
            <a:noAutofit/>
          </a:bodyPr>
          <a:lstStyle>
            <a:lvl1pPr marL="457200" lvl="0" indent="-317500" rtl="0">
              <a:spcBef>
                <a:spcPts val="2200"/>
              </a:spcBef>
              <a:spcAft>
                <a:spcPts val="0"/>
              </a:spcAft>
              <a:buSzPts val="1400"/>
              <a:buChar char="•"/>
              <a:defRPr/>
            </a:lvl1pPr>
            <a:lvl2pPr marL="914400" lvl="1" indent="-317500" rtl="0">
              <a:spcBef>
                <a:spcPts val="2200"/>
              </a:spcBef>
              <a:spcAft>
                <a:spcPts val="0"/>
              </a:spcAft>
              <a:buSzPts val="1400"/>
              <a:buChar char="•"/>
              <a:defRPr/>
            </a:lvl2pPr>
            <a:lvl3pPr marL="1371600" lvl="2" indent="-317500" rtl="0">
              <a:spcBef>
                <a:spcPts val="2200"/>
              </a:spcBef>
              <a:spcAft>
                <a:spcPts val="0"/>
              </a:spcAft>
              <a:buSzPts val="1400"/>
              <a:buChar char="•"/>
              <a:defRPr/>
            </a:lvl3pPr>
            <a:lvl4pPr marL="1828800" lvl="3" indent="-317500" rtl="0">
              <a:spcBef>
                <a:spcPts val="2200"/>
              </a:spcBef>
              <a:spcAft>
                <a:spcPts val="0"/>
              </a:spcAft>
              <a:buSzPts val="1400"/>
              <a:buChar char="•"/>
              <a:defRPr/>
            </a:lvl4pPr>
            <a:lvl5pPr marL="2286000" lvl="4" indent="-317500" rtl="0">
              <a:spcBef>
                <a:spcPts val="2200"/>
              </a:spcBef>
              <a:spcAft>
                <a:spcPts val="0"/>
              </a:spcAft>
              <a:buSzPts val="1400"/>
              <a:buChar char="•"/>
              <a:defRPr/>
            </a:lvl5pPr>
            <a:lvl6pPr marL="2743200" lvl="5" indent="-317500" rtl="0">
              <a:spcBef>
                <a:spcPts val="2200"/>
              </a:spcBef>
              <a:spcAft>
                <a:spcPts val="0"/>
              </a:spcAft>
              <a:buSzPts val="1400"/>
              <a:buChar char="•"/>
              <a:defRPr/>
            </a:lvl6pPr>
            <a:lvl7pPr marL="3200400" lvl="6" indent="-317500" rtl="0">
              <a:spcBef>
                <a:spcPts val="2200"/>
              </a:spcBef>
              <a:spcAft>
                <a:spcPts val="0"/>
              </a:spcAft>
              <a:buSzPts val="1400"/>
              <a:buChar char="•"/>
              <a:defRPr/>
            </a:lvl7pPr>
            <a:lvl8pPr marL="3657600" lvl="7" indent="-317500" rtl="0">
              <a:spcBef>
                <a:spcPts val="2200"/>
              </a:spcBef>
              <a:spcAft>
                <a:spcPts val="0"/>
              </a:spcAft>
              <a:buSzPts val="1400"/>
              <a:buChar char="•"/>
              <a:defRPr/>
            </a:lvl8pPr>
            <a:lvl9pPr marL="4114800" lvl="8" indent="-317500" rtl="0">
              <a:spcBef>
                <a:spcPts val="2200"/>
              </a:spcBef>
              <a:spcAft>
                <a:spcPts val="0"/>
              </a:spcAft>
              <a:buSzPts val="1400"/>
              <a:buChar char="•"/>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94"/>
        <p:cNvGrpSpPr/>
        <p:nvPr/>
      </p:nvGrpSpPr>
      <p:grpSpPr>
        <a:xfrm>
          <a:off x="0" y="0"/>
          <a:ext cx="0" cy="0"/>
          <a:chOff x="0" y="0"/>
          <a:chExt cx="0" cy="0"/>
        </a:xfrm>
      </p:grpSpPr>
      <p:sp>
        <p:nvSpPr>
          <p:cNvPr id="95" name="Google Shape;95;p2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28"/>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419100" rtl="0">
              <a:spcBef>
                <a:spcPts val="0"/>
              </a:spcBef>
              <a:spcAft>
                <a:spcPts val="0"/>
              </a:spcAft>
              <a:buSzPts val="3000"/>
              <a:buChar char="●"/>
              <a:defRPr sz="3000"/>
            </a:lvl1pPr>
            <a:lvl2pPr marL="914400" lvl="1" indent="-381000" rtl="0">
              <a:spcBef>
                <a:spcPts val="1600"/>
              </a:spcBef>
              <a:spcAft>
                <a:spcPts val="0"/>
              </a:spcAft>
              <a:buSzPts val="2400"/>
              <a:buChar char="○"/>
              <a:defRPr sz="2400"/>
            </a:lvl2pPr>
            <a:lvl3pPr marL="1371600" lvl="2" indent="-342900" rtl="0">
              <a:spcBef>
                <a:spcPts val="1600"/>
              </a:spcBef>
              <a:spcAft>
                <a:spcPts val="0"/>
              </a:spcAft>
              <a:buSzPts val="1800"/>
              <a:buChar char="■"/>
              <a:defRPr sz="1800"/>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extLst>
      <p:ext uri="{BB962C8B-B14F-4D97-AF65-F5344CB8AC3E}">
        <p14:creationId xmlns:p14="http://schemas.microsoft.com/office/powerpoint/2010/main" val="2739789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theme" Target="../theme/theme4.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53" name="Google Shape;53;p13"/>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pic>
        <p:nvPicPr>
          <p:cNvPr id="54" name="Google Shape;54;p13"/>
          <p:cNvPicPr preferRelativeResize="0"/>
          <p:nvPr/>
        </p:nvPicPr>
        <p:blipFill>
          <a:blip r:embed="rId13">
            <a:alphaModFix/>
          </a:blip>
          <a:stretch>
            <a:fillRect/>
          </a:stretch>
        </p:blipFill>
        <p:spPr>
          <a:xfrm>
            <a:off x="6744176" y="8934689"/>
            <a:ext cx="808095" cy="2731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5"/>
        <p:cNvGrpSpPr/>
        <p:nvPr/>
      </p:nvGrpSpPr>
      <p:grpSpPr>
        <a:xfrm>
          <a:off x="0" y="0"/>
          <a:ext cx="0" cy="0"/>
          <a:chOff x="0" y="0"/>
          <a:chExt cx="0" cy="0"/>
        </a:xfrm>
      </p:grpSpPr>
      <p:sp>
        <p:nvSpPr>
          <p:cNvPr id="86" name="Google Shape;86;p25"/>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4000"/>
              <a:buFont typeface="Open Sans"/>
              <a:buNone/>
              <a:defRPr sz="4000">
                <a:solidFill>
                  <a:srgbClr val="2E3D49"/>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87" name="Google Shape;87;p25"/>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sym typeface="Open Sans Light"/>
              </a:defRPr>
            </a:lvl1pPr>
            <a:lvl2pPr marL="914400" lvl="1"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2pPr>
            <a:lvl3pPr marL="1371600" lvl="2"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3pPr>
            <a:lvl4pPr marL="1828800" lvl="3"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4pPr>
            <a:lvl5pPr marL="2286000" lvl="4"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5pPr>
            <a:lvl6pPr marL="2743200" lvl="5"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6pPr>
            <a:lvl7pPr marL="3200400" lvl="6"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7pPr>
            <a:lvl8pPr marL="3657600" lvl="7"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8pPr>
            <a:lvl9pPr marL="4114800" lvl="8" indent="-317500" rtl="0">
              <a:lnSpc>
                <a:spcPct val="115000"/>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9pPr>
          </a:lstStyle>
          <a:p>
            <a:endParaRPr/>
          </a:p>
        </p:txBody>
      </p:sp>
      <p:sp>
        <p:nvSpPr>
          <p:cNvPr id="88" name="Google Shape;88;p25"/>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Google Shape;120;p37"/>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1" name="Google Shape;121;p37"/>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2" name="Google Shape;122;p3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8"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75"/>
        <p:cNvGrpSpPr/>
        <p:nvPr/>
      </p:nvGrpSpPr>
      <p:grpSpPr>
        <a:xfrm>
          <a:off x="0" y="0"/>
          <a:ext cx="0" cy="0"/>
          <a:chOff x="0" y="0"/>
          <a:chExt cx="0" cy="0"/>
        </a:xfrm>
      </p:grpSpPr>
      <p:sp>
        <p:nvSpPr>
          <p:cNvPr id="176" name="Google Shape;176;p51"/>
          <p:cNvSpPr/>
          <p:nvPr/>
        </p:nvSpPr>
        <p:spPr>
          <a:xfrm rot="-5400000">
            <a:off x="4270075" y="6556200"/>
            <a:ext cx="3502200" cy="3502200"/>
          </a:xfrm>
          <a:prstGeom prst="rtTriangl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7" name="Google Shape;177;p51"/>
          <p:cNvPicPr preferRelativeResize="0"/>
          <p:nvPr/>
        </p:nvPicPr>
        <p:blipFill>
          <a:blip r:embed="rId3">
            <a:alphaModFix/>
          </a:blip>
          <a:stretch>
            <a:fillRect/>
          </a:stretch>
        </p:blipFill>
        <p:spPr>
          <a:xfrm>
            <a:off x="6296025" y="8600600"/>
            <a:ext cx="1052250" cy="1052250"/>
          </a:xfrm>
          <a:prstGeom prst="rect">
            <a:avLst/>
          </a:prstGeom>
          <a:noFill/>
          <a:ln>
            <a:noFill/>
          </a:ln>
        </p:spPr>
      </p:pic>
      <p:sp>
        <p:nvSpPr>
          <p:cNvPr id="178" name="Google Shape;178;p51"/>
          <p:cNvSpPr txBox="1">
            <a:spLocks noGrp="1"/>
          </p:cNvSpPr>
          <p:nvPr>
            <p:ph type="title" idx="4294967295"/>
          </p:nvPr>
        </p:nvSpPr>
        <p:spPr>
          <a:xfrm>
            <a:off x="264895" y="966296"/>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4000">
                <a:solidFill>
                  <a:srgbClr val="FFFFFF"/>
                </a:solidFill>
              </a:rPr>
              <a:t>Data Governance @ SneakerPark</a:t>
            </a:r>
            <a:endParaRPr sz="4000">
              <a:solidFill>
                <a:srgbClr val="FFFFFF"/>
              </a:solidFill>
            </a:endParaRPr>
          </a:p>
          <a:p>
            <a:pPr marL="0" lvl="0" indent="0" algn="l" rtl="0">
              <a:spcBef>
                <a:spcPts val="0"/>
              </a:spcBef>
              <a:spcAft>
                <a:spcPts val="0"/>
              </a:spcAft>
              <a:buNone/>
            </a:pPr>
            <a:endParaRPr/>
          </a:p>
        </p:txBody>
      </p:sp>
      <p:pic>
        <p:nvPicPr>
          <p:cNvPr id="179" name="Google Shape;179;p51"/>
          <p:cNvPicPr preferRelativeResize="0"/>
          <p:nvPr/>
        </p:nvPicPr>
        <p:blipFill rotWithShape="1">
          <a:blip r:embed="rId4">
            <a:alphaModFix/>
          </a:blip>
          <a:srcRect t="-1820" b="1820"/>
          <a:stretch/>
        </p:blipFill>
        <p:spPr>
          <a:xfrm>
            <a:off x="1617725" y="3728150"/>
            <a:ext cx="4506849" cy="2591575"/>
          </a:xfrm>
          <a:prstGeom prst="rect">
            <a:avLst/>
          </a:prstGeom>
          <a:noFill/>
          <a:ln>
            <a:noFill/>
          </a:ln>
        </p:spPr>
      </p:pic>
      <p:sp>
        <p:nvSpPr>
          <p:cNvPr id="180" name="Google Shape;180;p51"/>
          <p:cNvSpPr txBox="1"/>
          <p:nvPr/>
        </p:nvSpPr>
        <p:spPr>
          <a:xfrm>
            <a:off x="264900" y="9001125"/>
            <a:ext cx="4324200" cy="78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i="1" dirty="0">
                <a:solidFill>
                  <a:srgbClr val="EEEEEE"/>
                </a:solidFill>
                <a:latin typeface="Open Sans"/>
                <a:ea typeface="Open Sans"/>
                <a:cs typeface="Open Sans"/>
                <a:sym typeface="Open Sans"/>
              </a:rPr>
              <a:t>Prepared by: Jahid Razan</a:t>
            </a:r>
            <a:endParaRPr i="1" dirty="0">
              <a:solidFill>
                <a:srgbClr val="EEEEEE"/>
              </a:solidFill>
              <a:latin typeface="Open Sans"/>
              <a:ea typeface="Open Sans"/>
              <a:cs typeface="Open Sans"/>
              <a:sym typeface="Open Sans"/>
            </a:endParaRPr>
          </a:p>
          <a:p>
            <a:pPr marL="0" lvl="0" indent="0" algn="l" rtl="0">
              <a:spcBef>
                <a:spcPts val="0"/>
              </a:spcBef>
              <a:spcAft>
                <a:spcPts val="0"/>
              </a:spcAft>
              <a:buNone/>
            </a:pPr>
            <a:endParaRPr i="1" dirty="0">
              <a:solidFill>
                <a:srgbClr val="EEEEEE"/>
              </a:solidFill>
              <a:latin typeface="Open Sans"/>
              <a:ea typeface="Open Sans"/>
              <a:cs typeface="Open Sans"/>
              <a:sym typeface="Open Sans"/>
            </a:endParaRPr>
          </a:p>
          <a:p>
            <a:pPr marL="0" lvl="0" indent="0" algn="l" rtl="0">
              <a:spcBef>
                <a:spcPts val="0"/>
              </a:spcBef>
              <a:spcAft>
                <a:spcPts val="0"/>
              </a:spcAft>
              <a:buNone/>
            </a:pPr>
            <a:r>
              <a:rPr lang="en" i="1" dirty="0">
                <a:solidFill>
                  <a:srgbClr val="EEEEEE"/>
                </a:solidFill>
                <a:latin typeface="Open Sans"/>
                <a:ea typeface="Open Sans"/>
                <a:cs typeface="Open Sans"/>
                <a:sym typeface="Open Sans"/>
              </a:rPr>
              <a:t>Submitted on: 6</a:t>
            </a:r>
            <a:r>
              <a:rPr lang="en" i="1" baseline="30000" dirty="0">
                <a:solidFill>
                  <a:srgbClr val="EEEEEE"/>
                </a:solidFill>
                <a:latin typeface="Open Sans"/>
                <a:ea typeface="Open Sans"/>
                <a:cs typeface="Open Sans"/>
                <a:sym typeface="Open Sans"/>
              </a:rPr>
              <a:t>th</a:t>
            </a:r>
            <a:r>
              <a:rPr lang="en" i="1" dirty="0">
                <a:solidFill>
                  <a:srgbClr val="EEEEEE"/>
                </a:solidFill>
                <a:latin typeface="Open Sans"/>
                <a:ea typeface="Open Sans"/>
                <a:cs typeface="Open Sans"/>
                <a:sym typeface="Open Sans"/>
              </a:rPr>
              <a:t> Feb, 2023</a:t>
            </a:r>
            <a:endParaRPr i="1" dirty="0">
              <a:solidFill>
                <a:srgbClr val="EEEEEE"/>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50"/>
        <p:cNvGrpSpPr/>
        <p:nvPr/>
      </p:nvGrpSpPr>
      <p:grpSpPr>
        <a:xfrm>
          <a:off x="0" y="0"/>
          <a:ext cx="0" cy="0"/>
          <a:chOff x="0" y="0"/>
          <a:chExt cx="0" cy="0"/>
        </a:xfrm>
      </p:grpSpPr>
      <p:sp>
        <p:nvSpPr>
          <p:cNvPr id="251" name="Google Shape;251;p62"/>
          <p:cNvSpPr/>
          <p:nvPr/>
        </p:nvSpPr>
        <p:spPr>
          <a:xfrm>
            <a:off x="1422750" y="4013075"/>
            <a:ext cx="49269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4</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Quality</a:t>
            </a:r>
            <a:endParaRPr sz="3000">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Part 2: Monitoring</a:t>
            </a:r>
            <a:endParaRPr sz="3000">
              <a:solidFill>
                <a:srgbClr val="FFFFFF"/>
              </a:solidFill>
              <a:latin typeface="Open Sans"/>
              <a:ea typeface="Open Sans"/>
              <a:cs typeface="Open Sans"/>
              <a:sym typeface="Open Sans"/>
            </a:endParaRPr>
          </a:p>
        </p:txBody>
      </p:sp>
      <p:sp>
        <p:nvSpPr>
          <p:cNvPr id="252" name="Google Shape;252;p62"/>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8" name="Google Shape;275;p66">
            <a:extLst>
              <a:ext uri="{FF2B5EF4-FFF2-40B4-BE49-F238E27FC236}">
                <a16:creationId xmlns:a16="http://schemas.microsoft.com/office/drawing/2014/main" id="{A1FA0391-64DA-434B-3BC2-9B96297B97FA}"/>
              </a:ext>
            </a:extLst>
          </p:cNvPr>
          <p:cNvSpPr txBox="1">
            <a:spLocks noGrp="1"/>
          </p:cNvSpPr>
          <p:nvPr>
            <p:ph type="body" idx="1"/>
          </p:nvPr>
        </p:nvSpPr>
        <p:spPr>
          <a:xfrm>
            <a:off x="200025" y="504825"/>
            <a:ext cx="6842100" cy="569010"/>
          </a:xfrm>
          <a:prstGeom prst="rect">
            <a:avLst/>
          </a:prstGeom>
        </p:spPr>
        <p:txBody>
          <a:bodyPr spcFirstLastPara="1" wrap="square" lIns="91425" tIns="91425" rIns="91425" bIns="91425" anchor="t" anchorCtr="0">
            <a:noAutofit/>
          </a:bodyPr>
          <a:lstStyle/>
          <a:p>
            <a:pPr marL="0" lvl="0" indent="0" rtl="0">
              <a:spcBef>
                <a:spcPts val="0"/>
              </a:spcBef>
              <a:spcAft>
                <a:spcPts val="1600"/>
              </a:spcAft>
              <a:buClr>
                <a:schemeClr val="dk1"/>
              </a:buClr>
              <a:buSzPts val="1100"/>
              <a:buFont typeface="Arial"/>
              <a:buNone/>
            </a:pPr>
            <a:r>
              <a:rPr lang="en" sz="2200" b="1" dirty="0">
                <a:solidFill>
                  <a:srgbClr val="525C65"/>
                </a:solidFill>
                <a:highlight>
                  <a:schemeClr val="lt1"/>
                </a:highlight>
                <a:latin typeface="Open Sans"/>
                <a:ea typeface="Open Sans"/>
                <a:cs typeface="Open Sans"/>
                <a:sym typeface="Open Sans"/>
              </a:rPr>
              <a:t>MOCKUP DASHBOARD</a:t>
            </a:r>
            <a:endParaRPr sz="2200" dirty="0">
              <a:solidFill>
                <a:srgbClr val="525C65"/>
              </a:solidFill>
              <a:highlight>
                <a:srgbClr val="FFFFFF"/>
              </a:highlight>
              <a:latin typeface="Open Sans"/>
              <a:ea typeface="Open Sans"/>
              <a:cs typeface="Open Sans"/>
              <a:sym typeface="Open Sans"/>
            </a:endParaRPr>
          </a:p>
        </p:txBody>
      </p:sp>
      <p:pic>
        <p:nvPicPr>
          <p:cNvPr id="3" name="Picture 2">
            <a:extLst>
              <a:ext uri="{FF2B5EF4-FFF2-40B4-BE49-F238E27FC236}">
                <a16:creationId xmlns:a16="http://schemas.microsoft.com/office/drawing/2014/main" id="{76204FEC-7484-6C1D-88CA-70AEE7E761AE}"/>
              </a:ext>
            </a:extLst>
          </p:cNvPr>
          <p:cNvPicPr>
            <a:picLocks noChangeAspect="1"/>
          </p:cNvPicPr>
          <p:nvPr/>
        </p:nvPicPr>
        <p:blipFill>
          <a:blip r:embed="rId3"/>
          <a:stretch>
            <a:fillRect/>
          </a:stretch>
        </p:blipFill>
        <p:spPr>
          <a:xfrm>
            <a:off x="274898" y="1682547"/>
            <a:ext cx="7222603" cy="57896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62"/>
        <p:cNvGrpSpPr/>
        <p:nvPr/>
      </p:nvGrpSpPr>
      <p:grpSpPr>
        <a:xfrm>
          <a:off x="0" y="0"/>
          <a:ext cx="0" cy="0"/>
          <a:chOff x="0" y="0"/>
          <a:chExt cx="0" cy="0"/>
        </a:xfrm>
      </p:grpSpPr>
      <p:sp>
        <p:nvSpPr>
          <p:cNvPr id="263" name="Google Shape;263;p64"/>
          <p:cNvSpPr/>
          <p:nvPr/>
        </p:nvSpPr>
        <p:spPr>
          <a:xfrm>
            <a:off x="539850" y="4051175"/>
            <a:ext cx="66927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dirty="0">
                <a:solidFill>
                  <a:srgbClr val="FFFFFF"/>
                </a:solidFill>
                <a:latin typeface="Open Sans"/>
                <a:ea typeface="Open Sans"/>
                <a:cs typeface="Open Sans"/>
                <a:sym typeface="Open Sans"/>
              </a:rPr>
              <a:t>Step 5</a:t>
            </a:r>
            <a:endParaRPr sz="3000" b="1" dirty="0">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dirty="0">
                <a:solidFill>
                  <a:srgbClr val="FFFFFF"/>
                </a:solidFill>
                <a:latin typeface="Open Sans"/>
                <a:ea typeface="Open Sans"/>
                <a:cs typeface="Open Sans"/>
                <a:sym typeface="Open Sans"/>
              </a:rPr>
              <a:t>Master Data Management</a:t>
            </a:r>
            <a:endParaRPr sz="3000" dirty="0">
              <a:solidFill>
                <a:srgbClr val="FFFFFF"/>
              </a:solidFill>
              <a:latin typeface="Open Sans"/>
              <a:ea typeface="Open Sans"/>
              <a:cs typeface="Open Sans"/>
              <a:sym typeface="Open Sans"/>
            </a:endParaRPr>
          </a:p>
          <a:p>
            <a:pPr marL="0" lvl="0" indent="0" algn="ctr" rtl="0">
              <a:lnSpc>
                <a:spcPct val="150000"/>
              </a:lnSpc>
              <a:spcBef>
                <a:spcPts val="0"/>
              </a:spcBef>
              <a:spcAft>
                <a:spcPts val="0"/>
              </a:spcAft>
              <a:buClr>
                <a:schemeClr val="lt1"/>
              </a:buClr>
              <a:buFont typeface="Open Sans"/>
              <a:buNone/>
            </a:pPr>
            <a:r>
              <a:rPr lang="en" sz="3000" dirty="0">
                <a:solidFill>
                  <a:schemeClr val="lt1"/>
                </a:solidFill>
                <a:latin typeface="Open Sans"/>
                <a:ea typeface="Open Sans"/>
                <a:cs typeface="Open Sans"/>
                <a:sym typeface="Open Sans"/>
              </a:rPr>
              <a:t>Part 1: MDM Architecture</a:t>
            </a:r>
            <a:endParaRPr sz="3000" dirty="0">
              <a:solidFill>
                <a:srgbClr val="FFFFFF"/>
              </a:solidFill>
              <a:latin typeface="Open Sans"/>
              <a:ea typeface="Open Sans"/>
              <a:cs typeface="Open Sans"/>
              <a:sym typeface="Open Sans"/>
            </a:endParaRPr>
          </a:p>
        </p:txBody>
      </p:sp>
      <p:sp>
        <p:nvSpPr>
          <p:cNvPr id="264" name="Google Shape;264;p64"/>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61"/>
          <p:cNvSpPr txBox="1"/>
          <p:nvPr/>
        </p:nvSpPr>
        <p:spPr>
          <a:xfrm>
            <a:off x="480900" y="1591535"/>
            <a:ext cx="6810600" cy="8035065"/>
          </a:xfrm>
          <a:prstGeom prst="rect">
            <a:avLst/>
          </a:prstGeom>
          <a:noFill/>
          <a:ln>
            <a:noFill/>
          </a:ln>
        </p:spPr>
        <p:txBody>
          <a:bodyPr spcFirstLastPara="1" wrap="square" lIns="91425" tIns="91425" rIns="91425" bIns="91425" anchor="t" anchorCtr="0">
            <a:noAutofit/>
          </a:bodyPr>
          <a:lstStyle/>
          <a:p>
            <a:pPr marL="0" lvl="0" indent="0" algn="just" rtl="0">
              <a:lnSpc>
                <a:spcPct val="170000"/>
              </a:lnSpc>
              <a:spcBef>
                <a:spcPts val="0"/>
              </a:spcBef>
              <a:spcAft>
                <a:spcPts val="0"/>
              </a:spcAft>
              <a:buNone/>
            </a:pPr>
            <a:r>
              <a:rPr lang="en-US" sz="1600" b="0" i="0" dirty="0">
                <a:solidFill>
                  <a:srgbClr val="1A202C"/>
                </a:solidFill>
                <a:effectLst/>
                <a:latin typeface="Calibri Light" panose="020F0302020204030204" pitchFamily="34" charset="0"/>
                <a:cs typeface="Calibri Light" panose="020F0302020204030204" pitchFamily="34" charset="0"/>
              </a:rPr>
              <a:t>I've chosen to go with the</a:t>
            </a:r>
            <a:r>
              <a:rPr lang="en-US" sz="1600" b="1" i="0" dirty="0">
                <a:solidFill>
                  <a:srgbClr val="1A202C"/>
                </a:solidFill>
                <a:effectLst/>
                <a:latin typeface="Calibri Light" panose="020F0302020204030204" pitchFamily="34" charset="0"/>
                <a:cs typeface="Calibri Light" panose="020F0302020204030204" pitchFamily="34" charset="0"/>
              </a:rPr>
              <a:t> Consolidated</a:t>
            </a:r>
            <a:r>
              <a:rPr lang="en-US" sz="1600" b="0" i="0" dirty="0">
                <a:solidFill>
                  <a:srgbClr val="1A202C"/>
                </a:solidFill>
                <a:effectLst/>
                <a:latin typeface="Calibri Light" panose="020F0302020204030204" pitchFamily="34" charset="0"/>
                <a:cs typeface="Calibri Light" panose="020F0302020204030204" pitchFamily="34" charset="0"/>
              </a:rPr>
              <a:t> style of architecture for the following reason- </a:t>
            </a:r>
            <a:endParaRPr lang="en-US" sz="1600" dirty="0">
              <a:solidFill>
                <a:srgbClr val="1A202C"/>
              </a:solidFill>
              <a:latin typeface="Calibri Light" panose="020F0302020204030204" pitchFamily="34" charset="0"/>
              <a:cs typeface="Calibri Light" panose="020F0302020204030204" pitchFamily="34" charset="0"/>
            </a:endParaRPr>
          </a:p>
          <a:p>
            <a:pPr marL="285750" lvl="0" indent="-285750" algn="just" rtl="0">
              <a:lnSpc>
                <a:spcPct val="170000"/>
              </a:lnSpc>
              <a:spcBef>
                <a:spcPts val="0"/>
              </a:spcBef>
              <a:spcAft>
                <a:spcPts val="0"/>
              </a:spcAft>
              <a:buFont typeface="Arial" panose="020B0604020202020204" pitchFamily="34" charset="0"/>
              <a:buChar char="•"/>
            </a:pPr>
            <a:r>
              <a:rPr lang="en-US" sz="1600" b="0" i="0" dirty="0" err="1">
                <a:solidFill>
                  <a:srgbClr val="1A202C"/>
                </a:solidFill>
                <a:effectLst/>
                <a:latin typeface="Calibri Light" panose="020F0302020204030204" pitchFamily="34" charset="0"/>
                <a:cs typeface="Calibri Light" panose="020F0302020204030204" pitchFamily="34" charset="0"/>
              </a:rPr>
              <a:t>SneakerPark</a:t>
            </a:r>
            <a:r>
              <a:rPr lang="en-US" sz="1600" b="0" i="0" dirty="0">
                <a:solidFill>
                  <a:srgbClr val="1A202C"/>
                </a:solidFill>
                <a:effectLst/>
                <a:latin typeface="Calibri Light" panose="020F0302020204030204" pitchFamily="34" charset="0"/>
                <a:cs typeface="Calibri Light" panose="020F0302020204030204" pitchFamily="34" charset="0"/>
              </a:rPr>
              <a:t> has a number of systems such as User Service, Inventory Management System, Listing Service, Order Processing Service and Customer Service. Growing amount of data </a:t>
            </a:r>
            <a:r>
              <a:rPr lang="nl-NL" sz="1600" dirty="0" err="1">
                <a:solidFill>
                  <a:srgbClr val="1A202C"/>
                </a:solidFill>
                <a:latin typeface="Calibri Light" panose="020F0302020204030204" pitchFamily="34" charset="0"/>
                <a:cs typeface="Calibri Light" panose="020F0302020204030204" pitchFamily="34" charset="0"/>
              </a:rPr>
              <a:t>discrepancies</a:t>
            </a:r>
            <a:r>
              <a:rPr lang="nl-NL" sz="1600" dirty="0">
                <a:solidFill>
                  <a:srgbClr val="1A202C"/>
                </a:solidFill>
                <a:latin typeface="Calibri Light" panose="020F0302020204030204" pitchFamily="34" charset="0"/>
                <a:cs typeface="Calibri Light" panose="020F0302020204030204" pitchFamily="34" charset="0"/>
              </a:rPr>
              <a:t> </a:t>
            </a:r>
            <a:r>
              <a:rPr lang="nl-NL" sz="1600" dirty="0" err="1">
                <a:solidFill>
                  <a:srgbClr val="1A202C"/>
                </a:solidFill>
                <a:latin typeface="Calibri Light" panose="020F0302020204030204" pitchFamily="34" charset="0"/>
                <a:cs typeface="Calibri Light" panose="020F0302020204030204" pitchFamily="34" charset="0"/>
              </a:rPr>
              <a:t>among</a:t>
            </a:r>
            <a:r>
              <a:rPr lang="nl-NL" sz="1600" dirty="0">
                <a:solidFill>
                  <a:srgbClr val="1A202C"/>
                </a:solidFill>
                <a:latin typeface="Calibri Light" panose="020F0302020204030204" pitchFamily="34" charset="0"/>
                <a:cs typeface="Calibri Light" panose="020F0302020204030204" pitchFamily="34" charset="0"/>
              </a:rPr>
              <a:t> </a:t>
            </a:r>
            <a:r>
              <a:rPr lang="nl-NL" sz="1600" dirty="0" err="1">
                <a:solidFill>
                  <a:srgbClr val="1A202C"/>
                </a:solidFill>
                <a:latin typeface="Calibri Light" panose="020F0302020204030204" pitchFamily="34" charset="0"/>
                <a:cs typeface="Calibri Light" panose="020F0302020204030204" pitchFamily="34" charset="0"/>
              </a:rPr>
              <a:t>the</a:t>
            </a:r>
            <a:r>
              <a:rPr lang="nl-NL" sz="1600" dirty="0">
                <a:solidFill>
                  <a:srgbClr val="1A202C"/>
                </a:solidFill>
                <a:latin typeface="Calibri Light" panose="020F0302020204030204" pitchFamily="34" charset="0"/>
                <a:cs typeface="Calibri Light" panose="020F0302020204030204" pitchFamily="34" charset="0"/>
              </a:rPr>
              <a:t> systems  </a:t>
            </a:r>
            <a:r>
              <a:rPr lang="nl-NL" sz="1600" dirty="0" err="1">
                <a:solidFill>
                  <a:srgbClr val="1A202C"/>
                </a:solidFill>
                <a:latin typeface="Calibri Light" panose="020F0302020204030204" pitchFamily="34" charset="0"/>
                <a:cs typeface="Calibri Light" panose="020F0302020204030204" pitchFamily="34" charset="0"/>
              </a:rPr>
              <a:t>causing</a:t>
            </a:r>
            <a:r>
              <a:rPr lang="nl-NL" sz="1600" dirty="0">
                <a:solidFill>
                  <a:srgbClr val="1A202C"/>
                </a:solidFill>
                <a:latin typeface="Calibri Light" panose="020F0302020204030204" pitchFamily="34" charset="0"/>
                <a:cs typeface="Calibri Light" panose="020F0302020204030204" pitchFamily="34" charset="0"/>
              </a:rPr>
              <a:t> mischarges, lost revenu and frustated </a:t>
            </a:r>
            <a:r>
              <a:rPr lang="nl-NL" sz="1600" dirty="0" err="1">
                <a:solidFill>
                  <a:srgbClr val="1A202C"/>
                </a:solidFill>
                <a:latin typeface="Calibri Light" panose="020F0302020204030204" pitchFamily="34" charset="0"/>
                <a:cs typeface="Calibri Light" panose="020F0302020204030204" pitchFamily="34" charset="0"/>
              </a:rPr>
              <a:t>customers</a:t>
            </a:r>
            <a:r>
              <a:rPr lang="nl-NL" sz="1600" dirty="0">
                <a:solidFill>
                  <a:srgbClr val="1A202C"/>
                </a:solidFill>
                <a:latin typeface="Calibri Light" panose="020F0302020204030204" pitchFamily="34" charset="0"/>
                <a:cs typeface="Calibri Light" panose="020F0302020204030204" pitchFamily="34" charset="0"/>
              </a:rPr>
              <a:t>. </a:t>
            </a:r>
            <a:r>
              <a:rPr lang="en-US" sz="1600" dirty="0">
                <a:solidFill>
                  <a:srgbClr val="1A202C"/>
                </a:solidFill>
                <a:latin typeface="Calibri Light" panose="020F0302020204030204" pitchFamily="34" charset="0"/>
                <a:cs typeface="Calibri Light" panose="020F0302020204030204" pitchFamily="34" charset="0"/>
              </a:rPr>
              <a:t> </a:t>
            </a:r>
            <a:r>
              <a:rPr lang="en-US" sz="1600" b="0" i="0" dirty="0">
                <a:solidFill>
                  <a:srgbClr val="1A202C"/>
                </a:solidFill>
                <a:effectLst/>
                <a:latin typeface="Calibri Light" panose="020F0302020204030204" pitchFamily="34" charset="0"/>
                <a:cs typeface="Calibri Light" panose="020F0302020204030204" pitchFamily="34" charset="0"/>
              </a:rPr>
              <a:t>The scenario description states that the company wants to improve its consistency of the data across the systems for business optimization </a:t>
            </a:r>
            <a:r>
              <a:rPr lang="en-US" sz="1600" dirty="0">
                <a:solidFill>
                  <a:srgbClr val="1A202C"/>
                </a:solidFill>
                <a:latin typeface="Calibri Light" panose="020F0302020204030204" pitchFamily="34" charset="0"/>
                <a:cs typeface="Calibri Light" panose="020F0302020204030204" pitchFamily="34" charset="0"/>
              </a:rPr>
              <a:t>which can be done by using sound </a:t>
            </a:r>
            <a:r>
              <a:rPr lang="en-US" sz="1600" b="0" i="0" dirty="0">
                <a:solidFill>
                  <a:srgbClr val="1A202C"/>
                </a:solidFill>
                <a:effectLst/>
                <a:latin typeface="Calibri Light" panose="020F0302020204030204" pitchFamily="34" charset="0"/>
                <a:cs typeface="Calibri Light" panose="020F0302020204030204" pitchFamily="34" charset="0"/>
              </a:rPr>
              <a:t>analytics. For that reason, I believe consolidating data from all these systems into a central MDM Hub that can feed merged, cleansed, and verified customer golden records to data warehouses and reports is the best solution </a:t>
            </a:r>
            <a:r>
              <a:rPr lang="en-US" sz="1600" dirty="0">
                <a:solidFill>
                  <a:srgbClr val="1A202C"/>
                </a:solidFill>
                <a:latin typeface="Calibri Light" panose="020F0302020204030204" pitchFamily="34" charset="0"/>
                <a:cs typeface="Calibri Light" panose="020F0302020204030204" pitchFamily="34" charset="0"/>
              </a:rPr>
              <a:t>here. </a:t>
            </a:r>
          </a:p>
          <a:p>
            <a:pPr marL="285750" lvl="0" indent="-285750" algn="just" rtl="0">
              <a:lnSpc>
                <a:spcPct val="170000"/>
              </a:lnSpc>
              <a:spcBef>
                <a:spcPts val="0"/>
              </a:spcBef>
              <a:spcAft>
                <a:spcPts val="0"/>
              </a:spcAft>
              <a:buFont typeface="Arial" panose="020B0604020202020204" pitchFamily="34" charset="0"/>
              <a:buChar char="•"/>
            </a:pPr>
            <a:r>
              <a:rPr lang="en-US" sz="1600" dirty="0">
                <a:solidFill>
                  <a:srgbClr val="1A202C"/>
                </a:solidFill>
                <a:latin typeface="Calibri Light" panose="020F0302020204030204" pitchFamily="34" charset="0"/>
                <a:cs typeface="Calibri Light" panose="020F0302020204030204" pitchFamily="34" charset="0"/>
              </a:rPr>
              <a:t>The business rules and governance policies in </a:t>
            </a:r>
            <a:r>
              <a:rPr lang="en-US" sz="1600" b="1" i="0" dirty="0">
                <a:solidFill>
                  <a:srgbClr val="1A202C"/>
                </a:solidFill>
                <a:effectLst/>
                <a:latin typeface="Calibri Light" panose="020F0302020204030204" pitchFamily="34" charset="0"/>
                <a:cs typeface="Calibri Light" panose="020F0302020204030204" pitchFamily="34" charset="0"/>
              </a:rPr>
              <a:t>Consolidated architecture </a:t>
            </a:r>
            <a:r>
              <a:rPr lang="en-US" sz="1600" dirty="0">
                <a:solidFill>
                  <a:srgbClr val="1A202C"/>
                </a:solidFill>
                <a:latin typeface="Calibri Light" panose="020F0302020204030204" pitchFamily="34" charset="0"/>
                <a:cs typeface="Calibri Light" panose="020F0302020204030204" pitchFamily="34" charset="0"/>
              </a:rPr>
              <a:t>are applied and managed consistently in one place resulting in strong data governance. </a:t>
            </a:r>
          </a:p>
          <a:p>
            <a:pPr marL="285750" lvl="0" indent="-285750" algn="just" rtl="0">
              <a:lnSpc>
                <a:spcPct val="170000"/>
              </a:lnSpc>
              <a:spcBef>
                <a:spcPts val="0"/>
              </a:spcBef>
              <a:spcAft>
                <a:spcPts val="0"/>
              </a:spcAft>
              <a:buFont typeface="Arial" panose="020B0604020202020204" pitchFamily="34" charset="0"/>
              <a:buChar char="•"/>
            </a:pPr>
            <a:endParaRPr lang="en-US" sz="1600" dirty="0">
              <a:solidFill>
                <a:srgbClr val="1A202C"/>
              </a:solidFill>
              <a:latin typeface="Calibri Light" panose="020F0302020204030204" pitchFamily="34" charset="0"/>
              <a:cs typeface="Calibri Light" panose="020F0302020204030204" pitchFamily="34" charset="0"/>
            </a:endParaRPr>
          </a:p>
          <a:p>
            <a:pPr marL="285750" lvl="0" indent="-285750" algn="just" rtl="0">
              <a:lnSpc>
                <a:spcPct val="170000"/>
              </a:lnSpc>
              <a:spcBef>
                <a:spcPts val="0"/>
              </a:spcBef>
              <a:spcAft>
                <a:spcPts val="0"/>
              </a:spcAft>
              <a:buFont typeface="Arial" panose="020B0604020202020204" pitchFamily="34" charset="0"/>
              <a:buChar char="•"/>
            </a:pPr>
            <a:r>
              <a:rPr lang="en-US" sz="1600" dirty="0">
                <a:solidFill>
                  <a:srgbClr val="1A202C"/>
                </a:solidFill>
                <a:latin typeface="Calibri Light" panose="020F0302020204030204" pitchFamily="34" charset="0"/>
                <a:cs typeface="Calibri Light" panose="020F0302020204030204" pitchFamily="34" charset="0"/>
              </a:rPr>
              <a:t>Consolidated MDM requires the implementation of the MDM hub, and hence the cost and complexity are medium</a:t>
            </a:r>
            <a:r>
              <a:rPr lang="en-US" sz="2000" dirty="0">
                <a:solidFill>
                  <a:srgbClr val="1A202C"/>
                </a:solidFill>
                <a:latin typeface="Calibri Light" panose="020F0302020204030204" pitchFamily="34" charset="0"/>
                <a:cs typeface="Calibri Light" panose="020F0302020204030204" pitchFamily="34" charset="0"/>
              </a:rPr>
              <a:t>.</a:t>
            </a:r>
            <a:endParaRPr sz="2000" dirty="0">
              <a:solidFill>
                <a:srgbClr val="1A202C"/>
              </a:solidFill>
              <a:latin typeface="Calibri Light" panose="020F0302020204030204" pitchFamily="34" charset="0"/>
              <a:cs typeface="Calibri Light" panose="020F0302020204030204" pitchFamily="34" charset="0"/>
              <a:sym typeface="Open Sans"/>
            </a:endParaRPr>
          </a:p>
        </p:txBody>
      </p:sp>
      <p:sp>
        <p:nvSpPr>
          <p:cNvPr id="2" name="Google Shape;275;p66">
            <a:extLst>
              <a:ext uri="{FF2B5EF4-FFF2-40B4-BE49-F238E27FC236}">
                <a16:creationId xmlns:a16="http://schemas.microsoft.com/office/drawing/2014/main" id="{5529F5B7-B320-F9E7-44D0-6D6BFE40A1A0}"/>
              </a:ext>
            </a:extLst>
          </p:cNvPr>
          <p:cNvSpPr txBox="1">
            <a:spLocks noGrp="1"/>
          </p:cNvSpPr>
          <p:nvPr>
            <p:ph type="body" idx="1"/>
          </p:nvPr>
        </p:nvSpPr>
        <p:spPr>
          <a:xfrm>
            <a:off x="480900" y="736600"/>
            <a:ext cx="6842100" cy="569010"/>
          </a:xfrm>
          <a:prstGeom prst="rect">
            <a:avLst/>
          </a:prstGeom>
        </p:spPr>
        <p:txBody>
          <a:bodyPr spcFirstLastPara="1" wrap="square" lIns="91425" tIns="91425" rIns="91425" bIns="91425" anchor="t" anchorCtr="0">
            <a:noAutofit/>
          </a:bodyPr>
          <a:lstStyle/>
          <a:p>
            <a:pPr marL="0" lvl="0" indent="0" rtl="0">
              <a:spcBef>
                <a:spcPts val="0"/>
              </a:spcBef>
              <a:spcAft>
                <a:spcPts val="1600"/>
              </a:spcAft>
              <a:buClr>
                <a:schemeClr val="dk1"/>
              </a:buClr>
              <a:buSzPts val="1100"/>
              <a:buFont typeface="Arial"/>
              <a:buNone/>
            </a:pPr>
            <a:r>
              <a:rPr lang="en" sz="2200" b="1" dirty="0">
                <a:solidFill>
                  <a:srgbClr val="525C65"/>
                </a:solidFill>
                <a:highlight>
                  <a:schemeClr val="lt1"/>
                </a:highlight>
                <a:latin typeface="Open Sans"/>
                <a:ea typeface="Open Sans"/>
                <a:cs typeface="Open Sans"/>
                <a:sym typeface="Open Sans"/>
              </a:rPr>
              <a:t>SELECTION OF MDM ARCHITECTURE</a:t>
            </a:r>
            <a:endParaRPr sz="2200" b="1" dirty="0">
              <a:solidFill>
                <a:srgbClr val="525C65"/>
              </a:solidFill>
              <a:highlight>
                <a:schemeClr val="lt1"/>
              </a:highlight>
              <a:latin typeface="Open Sans"/>
              <a:ea typeface="Open Sans"/>
              <a:cs typeface="Open Sans"/>
              <a:sym typeface="Open Sans"/>
            </a:endParaRPr>
          </a:p>
        </p:txBody>
      </p:sp>
    </p:spTree>
    <p:extLst>
      <p:ext uri="{BB962C8B-B14F-4D97-AF65-F5344CB8AC3E}">
        <p14:creationId xmlns:p14="http://schemas.microsoft.com/office/powerpoint/2010/main" val="1596828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66"/>
          <p:cNvSpPr txBox="1">
            <a:spLocks noGrp="1"/>
          </p:cNvSpPr>
          <p:nvPr>
            <p:ph type="body" idx="1"/>
          </p:nvPr>
        </p:nvSpPr>
        <p:spPr>
          <a:xfrm>
            <a:off x="465150" y="524225"/>
            <a:ext cx="6842100" cy="56901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Clr>
                <a:schemeClr val="dk1"/>
              </a:buClr>
              <a:buSzPts val="1100"/>
              <a:buFont typeface="Arial"/>
              <a:buNone/>
            </a:pPr>
            <a:r>
              <a:rPr lang="en" sz="2200" b="1" dirty="0">
                <a:solidFill>
                  <a:srgbClr val="525C65"/>
                </a:solidFill>
                <a:highlight>
                  <a:schemeClr val="lt1"/>
                </a:highlight>
                <a:latin typeface="Open Sans"/>
                <a:ea typeface="Open Sans"/>
                <a:cs typeface="Open Sans"/>
                <a:sym typeface="Open Sans"/>
              </a:rPr>
              <a:t>MDM DIAGRAM</a:t>
            </a:r>
            <a:endParaRPr sz="2200" dirty="0">
              <a:solidFill>
                <a:srgbClr val="525C65"/>
              </a:solidFill>
              <a:highlight>
                <a:srgbClr val="FFFFFF"/>
              </a:highlight>
              <a:latin typeface="Open Sans"/>
              <a:ea typeface="Open Sans"/>
              <a:cs typeface="Open Sans"/>
              <a:sym typeface="Open Sans"/>
            </a:endParaRPr>
          </a:p>
        </p:txBody>
      </p:sp>
      <p:pic>
        <p:nvPicPr>
          <p:cNvPr id="28" name="Picture 27">
            <a:extLst>
              <a:ext uri="{FF2B5EF4-FFF2-40B4-BE49-F238E27FC236}">
                <a16:creationId xmlns:a16="http://schemas.microsoft.com/office/drawing/2014/main" id="{39E2F4CC-4C25-6E7E-8E09-9C2109253954}"/>
              </a:ext>
            </a:extLst>
          </p:cNvPr>
          <p:cNvPicPr>
            <a:picLocks noChangeAspect="1"/>
          </p:cNvPicPr>
          <p:nvPr/>
        </p:nvPicPr>
        <p:blipFill>
          <a:blip r:embed="rId3"/>
          <a:stretch>
            <a:fillRect/>
          </a:stretch>
        </p:blipFill>
        <p:spPr>
          <a:xfrm>
            <a:off x="180975" y="1895475"/>
            <a:ext cx="7410450" cy="49720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79"/>
        <p:cNvGrpSpPr/>
        <p:nvPr/>
      </p:nvGrpSpPr>
      <p:grpSpPr>
        <a:xfrm>
          <a:off x="0" y="0"/>
          <a:ext cx="0" cy="0"/>
          <a:chOff x="0" y="0"/>
          <a:chExt cx="0" cy="0"/>
        </a:xfrm>
      </p:grpSpPr>
      <p:sp>
        <p:nvSpPr>
          <p:cNvPr id="280" name="Google Shape;280;p67"/>
          <p:cNvSpPr/>
          <p:nvPr/>
        </p:nvSpPr>
        <p:spPr>
          <a:xfrm>
            <a:off x="539850" y="4051175"/>
            <a:ext cx="66927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6</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Master Data Management</a:t>
            </a:r>
            <a:endParaRPr sz="3000">
              <a:solidFill>
                <a:srgbClr val="FFFFFF"/>
              </a:solidFill>
              <a:latin typeface="Open Sans"/>
              <a:ea typeface="Open Sans"/>
              <a:cs typeface="Open Sans"/>
              <a:sym typeface="Open Sans"/>
            </a:endParaRPr>
          </a:p>
          <a:p>
            <a:pPr marL="0" lvl="0" indent="0" algn="ctr" rtl="0">
              <a:lnSpc>
                <a:spcPct val="150000"/>
              </a:lnSpc>
              <a:spcBef>
                <a:spcPts val="0"/>
              </a:spcBef>
              <a:spcAft>
                <a:spcPts val="0"/>
              </a:spcAft>
              <a:buClr>
                <a:schemeClr val="lt1"/>
              </a:buClr>
              <a:buFont typeface="Open Sans"/>
              <a:buNone/>
            </a:pPr>
            <a:r>
              <a:rPr lang="en" sz="3000">
                <a:solidFill>
                  <a:schemeClr val="lt1"/>
                </a:solidFill>
                <a:latin typeface="Open Sans"/>
                <a:ea typeface="Open Sans"/>
                <a:cs typeface="Open Sans"/>
                <a:sym typeface="Open Sans"/>
              </a:rPr>
              <a:t>Part 2: Master Record</a:t>
            </a:r>
            <a:endParaRPr sz="3000">
              <a:solidFill>
                <a:srgbClr val="FFFFFF"/>
              </a:solidFill>
              <a:latin typeface="Open Sans"/>
              <a:ea typeface="Open Sans"/>
              <a:cs typeface="Open Sans"/>
              <a:sym typeface="Open Sans"/>
            </a:endParaRPr>
          </a:p>
        </p:txBody>
      </p:sp>
      <p:sp>
        <p:nvSpPr>
          <p:cNvPr id="281" name="Google Shape;281;p67"/>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61"/>
          <p:cNvSpPr txBox="1"/>
          <p:nvPr/>
        </p:nvSpPr>
        <p:spPr>
          <a:xfrm>
            <a:off x="480900" y="1543275"/>
            <a:ext cx="6842100" cy="7257826"/>
          </a:xfrm>
          <a:prstGeom prst="rect">
            <a:avLst/>
          </a:prstGeom>
          <a:noFill/>
          <a:ln>
            <a:solidFill>
              <a:srgbClr val="0070C0"/>
            </a:solidFill>
          </a:ln>
        </p:spPr>
        <p:txBody>
          <a:bodyPr spcFirstLastPara="1" wrap="square" lIns="91425" tIns="91425" rIns="91425" bIns="91425" anchor="t" anchorCtr="0">
            <a:noAutofit/>
          </a:bodyPr>
          <a:lstStyle/>
          <a:p>
            <a:pPr marL="285750" indent="-285750" algn="just">
              <a:lnSpc>
                <a:spcPct val="170000"/>
              </a:lnSpc>
              <a:buFont typeface="Arial" panose="020B0604020202020204" pitchFamily="34" charset="0"/>
              <a:buChar char="•"/>
            </a:pPr>
            <a:r>
              <a:rPr lang="en-US" sz="1600" dirty="0">
                <a:solidFill>
                  <a:srgbClr val="525C65"/>
                </a:solidFill>
                <a:highlight>
                  <a:srgbClr val="FFFFFF"/>
                </a:highlight>
                <a:latin typeface="Open Sans"/>
                <a:ea typeface="Open Sans"/>
                <a:cs typeface="Open Sans"/>
                <a:sym typeface="Open Sans"/>
              </a:rPr>
              <a:t>Two matching rules for Customers :</a:t>
            </a:r>
          </a:p>
          <a:p>
            <a:pPr algn="just">
              <a:lnSpc>
                <a:spcPct val="170000"/>
              </a:lnSpc>
            </a:pPr>
            <a:r>
              <a:rPr lang="en-US" sz="1600" dirty="0">
                <a:solidFill>
                  <a:srgbClr val="525C65"/>
                </a:solidFill>
                <a:highlight>
                  <a:srgbClr val="FFFFFF"/>
                </a:highlight>
                <a:latin typeface="Open Sans"/>
                <a:ea typeface="Open Sans"/>
                <a:cs typeface="Open Sans"/>
                <a:sym typeface="Open Sans"/>
              </a:rPr>
              <a:t>Both the </a:t>
            </a:r>
            <a:r>
              <a:rPr lang="en-US" sz="1600" dirty="0" err="1">
                <a:solidFill>
                  <a:srgbClr val="525C65"/>
                </a:solidFill>
                <a:highlight>
                  <a:srgbClr val="FFFFFF"/>
                </a:highlight>
                <a:latin typeface="Open Sans"/>
                <a:ea typeface="Open Sans"/>
                <a:cs typeface="Open Sans"/>
                <a:sym typeface="Open Sans"/>
              </a:rPr>
              <a:t>creditcards</a:t>
            </a:r>
            <a:r>
              <a:rPr lang="en-US" sz="1600" dirty="0">
                <a:solidFill>
                  <a:srgbClr val="525C65"/>
                </a:solidFill>
                <a:highlight>
                  <a:srgbClr val="FFFFFF"/>
                </a:highlight>
                <a:latin typeface="Open Sans"/>
                <a:ea typeface="Open Sans"/>
                <a:cs typeface="Open Sans"/>
                <a:sym typeface="Open Sans"/>
              </a:rPr>
              <a:t> and  </a:t>
            </a:r>
            <a:r>
              <a:rPr lang="en-US" sz="1600" dirty="0" err="1">
                <a:solidFill>
                  <a:srgbClr val="525C65"/>
                </a:solidFill>
                <a:highlight>
                  <a:srgbClr val="FFFFFF"/>
                </a:highlight>
                <a:latin typeface="Open Sans"/>
                <a:ea typeface="Open Sans"/>
                <a:cs typeface="Open Sans"/>
                <a:sym typeface="Open Sans"/>
              </a:rPr>
              <a:t>CustomerServiceRequestsdata</a:t>
            </a:r>
            <a:r>
              <a:rPr lang="en-US" sz="1600" dirty="0">
                <a:solidFill>
                  <a:srgbClr val="525C65"/>
                </a:solidFill>
                <a:highlight>
                  <a:srgbClr val="FFFFFF"/>
                </a:highlight>
                <a:latin typeface="Open Sans"/>
                <a:ea typeface="Open Sans"/>
                <a:cs typeface="Open Sans"/>
                <a:sym typeface="Open Sans"/>
              </a:rPr>
              <a:t> are related to the users table by the </a:t>
            </a:r>
            <a:r>
              <a:rPr lang="en-US" sz="1600" dirty="0" err="1">
                <a:solidFill>
                  <a:srgbClr val="525C65"/>
                </a:solidFill>
                <a:highlight>
                  <a:srgbClr val="FFFFFF"/>
                </a:highlight>
                <a:latin typeface="Open Sans"/>
                <a:ea typeface="Open Sans"/>
                <a:cs typeface="Open Sans"/>
                <a:sym typeface="Open Sans"/>
              </a:rPr>
              <a:t>userId</a:t>
            </a:r>
            <a:r>
              <a:rPr lang="en-US" sz="1600" dirty="0">
                <a:solidFill>
                  <a:srgbClr val="525C65"/>
                </a:solidFill>
                <a:highlight>
                  <a:srgbClr val="FFFFFF"/>
                </a:highlight>
                <a:latin typeface="Open Sans"/>
                <a:ea typeface="Open Sans"/>
                <a:cs typeface="Open Sans"/>
                <a:sym typeface="Open Sans"/>
              </a:rPr>
              <a:t> column and therefore the 2 rules are - </a:t>
            </a:r>
          </a:p>
          <a:p>
            <a:pPr algn="just">
              <a:lnSpc>
                <a:spcPct val="170000"/>
              </a:lnSpc>
            </a:pPr>
            <a:r>
              <a:rPr lang="en-US" sz="1600" dirty="0">
                <a:solidFill>
                  <a:srgbClr val="525C65"/>
                </a:solidFill>
                <a:highlight>
                  <a:srgbClr val="FFFFFF"/>
                </a:highlight>
                <a:latin typeface="Open Sans"/>
                <a:ea typeface="Open Sans"/>
                <a:cs typeface="Open Sans"/>
                <a:sym typeface="Open Sans"/>
              </a:rPr>
              <a:t>1. Match </a:t>
            </a:r>
            <a:r>
              <a:rPr lang="en-US" sz="1600" dirty="0" err="1">
                <a:solidFill>
                  <a:srgbClr val="525C65"/>
                </a:solidFill>
                <a:highlight>
                  <a:srgbClr val="FFFFFF"/>
                </a:highlight>
                <a:latin typeface="Open Sans"/>
                <a:ea typeface="Open Sans"/>
                <a:cs typeface="Open Sans"/>
                <a:sym typeface="Open Sans"/>
              </a:rPr>
              <a:t>creditcards</a:t>
            </a:r>
            <a:r>
              <a:rPr lang="en-US" sz="1600" dirty="0">
                <a:solidFill>
                  <a:srgbClr val="525C65"/>
                </a:solidFill>
                <a:highlight>
                  <a:srgbClr val="FFFFFF"/>
                </a:highlight>
                <a:latin typeface="Open Sans"/>
                <a:ea typeface="Open Sans"/>
                <a:cs typeface="Open Sans"/>
                <a:sym typeface="Open Sans"/>
              </a:rPr>
              <a:t> on </a:t>
            </a:r>
            <a:r>
              <a:rPr lang="en-US" sz="1600" dirty="0" err="1">
                <a:solidFill>
                  <a:srgbClr val="525C65"/>
                </a:solidFill>
                <a:highlight>
                  <a:srgbClr val="FFFFFF"/>
                </a:highlight>
                <a:latin typeface="Open Sans"/>
                <a:ea typeface="Open Sans"/>
                <a:cs typeface="Open Sans"/>
                <a:sym typeface="Open Sans"/>
              </a:rPr>
              <a:t>UserID</a:t>
            </a:r>
            <a:endParaRPr lang="en-US" sz="1600" dirty="0">
              <a:solidFill>
                <a:srgbClr val="525C65"/>
              </a:solidFill>
              <a:highlight>
                <a:srgbClr val="FFFFFF"/>
              </a:highlight>
              <a:latin typeface="Open Sans"/>
              <a:ea typeface="Open Sans"/>
              <a:cs typeface="Open Sans"/>
              <a:sym typeface="Open Sans"/>
            </a:endParaRPr>
          </a:p>
          <a:p>
            <a:pPr algn="just">
              <a:lnSpc>
                <a:spcPct val="170000"/>
              </a:lnSpc>
            </a:pPr>
            <a:r>
              <a:rPr lang="en-US" sz="1600" dirty="0">
                <a:solidFill>
                  <a:srgbClr val="525C65"/>
                </a:solidFill>
                <a:highlight>
                  <a:srgbClr val="FFFFFF"/>
                </a:highlight>
                <a:latin typeface="Open Sans"/>
                <a:ea typeface="Open Sans"/>
                <a:cs typeface="Open Sans"/>
                <a:sym typeface="Open Sans"/>
              </a:rPr>
              <a:t>2. Match </a:t>
            </a:r>
            <a:r>
              <a:rPr lang="en-US" sz="1600" dirty="0" err="1">
                <a:solidFill>
                  <a:srgbClr val="525C65"/>
                </a:solidFill>
                <a:highlight>
                  <a:srgbClr val="FFFFFF"/>
                </a:highlight>
                <a:latin typeface="Open Sans"/>
                <a:ea typeface="Open Sans"/>
                <a:cs typeface="Open Sans"/>
                <a:sym typeface="Open Sans"/>
              </a:rPr>
              <a:t>CustomerServiceRequestsdata</a:t>
            </a:r>
            <a:r>
              <a:rPr lang="en-US" sz="1600" dirty="0">
                <a:solidFill>
                  <a:srgbClr val="525C65"/>
                </a:solidFill>
                <a:highlight>
                  <a:srgbClr val="FFFFFF"/>
                </a:highlight>
                <a:latin typeface="Open Sans"/>
                <a:ea typeface="Open Sans"/>
                <a:cs typeface="Open Sans"/>
                <a:sym typeface="Open Sans"/>
              </a:rPr>
              <a:t> on </a:t>
            </a:r>
            <a:r>
              <a:rPr lang="en-US" sz="1600" dirty="0" err="1">
                <a:solidFill>
                  <a:srgbClr val="525C65"/>
                </a:solidFill>
                <a:highlight>
                  <a:srgbClr val="FFFFFF"/>
                </a:highlight>
                <a:latin typeface="Open Sans"/>
                <a:ea typeface="Open Sans"/>
                <a:cs typeface="Open Sans"/>
                <a:sym typeface="Open Sans"/>
              </a:rPr>
              <a:t>UserID</a:t>
            </a:r>
            <a:endParaRPr lang="en-US" sz="1600" dirty="0">
              <a:solidFill>
                <a:srgbClr val="525C65"/>
              </a:solidFill>
              <a:highlight>
                <a:srgbClr val="FFFFFF"/>
              </a:highlight>
              <a:latin typeface="Open Sans"/>
              <a:ea typeface="Open Sans"/>
              <a:cs typeface="Open Sans"/>
              <a:sym typeface="Open Sans"/>
            </a:endParaRPr>
          </a:p>
          <a:p>
            <a:pPr lvl="0" algn="just" rtl="0">
              <a:lnSpc>
                <a:spcPct val="170000"/>
              </a:lnSpc>
              <a:spcBef>
                <a:spcPts val="0"/>
              </a:spcBef>
              <a:spcAft>
                <a:spcPts val="0"/>
              </a:spcAft>
            </a:pPr>
            <a:endParaRPr lang="en-US" sz="1600" dirty="0">
              <a:solidFill>
                <a:srgbClr val="525C65"/>
              </a:solidFill>
              <a:highlight>
                <a:srgbClr val="FFFFFF"/>
              </a:highlight>
              <a:latin typeface="Open Sans"/>
              <a:ea typeface="Open Sans"/>
              <a:cs typeface="Open Sans"/>
              <a:sym typeface="Open Sans"/>
            </a:endParaRPr>
          </a:p>
          <a:p>
            <a:pPr marL="285750" lvl="0" indent="-285750" algn="just" rtl="0">
              <a:lnSpc>
                <a:spcPct val="170000"/>
              </a:lnSpc>
              <a:spcBef>
                <a:spcPts val="0"/>
              </a:spcBef>
              <a:spcAft>
                <a:spcPts val="0"/>
              </a:spcAft>
              <a:buFont typeface="Arial" panose="020B0604020202020204" pitchFamily="34" charset="0"/>
              <a:buChar char="•"/>
            </a:pPr>
            <a:r>
              <a:rPr lang="en-US" sz="1600" dirty="0">
                <a:solidFill>
                  <a:srgbClr val="525C65"/>
                </a:solidFill>
                <a:highlight>
                  <a:srgbClr val="FFFFFF"/>
                </a:highlight>
                <a:latin typeface="Open Sans"/>
                <a:ea typeface="Open Sans"/>
                <a:cs typeface="Open Sans"/>
                <a:sym typeface="Open Sans"/>
              </a:rPr>
              <a:t>Two matching rules for Items: </a:t>
            </a:r>
          </a:p>
          <a:p>
            <a:pPr lvl="0" algn="just" rtl="0">
              <a:lnSpc>
                <a:spcPct val="170000"/>
              </a:lnSpc>
              <a:spcBef>
                <a:spcPts val="0"/>
              </a:spcBef>
              <a:spcAft>
                <a:spcPts val="0"/>
              </a:spcAft>
            </a:pPr>
            <a:r>
              <a:rPr lang="en-US" sz="1600" dirty="0">
                <a:solidFill>
                  <a:srgbClr val="525C65"/>
                </a:solidFill>
                <a:highlight>
                  <a:srgbClr val="FFFFFF"/>
                </a:highlight>
                <a:latin typeface="Open Sans"/>
                <a:ea typeface="Open Sans"/>
                <a:cs typeface="Open Sans"/>
                <a:sym typeface="Open Sans"/>
              </a:rPr>
              <a:t>1. Match </a:t>
            </a:r>
            <a:r>
              <a:rPr lang="en-US" sz="1600" dirty="0" err="1">
                <a:solidFill>
                  <a:srgbClr val="525C65"/>
                </a:solidFill>
                <a:highlight>
                  <a:srgbClr val="FFFFFF"/>
                </a:highlight>
                <a:latin typeface="Open Sans"/>
                <a:ea typeface="Open Sans"/>
                <a:cs typeface="Open Sans"/>
                <a:sym typeface="Open Sans"/>
              </a:rPr>
              <a:t>ItemID</a:t>
            </a:r>
            <a:r>
              <a:rPr lang="en-US" sz="1600" dirty="0">
                <a:solidFill>
                  <a:srgbClr val="525C65"/>
                </a:solidFill>
                <a:highlight>
                  <a:srgbClr val="FFFFFF"/>
                </a:highlight>
                <a:latin typeface="Open Sans"/>
                <a:ea typeface="Open Sans"/>
                <a:cs typeface="Open Sans"/>
                <a:sym typeface="Open Sans"/>
              </a:rPr>
              <a:t> from items table with </a:t>
            </a:r>
            <a:r>
              <a:rPr lang="en-US" sz="1600" dirty="0" err="1">
                <a:solidFill>
                  <a:srgbClr val="525C65"/>
                </a:solidFill>
                <a:highlight>
                  <a:srgbClr val="FFFFFF"/>
                </a:highlight>
                <a:latin typeface="Open Sans"/>
                <a:ea typeface="Open Sans"/>
                <a:cs typeface="Open Sans"/>
                <a:sym typeface="Open Sans"/>
              </a:rPr>
              <a:t>ProductID</a:t>
            </a:r>
            <a:r>
              <a:rPr lang="en-US" sz="1600" dirty="0">
                <a:solidFill>
                  <a:srgbClr val="525C65"/>
                </a:solidFill>
                <a:highlight>
                  <a:srgbClr val="FFFFFF"/>
                </a:highlight>
                <a:latin typeface="Open Sans"/>
                <a:ea typeface="Open Sans"/>
                <a:cs typeface="Open Sans"/>
                <a:sym typeface="Open Sans"/>
              </a:rPr>
              <a:t> from listings table.</a:t>
            </a:r>
          </a:p>
          <a:p>
            <a:pPr lvl="0" algn="just" rtl="0">
              <a:lnSpc>
                <a:spcPct val="170000"/>
              </a:lnSpc>
              <a:spcBef>
                <a:spcPts val="0"/>
              </a:spcBef>
              <a:spcAft>
                <a:spcPts val="0"/>
              </a:spcAft>
            </a:pPr>
            <a:r>
              <a:rPr lang="en-US" sz="1600" dirty="0">
                <a:solidFill>
                  <a:srgbClr val="525C65"/>
                </a:solidFill>
                <a:highlight>
                  <a:srgbClr val="FFFFFF"/>
                </a:highlight>
                <a:latin typeface="Open Sans"/>
                <a:ea typeface="Open Sans"/>
                <a:cs typeface="Open Sans"/>
                <a:sym typeface="Open Sans"/>
              </a:rPr>
              <a:t>2. Match Type from items table with </a:t>
            </a:r>
            <a:r>
              <a:rPr lang="en-US" sz="1600" dirty="0" err="1">
                <a:solidFill>
                  <a:srgbClr val="525C65"/>
                </a:solidFill>
                <a:highlight>
                  <a:srgbClr val="FFFFFF"/>
                </a:highlight>
                <a:latin typeface="Open Sans"/>
                <a:ea typeface="Open Sans"/>
                <a:cs typeface="Open Sans"/>
                <a:sym typeface="Open Sans"/>
              </a:rPr>
              <a:t>Shoetype</a:t>
            </a:r>
            <a:r>
              <a:rPr lang="en-US" sz="1600" dirty="0">
                <a:solidFill>
                  <a:srgbClr val="525C65"/>
                </a:solidFill>
                <a:highlight>
                  <a:srgbClr val="FFFFFF"/>
                </a:highlight>
                <a:latin typeface="Open Sans"/>
                <a:ea typeface="Open Sans"/>
                <a:cs typeface="Open Sans"/>
                <a:sym typeface="Open Sans"/>
              </a:rPr>
              <a:t> from listing table, Match size from both the tables</a:t>
            </a:r>
          </a:p>
        </p:txBody>
      </p:sp>
      <p:sp>
        <p:nvSpPr>
          <p:cNvPr id="2" name="Google Shape;275;p66">
            <a:extLst>
              <a:ext uri="{FF2B5EF4-FFF2-40B4-BE49-F238E27FC236}">
                <a16:creationId xmlns:a16="http://schemas.microsoft.com/office/drawing/2014/main" id="{6E756A19-29CB-B57A-729E-C18EEF9316AA}"/>
              </a:ext>
            </a:extLst>
          </p:cNvPr>
          <p:cNvSpPr txBox="1">
            <a:spLocks noGrp="1"/>
          </p:cNvSpPr>
          <p:nvPr>
            <p:ph type="body" idx="1"/>
          </p:nvPr>
        </p:nvSpPr>
        <p:spPr>
          <a:xfrm>
            <a:off x="449400" y="609600"/>
            <a:ext cx="6842100" cy="569010"/>
          </a:xfrm>
          <a:prstGeom prst="rect">
            <a:avLst/>
          </a:prstGeom>
        </p:spPr>
        <p:txBody>
          <a:bodyPr spcFirstLastPara="1" wrap="square" lIns="91425" tIns="91425" rIns="91425" bIns="91425" anchor="t" anchorCtr="0">
            <a:noAutofit/>
          </a:bodyPr>
          <a:lstStyle/>
          <a:p>
            <a:pPr marL="0" lvl="0" indent="0" rtl="0">
              <a:spcBef>
                <a:spcPts val="0"/>
              </a:spcBef>
              <a:spcAft>
                <a:spcPts val="1600"/>
              </a:spcAft>
              <a:buClr>
                <a:schemeClr val="dk1"/>
              </a:buClr>
              <a:buSzPts val="1100"/>
              <a:buFont typeface="Arial"/>
              <a:buNone/>
            </a:pPr>
            <a:r>
              <a:rPr lang="en" sz="2200" b="1" dirty="0">
                <a:solidFill>
                  <a:srgbClr val="525C65"/>
                </a:solidFill>
                <a:highlight>
                  <a:schemeClr val="lt1"/>
                </a:highlight>
                <a:latin typeface="Open Sans"/>
                <a:ea typeface="Open Sans"/>
                <a:cs typeface="Open Sans"/>
                <a:sym typeface="Open Sans"/>
              </a:rPr>
              <a:t>RULES FOR CREATING MASTER RECORD</a:t>
            </a:r>
            <a:endParaRPr sz="2200" dirty="0">
              <a:solidFill>
                <a:srgbClr val="525C65"/>
              </a:solidFill>
              <a:highlight>
                <a:srgbClr val="FFFFFF"/>
              </a:highlight>
              <a:latin typeface="Open Sans"/>
              <a:ea typeface="Open Sans"/>
              <a:cs typeface="Open Sans"/>
              <a:sym typeface="Open Sans"/>
            </a:endParaRPr>
          </a:p>
        </p:txBody>
      </p:sp>
    </p:spTree>
    <p:extLst>
      <p:ext uri="{BB962C8B-B14F-4D97-AF65-F5344CB8AC3E}">
        <p14:creationId xmlns:p14="http://schemas.microsoft.com/office/powerpoint/2010/main" val="1561618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90"/>
        <p:cNvGrpSpPr/>
        <p:nvPr/>
      </p:nvGrpSpPr>
      <p:grpSpPr>
        <a:xfrm>
          <a:off x="0" y="0"/>
          <a:ext cx="0" cy="0"/>
          <a:chOff x="0" y="0"/>
          <a:chExt cx="0" cy="0"/>
        </a:xfrm>
      </p:grpSpPr>
      <p:sp>
        <p:nvSpPr>
          <p:cNvPr id="291" name="Google Shape;291;p69"/>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92" name="Google Shape;292;p69"/>
          <p:cNvSpPr/>
          <p:nvPr/>
        </p:nvSpPr>
        <p:spPr>
          <a:xfrm>
            <a:off x="1422750" y="4013075"/>
            <a:ext cx="49269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7</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Governance:</a:t>
            </a:r>
            <a:endParaRPr sz="3000">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Roles and Responsibilities</a:t>
            </a:r>
            <a:endParaRPr sz="3000">
              <a:solidFill>
                <a:srgbClr val="FFFFFF"/>
              </a:solidFill>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70"/>
          <p:cNvSpPr txBox="1"/>
          <p:nvPr/>
        </p:nvSpPr>
        <p:spPr>
          <a:xfrm>
            <a:off x="317500" y="1463674"/>
            <a:ext cx="6819900" cy="7985126"/>
          </a:xfrm>
          <a:prstGeom prst="rect">
            <a:avLst/>
          </a:prstGeom>
          <a:noFill/>
          <a:ln w="12700">
            <a:solidFill>
              <a:srgbClr val="00B0F0"/>
            </a:solidFill>
          </a:ln>
        </p:spPr>
        <p:txBody>
          <a:bodyPr spcFirstLastPara="1" wrap="square" lIns="91425" tIns="91425" rIns="91425" bIns="91425" anchor="t" anchorCtr="0">
            <a:noAutofit/>
          </a:bodyPr>
          <a:lstStyle/>
          <a:p>
            <a:pPr marL="285750" lvl="0" indent="-285750" algn="just" rtl="0">
              <a:lnSpc>
                <a:spcPct val="170000"/>
              </a:lnSpc>
              <a:spcBef>
                <a:spcPts val="1100"/>
              </a:spcBef>
              <a:spcAft>
                <a:spcPts val="0"/>
              </a:spcAft>
              <a:buFont typeface="Arial" panose="020B0604020202020204" pitchFamily="34" charset="0"/>
              <a:buChar char="•"/>
            </a:pPr>
            <a:r>
              <a:rPr lang="en-US" sz="1600" b="1" dirty="0">
                <a:solidFill>
                  <a:srgbClr val="002060"/>
                </a:solidFill>
                <a:highlight>
                  <a:srgbClr val="FFFFFF"/>
                </a:highlight>
                <a:latin typeface="Open Sans"/>
                <a:ea typeface="Open Sans"/>
                <a:cs typeface="Open Sans"/>
                <a:sym typeface="Open Sans"/>
              </a:rPr>
              <a:t>Data Quality Issues: </a:t>
            </a:r>
            <a:r>
              <a:rPr lang="en-US" sz="1600" dirty="0">
                <a:solidFill>
                  <a:srgbClr val="525C65"/>
                </a:solidFill>
                <a:highlight>
                  <a:srgbClr val="FFFFFF"/>
                </a:highlight>
                <a:latin typeface="Open Sans"/>
                <a:ea typeface="Open Sans"/>
                <a:cs typeface="Open Sans"/>
                <a:sym typeface="Open Sans"/>
              </a:rPr>
              <a:t>Currently </a:t>
            </a:r>
            <a:r>
              <a:rPr lang="en-US" sz="1600" dirty="0" err="1">
                <a:solidFill>
                  <a:srgbClr val="525C65"/>
                </a:solidFill>
                <a:highlight>
                  <a:srgbClr val="FFFFFF"/>
                </a:highlight>
                <a:latin typeface="Open Sans"/>
                <a:ea typeface="Open Sans"/>
                <a:cs typeface="Open Sans"/>
                <a:sym typeface="Open Sans"/>
              </a:rPr>
              <a:t>SneakerPark</a:t>
            </a:r>
            <a:r>
              <a:rPr lang="en-US" sz="1600" dirty="0">
                <a:solidFill>
                  <a:srgbClr val="525C65"/>
                </a:solidFill>
                <a:highlight>
                  <a:srgbClr val="FFFFFF"/>
                </a:highlight>
                <a:latin typeface="Open Sans"/>
                <a:ea typeface="Open Sans"/>
                <a:cs typeface="Open Sans"/>
                <a:sym typeface="Open Sans"/>
              </a:rPr>
              <a:t> has existing  completeness, validity and consistency issues. Also, for </a:t>
            </a:r>
            <a:r>
              <a:rPr lang="en-US" sz="1600" dirty="0" err="1">
                <a:solidFill>
                  <a:srgbClr val="525C65"/>
                </a:solidFill>
                <a:highlight>
                  <a:srgbClr val="FFFFFF"/>
                </a:highlight>
                <a:latin typeface="Open Sans"/>
                <a:ea typeface="Open Sans"/>
                <a:cs typeface="Open Sans"/>
                <a:sym typeface="Open Sans"/>
              </a:rPr>
              <a:t>sneakerPark</a:t>
            </a:r>
            <a:r>
              <a:rPr lang="en-US" sz="1600" dirty="0">
                <a:solidFill>
                  <a:srgbClr val="525C65"/>
                </a:solidFill>
                <a:highlight>
                  <a:srgbClr val="FFFFFF"/>
                </a:highlight>
                <a:latin typeface="Open Sans"/>
                <a:ea typeface="Open Sans"/>
                <a:cs typeface="Open Sans"/>
                <a:sym typeface="Open Sans"/>
              </a:rPr>
              <a:t> there is no threshold level defined for the existing data columns to indicate the data quality and the user has no way to know whether the data is good to use. </a:t>
            </a:r>
          </a:p>
          <a:p>
            <a:pPr marL="285750" lvl="0" indent="-285750" algn="just" rtl="0">
              <a:lnSpc>
                <a:spcPct val="170000"/>
              </a:lnSpc>
              <a:spcBef>
                <a:spcPts val="1100"/>
              </a:spcBef>
              <a:spcAft>
                <a:spcPts val="0"/>
              </a:spcAft>
              <a:buFont typeface="Arial" panose="020B0604020202020204" pitchFamily="34" charset="0"/>
              <a:buChar char="•"/>
            </a:pPr>
            <a:r>
              <a:rPr lang="nl-NL" sz="1600" b="1" dirty="0">
                <a:solidFill>
                  <a:srgbClr val="002060"/>
                </a:solidFill>
                <a:highlight>
                  <a:srgbClr val="FFFFFF"/>
                </a:highlight>
                <a:latin typeface="Open Sans"/>
                <a:ea typeface="Open Sans"/>
                <a:cs typeface="Open Sans"/>
              </a:rPr>
              <a:t>Metadata Management</a:t>
            </a:r>
            <a:r>
              <a:rPr lang="en-US" sz="1600" b="1" dirty="0">
                <a:solidFill>
                  <a:srgbClr val="002060"/>
                </a:solidFill>
                <a:highlight>
                  <a:srgbClr val="FFFFFF"/>
                </a:highlight>
                <a:latin typeface="Open Sans"/>
                <a:ea typeface="Open Sans"/>
                <a:cs typeface="Open Sans"/>
                <a:sym typeface="Open Sans"/>
              </a:rPr>
              <a:t>: </a:t>
            </a:r>
            <a:r>
              <a:rPr lang="en-US" sz="1600" dirty="0" err="1">
                <a:solidFill>
                  <a:srgbClr val="525C65"/>
                </a:solidFill>
                <a:highlight>
                  <a:srgbClr val="FFFFFF"/>
                </a:highlight>
                <a:latin typeface="Open Sans"/>
                <a:ea typeface="Open Sans"/>
                <a:cs typeface="Open Sans"/>
                <a:sym typeface="Open Sans"/>
              </a:rPr>
              <a:t>SneakerPark</a:t>
            </a:r>
            <a:r>
              <a:rPr lang="en-US" sz="1600" dirty="0">
                <a:solidFill>
                  <a:srgbClr val="525C65"/>
                </a:solidFill>
                <a:highlight>
                  <a:srgbClr val="FFFFFF"/>
                </a:highlight>
                <a:latin typeface="Open Sans"/>
                <a:ea typeface="Open Sans"/>
                <a:cs typeface="Open Sans"/>
                <a:sym typeface="Open Sans"/>
              </a:rPr>
              <a:t> currently has no metadata management in place. There is no data catalogue and the analytics department does not know what data are available and what type of analytics can be performed. However, the current data governance initiative of creating is a step forward. </a:t>
            </a:r>
          </a:p>
          <a:p>
            <a:pPr marL="285750" lvl="0" indent="-285750" algn="just" rtl="0">
              <a:lnSpc>
                <a:spcPct val="170000"/>
              </a:lnSpc>
              <a:spcBef>
                <a:spcPts val="1100"/>
              </a:spcBef>
              <a:spcAft>
                <a:spcPts val="0"/>
              </a:spcAft>
              <a:buFont typeface="Arial" panose="020B0604020202020204" pitchFamily="34" charset="0"/>
              <a:buChar char="•"/>
            </a:pPr>
            <a:r>
              <a:rPr lang="en-US" sz="1600" b="1" dirty="0">
                <a:solidFill>
                  <a:srgbClr val="002060"/>
                </a:solidFill>
                <a:highlight>
                  <a:srgbClr val="FFFFFF"/>
                </a:highlight>
                <a:latin typeface="Open Sans"/>
                <a:ea typeface="Open Sans"/>
                <a:cs typeface="Open Sans"/>
                <a:sym typeface="Open Sans"/>
              </a:rPr>
              <a:t>MDM: </a:t>
            </a:r>
            <a:r>
              <a:rPr lang="en-US" sz="1600" dirty="0" err="1">
                <a:solidFill>
                  <a:srgbClr val="525C65"/>
                </a:solidFill>
                <a:highlight>
                  <a:srgbClr val="FFFFFF"/>
                </a:highlight>
                <a:latin typeface="Open Sans"/>
                <a:ea typeface="Open Sans"/>
                <a:cs typeface="Open Sans"/>
                <a:sym typeface="Open Sans"/>
              </a:rPr>
              <a:t>SneakerPark</a:t>
            </a:r>
            <a:r>
              <a:rPr lang="en-US" sz="1600" dirty="0">
                <a:solidFill>
                  <a:srgbClr val="525C65"/>
                </a:solidFill>
                <a:highlight>
                  <a:srgbClr val="FFFFFF"/>
                </a:highlight>
                <a:latin typeface="Open Sans"/>
                <a:ea typeface="Open Sans"/>
                <a:cs typeface="Open Sans"/>
                <a:sym typeface="Open Sans"/>
              </a:rPr>
              <a:t> is currently setting up its first MDM initiative. However, the company still needs to set some rules related to budget and long term goals. That is required to ensure that the right architecture is choses that is aligned with the objective. Also, the company currently does not have any data steward who will play a crucial rule to materialize the business objectives for the initiatives. </a:t>
            </a:r>
          </a:p>
        </p:txBody>
      </p:sp>
      <p:sp>
        <p:nvSpPr>
          <p:cNvPr id="2" name="Google Shape;275;p66">
            <a:extLst>
              <a:ext uri="{FF2B5EF4-FFF2-40B4-BE49-F238E27FC236}">
                <a16:creationId xmlns:a16="http://schemas.microsoft.com/office/drawing/2014/main" id="{DFCF4498-5AFE-E8B1-5DD7-7BBFDF300599}"/>
              </a:ext>
            </a:extLst>
          </p:cNvPr>
          <p:cNvSpPr txBox="1">
            <a:spLocks noGrp="1"/>
          </p:cNvSpPr>
          <p:nvPr>
            <p:ph type="body" idx="1"/>
          </p:nvPr>
        </p:nvSpPr>
        <p:spPr>
          <a:xfrm>
            <a:off x="317500" y="609600"/>
            <a:ext cx="6842100" cy="56901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Clr>
                <a:schemeClr val="dk1"/>
              </a:buClr>
              <a:buSzPts val="1100"/>
              <a:buFont typeface="Arial"/>
              <a:buNone/>
            </a:pPr>
            <a:r>
              <a:rPr lang="en" sz="2200" b="1" dirty="0">
                <a:solidFill>
                  <a:srgbClr val="525C65"/>
                </a:solidFill>
                <a:highlight>
                  <a:schemeClr val="lt1"/>
                </a:highlight>
                <a:latin typeface="Open Sans"/>
                <a:ea typeface="Open Sans"/>
                <a:cs typeface="Open Sans"/>
                <a:sym typeface="Open Sans"/>
              </a:rPr>
              <a:t>DATA GOVERNANCE</a:t>
            </a:r>
            <a:endParaRPr sz="2200" dirty="0">
              <a:solidFill>
                <a:srgbClr val="525C65"/>
              </a:solidFill>
              <a:highlight>
                <a:srgbClr val="FFFFFF"/>
              </a:highlight>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70"/>
          <p:cNvSpPr txBox="1"/>
          <p:nvPr/>
        </p:nvSpPr>
        <p:spPr>
          <a:xfrm>
            <a:off x="457200" y="1333499"/>
            <a:ext cx="6842100" cy="8574429"/>
          </a:xfrm>
          <a:prstGeom prst="rect">
            <a:avLst/>
          </a:prstGeom>
          <a:noFill/>
          <a:ln>
            <a:solidFill>
              <a:schemeClr val="accent1"/>
            </a:solidFill>
          </a:ln>
        </p:spPr>
        <p:txBody>
          <a:bodyPr spcFirstLastPara="1" wrap="square" lIns="91425" tIns="91425" rIns="91425" bIns="91425" anchor="t" anchorCtr="0">
            <a:noAutofit/>
          </a:bodyPr>
          <a:lstStyle/>
          <a:p>
            <a:pPr marL="285750" lvl="0" indent="-285750" algn="just" rtl="0">
              <a:lnSpc>
                <a:spcPct val="170000"/>
              </a:lnSpc>
              <a:spcBef>
                <a:spcPts val="1100"/>
              </a:spcBef>
              <a:spcAft>
                <a:spcPts val="0"/>
              </a:spcAft>
              <a:buFont typeface="Arial" panose="020B0604020202020204" pitchFamily="34" charset="0"/>
              <a:buChar char="•"/>
            </a:pPr>
            <a:r>
              <a:rPr lang="en-US" dirty="0">
                <a:solidFill>
                  <a:srgbClr val="525C65"/>
                </a:solidFill>
                <a:highlight>
                  <a:srgbClr val="FFFFFF"/>
                </a:highlight>
                <a:latin typeface="Open Sans"/>
                <a:ea typeface="Open Sans"/>
                <a:cs typeface="Open Sans"/>
                <a:sym typeface="Open Sans"/>
              </a:rPr>
              <a:t>Currently </a:t>
            </a:r>
            <a:r>
              <a:rPr lang="en-US" dirty="0" err="1">
                <a:solidFill>
                  <a:srgbClr val="525C65"/>
                </a:solidFill>
                <a:highlight>
                  <a:srgbClr val="FFFFFF"/>
                </a:highlight>
                <a:latin typeface="Open Sans"/>
                <a:ea typeface="Open Sans"/>
                <a:cs typeface="Open Sans"/>
                <a:sym typeface="Open Sans"/>
              </a:rPr>
              <a:t>SneakerPark</a:t>
            </a:r>
            <a:r>
              <a:rPr lang="en-US" dirty="0">
                <a:solidFill>
                  <a:srgbClr val="525C65"/>
                </a:solidFill>
                <a:highlight>
                  <a:srgbClr val="FFFFFF"/>
                </a:highlight>
                <a:latin typeface="Open Sans"/>
                <a:ea typeface="Open Sans"/>
                <a:cs typeface="Open Sans"/>
                <a:sym typeface="Open Sans"/>
              </a:rPr>
              <a:t> has a senior business analyst – the person is a </a:t>
            </a:r>
            <a:r>
              <a:rPr lang="en-US" dirty="0">
                <a:solidFill>
                  <a:srgbClr val="525C65"/>
                </a:solidFill>
                <a:highlight>
                  <a:srgbClr val="FFFFFF"/>
                </a:highlight>
                <a:latin typeface="Open Sans"/>
                <a:ea typeface="Open Sans"/>
                <a:cs typeface="Open Sans"/>
                <a:sym typeface="Open Sans Light"/>
              </a:rPr>
              <a:t>company veteran and a subject-matter-expert who can help in defining the match rules. Also the company has an IT expert who can assist with queries related to database and systems.  </a:t>
            </a:r>
          </a:p>
          <a:p>
            <a:pPr marL="285750" lvl="0" indent="-285750" algn="just" rtl="0">
              <a:lnSpc>
                <a:spcPct val="170000"/>
              </a:lnSpc>
              <a:spcBef>
                <a:spcPts val="1100"/>
              </a:spcBef>
              <a:spcAft>
                <a:spcPts val="0"/>
              </a:spcAft>
              <a:buFont typeface="Arial" panose="020B0604020202020204" pitchFamily="34" charset="0"/>
              <a:buChar char="•"/>
            </a:pPr>
            <a:r>
              <a:rPr lang="en-US" dirty="0">
                <a:solidFill>
                  <a:srgbClr val="525C65"/>
                </a:solidFill>
                <a:highlight>
                  <a:srgbClr val="FFFFFF"/>
                </a:highlight>
                <a:latin typeface="Open Sans"/>
                <a:ea typeface="Open Sans"/>
                <a:cs typeface="Open Sans"/>
                <a:sym typeface="Open Sans Light"/>
              </a:rPr>
              <a:t>However, currently there is no data steward to perform activities like checking the results that comes out of the match rules. Also the data steward can help fixing the columns with completeness and validity issues, that are currently available in the </a:t>
            </a:r>
            <a:r>
              <a:rPr lang="en-US" dirty="0" err="1">
                <a:solidFill>
                  <a:srgbClr val="525C65"/>
                </a:solidFill>
                <a:highlight>
                  <a:srgbClr val="FFFFFF"/>
                </a:highlight>
                <a:latin typeface="Open Sans"/>
                <a:ea typeface="Open Sans"/>
                <a:cs typeface="Open Sans"/>
                <a:sym typeface="Open Sans Light"/>
              </a:rPr>
              <a:t>sneakerperk</a:t>
            </a:r>
            <a:r>
              <a:rPr lang="en-US" dirty="0">
                <a:solidFill>
                  <a:srgbClr val="525C65"/>
                </a:solidFill>
                <a:highlight>
                  <a:srgbClr val="FFFFFF"/>
                </a:highlight>
                <a:latin typeface="Open Sans"/>
                <a:ea typeface="Open Sans"/>
                <a:cs typeface="Open Sans"/>
                <a:sym typeface="Open Sans Light"/>
              </a:rPr>
              <a:t> data, accept or reject results coming out of matching rules and manually overwrite the results when needed. </a:t>
            </a:r>
            <a:r>
              <a:rPr lang="en-US" dirty="0" err="1">
                <a:solidFill>
                  <a:srgbClr val="525C65"/>
                </a:solidFill>
                <a:highlight>
                  <a:srgbClr val="FFFFFF"/>
                </a:highlight>
                <a:latin typeface="Open Sans"/>
                <a:ea typeface="Open Sans"/>
                <a:cs typeface="Open Sans"/>
                <a:sym typeface="Open Sans Light"/>
              </a:rPr>
              <a:t>SneakerPark</a:t>
            </a:r>
            <a:r>
              <a:rPr lang="en-US" dirty="0">
                <a:solidFill>
                  <a:srgbClr val="525C65"/>
                </a:solidFill>
                <a:highlight>
                  <a:srgbClr val="FFFFFF"/>
                </a:highlight>
                <a:latin typeface="Open Sans"/>
                <a:ea typeface="Open Sans"/>
                <a:cs typeface="Open Sans"/>
                <a:sym typeface="Open Sans Light"/>
              </a:rPr>
              <a:t> needs to employ data steward with domain expertise such as  experts on customer service application, expert on Inventory management and expert on user service. </a:t>
            </a:r>
          </a:p>
          <a:p>
            <a:pPr marL="285750" lvl="0" indent="-285750" algn="just" rtl="0">
              <a:lnSpc>
                <a:spcPct val="170000"/>
              </a:lnSpc>
              <a:spcBef>
                <a:spcPts val="1100"/>
              </a:spcBef>
              <a:spcAft>
                <a:spcPts val="1100"/>
              </a:spcAft>
              <a:buFont typeface="Arial" panose="020B0604020202020204" pitchFamily="34" charset="0"/>
              <a:buChar char="•"/>
            </a:pPr>
            <a:r>
              <a:rPr lang="en-US" dirty="0">
                <a:solidFill>
                  <a:srgbClr val="525C65"/>
                </a:solidFill>
                <a:highlight>
                  <a:srgbClr val="FFFFFF"/>
                </a:highlight>
                <a:latin typeface="Open Sans"/>
                <a:ea typeface="Open Sans"/>
                <a:cs typeface="Open Sans"/>
                <a:sym typeface="Open Sans"/>
              </a:rPr>
              <a:t>The IT personal can assist implementing the rules in the MDM database. However, with growing amount of data and more potential issues and the high availability requirements of the systems it seems that the company does not have enough IT personal.  This makes the unavailability of the person as the single point </a:t>
            </a:r>
            <a:r>
              <a:rPr lang="en-US">
                <a:solidFill>
                  <a:srgbClr val="525C65"/>
                </a:solidFill>
                <a:highlight>
                  <a:srgbClr val="FFFFFF"/>
                </a:highlight>
                <a:latin typeface="Open Sans"/>
                <a:ea typeface="Open Sans"/>
                <a:cs typeface="Open Sans"/>
                <a:sym typeface="Open Sans"/>
              </a:rPr>
              <a:t>of failure. </a:t>
            </a:r>
            <a:endParaRPr lang="en-US" dirty="0">
              <a:solidFill>
                <a:srgbClr val="525C65"/>
              </a:solidFill>
              <a:highlight>
                <a:srgbClr val="FFFFFF"/>
              </a:highlight>
              <a:latin typeface="Open Sans"/>
              <a:ea typeface="Open Sans"/>
              <a:cs typeface="Open Sans"/>
              <a:sym typeface="Open Sans"/>
            </a:endParaRPr>
          </a:p>
          <a:p>
            <a:pPr marL="0" lvl="0" indent="0" algn="just" rtl="0">
              <a:lnSpc>
                <a:spcPct val="170000"/>
              </a:lnSpc>
              <a:spcBef>
                <a:spcPts val="1100"/>
              </a:spcBef>
              <a:spcAft>
                <a:spcPts val="1100"/>
              </a:spcAft>
              <a:buNone/>
            </a:pPr>
            <a:endParaRPr dirty="0">
              <a:solidFill>
                <a:srgbClr val="525C65"/>
              </a:solidFill>
              <a:highlight>
                <a:srgbClr val="FFFFFF"/>
              </a:highlight>
              <a:latin typeface="Open Sans"/>
              <a:ea typeface="Open Sans"/>
              <a:cs typeface="Open Sans"/>
              <a:sym typeface="Open Sans"/>
            </a:endParaRPr>
          </a:p>
        </p:txBody>
      </p:sp>
      <p:sp>
        <p:nvSpPr>
          <p:cNvPr id="2" name="Google Shape;275;p66">
            <a:extLst>
              <a:ext uri="{FF2B5EF4-FFF2-40B4-BE49-F238E27FC236}">
                <a16:creationId xmlns:a16="http://schemas.microsoft.com/office/drawing/2014/main" id="{1B32AABE-9907-BC85-66F3-1BE64B9BC5C5}"/>
              </a:ext>
            </a:extLst>
          </p:cNvPr>
          <p:cNvSpPr txBox="1">
            <a:spLocks noGrp="1"/>
          </p:cNvSpPr>
          <p:nvPr>
            <p:ph type="body" idx="1"/>
          </p:nvPr>
        </p:nvSpPr>
        <p:spPr>
          <a:xfrm>
            <a:off x="592150" y="609600"/>
            <a:ext cx="6842100" cy="56901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Clr>
                <a:schemeClr val="dk1"/>
              </a:buClr>
              <a:buSzPts val="1100"/>
              <a:buFont typeface="Arial"/>
              <a:buNone/>
            </a:pPr>
            <a:r>
              <a:rPr lang="en" sz="2200" b="1" dirty="0">
                <a:solidFill>
                  <a:srgbClr val="525C65"/>
                </a:solidFill>
                <a:highlight>
                  <a:schemeClr val="lt1"/>
                </a:highlight>
                <a:latin typeface="Open Sans"/>
                <a:ea typeface="Open Sans"/>
                <a:cs typeface="Open Sans"/>
                <a:sym typeface="Open Sans"/>
              </a:rPr>
              <a:t>ROLES AND RESPONSIBILITIES</a:t>
            </a:r>
            <a:endParaRPr sz="2200" dirty="0">
              <a:solidFill>
                <a:srgbClr val="525C65"/>
              </a:solidFill>
              <a:highlight>
                <a:srgbClr val="FFFFFF"/>
              </a:highlight>
              <a:latin typeface="Open Sans"/>
              <a:ea typeface="Open Sans"/>
              <a:cs typeface="Open Sans"/>
              <a:sym typeface="Open Sans"/>
            </a:endParaRPr>
          </a:p>
        </p:txBody>
      </p:sp>
    </p:spTree>
    <p:extLst>
      <p:ext uri="{BB962C8B-B14F-4D97-AF65-F5344CB8AC3E}">
        <p14:creationId xmlns:p14="http://schemas.microsoft.com/office/powerpoint/2010/main" val="2191995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54"/>
          <p:cNvSpPr txBox="1">
            <a:spLocks noGrp="1"/>
          </p:cNvSpPr>
          <p:nvPr>
            <p:ph type="title"/>
          </p:nvPr>
        </p:nvSpPr>
        <p:spPr>
          <a:xfrm>
            <a:off x="264895" y="1844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Background</a:t>
            </a:r>
            <a:endParaRPr/>
          </a:p>
        </p:txBody>
      </p:sp>
      <p:sp>
        <p:nvSpPr>
          <p:cNvPr id="204" name="Google Shape;204;p54"/>
          <p:cNvSpPr txBox="1">
            <a:spLocks noGrp="1"/>
          </p:cNvSpPr>
          <p:nvPr>
            <p:ph type="body" idx="1"/>
          </p:nvPr>
        </p:nvSpPr>
        <p:spPr>
          <a:xfrm>
            <a:off x="264900" y="1420950"/>
            <a:ext cx="6932700" cy="8332800"/>
          </a:xfrm>
          <a:prstGeom prst="rect">
            <a:avLst/>
          </a:prstGeom>
        </p:spPr>
        <p:txBody>
          <a:bodyPr spcFirstLastPara="1" wrap="square" lIns="91425" tIns="91425" rIns="91425" bIns="91425" anchor="t" anchorCtr="0">
            <a:noAutofit/>
          </a:bodyPr>
          <a:lstStyle/>
          <a:p>
            <a:pPr marL="457200" lvl="0" indent="-336550" algn="just" rtl="0">
              <a:lnSpc>
                <a:spcPct val="150000"/>
              </a:lnSpc>
              <a:spcBef>
                <a:spcPts val="0"/>
              </a:spcBef>
              <a:spcAft>
                <a:spcPts val="0"/>
              </a:spcAft>
              <a:buClr>
                <a:srgbClr val="525C65"/>
              </a:buClr>
              <a:buSzPts val="1700"/>
              <a:buFont typeface="Open Sans"/>
              <a:buChar char="●"/>
            </a:pPr>
            <a:r>
              <a:rPr lang="en" sz="1700" b="1" dirty="0">
                <a:solidFill>
                  <a:srgbClr val="525C65"/>
                </a:solidFill>
                <a:highlight>
                  <a:srgbClr val="FFFFFF"/>
                </a:highlight>
                <a:latin typeface="Open Sans"/>
                <a:ea typeface="Open Sans"/>
                <a:cs typeface="Open Sans"/>
                <a:sym typeface="Open Sans"/>
              </a:rPr>
              <a:t>SneakerPark</a:t>
            </a:r>
            <a:r>
              <a:rPr lang="en" sz="1700" dirty="0">
                <a:solidFill>
                  <a:srgbClr val="525C65"/>
                </a:solidFill>
                <a:highlight>
                  <a:srgbClr val="FFFFFF"/>
                </a:highlight>
                <a:latin typeface="Open Sans"/>
                <a:ea typeface="Open Sans"/>
                <a:cs typeface="Open Sans"/>
                <a:sym typeface="Open Sans"/>
              </a:rPr>
              <a:t> is an online shoe reseller that allows people to buy and sell used and new shoes. Buyers can bid for shoes or buy them outright, and sellers can set a price or sell to the highest bidder.</a:t>
            </a:r>
            <a:endParaRPr sz="1700" dirty="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dirty="0">
                <a:solidFill>
                  <a:srgbClr val="525C65"/>
                </a:solidFill>
                <a:highlight>
                  <a:srgbClr val="FFFFFF"/>
                </a:highlight>
                <a:latin typeface="Open Sans"/>
                <a:ea typeface="Open Sans"/>
                <a:cs typeface="Open Sans"/>
                <a:sym typeface="Open Sans"/>
              </a:rPr>
              <a:t>Each buyer and seller must have an active account in order to sell, bid, or purchase sneakers using SneakerPark’s website.</a:t>
            </a:r>
            <a:endParaRPr sz="1700" dirty="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dirty="0">
                <a:solidFill>
                  <a:srgbClr val="525C65"/>
                </a:solidFill>
                <a:highlight>
                  <a:srgbClr val="FFFFFF"/>
                </a:highlight>
                <a:latin typeface="Open Sans"/>
                <a:ea typeface="Open Sans"/>
                <a:cs typeface="Open Sans"/>
                <a:sym typeface="Open Sans"/>
              </a:rPr>
              <a:t>SneakerPark authenticates the shoes before shipping them to the buyer, so before listing an item, the seller must ship it to SneakerPark’s warehouse. Upon receipt, SneakerPark assigns an item number to each pair of sneakers and notifies the seller that they are now free to list their item. If the item is not listed within 45 days, SneakerPark returns it to the seller and sends an invoice to the seller for the shipping cost.</a:t>
            </a:r>
            <a:endParaRPr sz="1700" dirty="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dirty="0">
                <a:solidFill>
                  <a:srgbClr val="525C65"/>
                </a:solidFill>
                <a:highlight>
                  <a:srgbClr val="FFFFFF"/>
                </a:highlight>
                <a:latin typeface="Open Sans"/>
                <a:ea typeface="Open Sans"/>
                <a:cs typeface="Open Sans"/>
                <a:sym typeface="Open Sans"/>
              </a:rPr>
              <a:t>If the item is found to be inauthentic or in an unacceptable condition, it is also returned back to the seller in a similar fashion.</a:t>
            </a:r>
            <a:endParaRPr sz="1700" dirty="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dirty="0">
                <a:solidFill>
                  <a:srgbClr val="525C65"/>
                </a:solidFill>
                <a:highlight>
                  <a:srgbClr val="FFFFFF"/>
                </a:highlight>
                <a:latin typeface="Open Sans"/>
                <a:ea typeface="Open Sans"/>
                <a:cs typeface="Open Sans"/>
                <a:sym typeface="Open Sans"/>
              </a:rPr>
              <a:t>When the item sells, the buyer’s account is credited with the purchase price minus the SneakerPark service fee and shipping fees to deliver the item to the buyer.</a:t>
            </a:r>
            <a:endParaRPr sz="1700" dirty="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dirty="0">
                <a:solidFill>
                  <a:srgbClr val="525C65"/>
                </a:solidFill>
                <a:highlight>
                  <a:srgbClr val="FFFFFF"/>
                </a:highlight>
                <a:latin typeface="Open Sans"/>
                <a:ea typeface="Open Sans"/>
                <a:cs typeface="Open Sans"/>
                <a:sym typeface="Open Sans"/>
              </a:rPr>
              <a:t>Currently, SneakerPark only supports sales within the United States.</a:t>
            </a:r>
            <a:endParaRPr sz="1700" dirty="0">
              <a:solidFill>
                <a:srgbClr val="525C65"/>
              </a:solidFill>
              <a:highlight>
                <a:srgbClr val="FFFFFF"/>
              </a:highlight>
              <a:latin typeface="Open Sans"/>
              <a:ea typeface="Open Sans"/>
              <a:cs typeface="Open Sans"/>
              <a:sym typeface="Open Sans"/>
            </a:endParaRPr>
          </a:p>
          <a:p>
            <a:pPr marL="0" marR="241300" lvl="0" indent="0" algn="just" rtl="0">
              <a:lnSpc>
                <a:spcPct val="150000"/>
              </a:lnSpc>
              <a:spcBef>
                <a:spcPts val="1100"/>
              </a:spcBef>
              <a:spcAft>
                <a:spcPts val="400"/>
              </a:spcAft>
              <a:buClr>
                <a:schemeClr val="dk1"/>
              </a:buClr>
              <a:buSzPts val="1100"/>
              <a:buFont typeface="Arial"/>
              <a:buNone/>
            </a:pPr>
            <a:endParaRPr sz="1700" b="1" dirty="0">
              <a:solidFill>
                <a:srgbClr val="2E3D49"/>
              </a:solidFill>
              <a:highlight>
                <a:srgbClr val="FFFFFF"/>
              </a:highlight>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55"/>
          <p:cNvSpPr txBox="1">
            <a:spLocks noGrp="1"/>
          </p:cNvSpPr>
          <p:nvPr>
            <p:ph type="title"/>
          </p:nvPr>
        </p:nvSpPr>
        <p:spPr>
          <a:xfrm>
            <a:off x="264895" y="403546"/>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Background (cont’d)</a:t>
            </a:r>
            <a:endParaRPr/>
          </a:p>
        </p:txBody>
      </p:sp>
      <p:sp>
        <p:nvSpPr>
          <p:cNvPr id="210" name="Google Shape;210;p55"/>
          <p:cNvSpPr txBox="1"/>
          <p:nvPr/>
        </p:nvSpPr>
        <p:spPr>
          <a:xfrm>
            <a:off x="228600" y="1562100"/>
            <a:ext cx="6876900" cy="2426400"/>
          </a:xfrm>
          <a:prstGeom prst="rect">
            <a:avLst/>
          </a:prstGeom>
          <a:noFill/>
          <a:ln>
            <a:noFill/>
          </a:ln>
        </p:spPr>
        <p:txBody>
          <a:bodyPr spcFirstLastPara="1" wrap="square" lIns="91425" tIns="91425" rIns="91425" bIns="91425" anchor="t" anchorCtr="0">
            <a:noAutofit/>
          </a:bodyPr>
          <a:lstStyle/>
          <a:p>
            <a:pPr marL="457200" lvl="0" indent="-342900" algn="just" rtl="0">
              <a:lnSpc>
                <a:spcPct val="170000"/>
              </a:lnSpc>
              <a:spcBef>
                <a:spcPts val="0"/>
              </a:spcBef>
              <a:spcAft>
                <a:spcPts val="0"/>
              </a:spcAft>
              <a:buClr>
                <a:srgbClr val="525C65"/>
              </a:buClr>
              <a:buSzPts val="1800"/>
              <a:buFont typeface="Open Sans"/>
              <a:buChar char="●"/>
            </a:pPr>
            <a:r>
              <a:rPr lang="en" sz="1800">
                <a:solidFill>
                  <a:srgbClr val="525C65"/>
                </a:solidFill>
                <a:highlight>
                  <a:srgbClr val="FFFFFF"/>
                </a:highlight>
                <a:latin typeface="Open Sans"/>
                <a:ea typeface="Open Sans"/>
                <a:cs typeface="Open Sans"/>
                <a:sym typeface="Open Sans"/>
              </a:rPr>
              <a:t>Below you can see a diagram that will hopefully help you visualize some of SneakerPark's business processes. Keep in mind that it does not capture ALL processes and every nuance, but simply serves as another artifact to use in your project.</a:t>
            </a:r>
            <a:endParaRPr sz="1800">
              <a:solidFill>
                <a:srgbClr val="525C65"/>
              </a:solidFill>
              <a:highlight>
                <a:srgbClr val="FFFFFF"/>
              </a:highlight>
              <a:latin typeface="Open Sans"/>
              <a:ea typeface="Open Sans"/>
              <a:cs typeface="Open Sans"/>
              <a:sym typeface="Open Sans"/>
            </a:endParaRPr>
          </a:p>
        </p:txBody>
      </p:sp>
      <p:pic>
        <p:nvPicPr>
          <p:cNvPr id="211" name="Google Shape;211;p55"/>
          <p:cNvPicPr preferRelativeResize="0"/>
          <p:nvPr/>
        </p:nvPicPr>
        <p:blipFill>
          <a:blip r:embed="rId3">
            <a:alphaModFix/>
          </a:blip>
          <a:stretch>
            <a:fillRect/>
          </a:stretch>
        </p:blipFill>
        <p:spPr>
          <a:xfrm>
            <a:off x="152400" y="4140900"/>
            <a:ext cx="7467599" cy="470863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15"/>
        <p:cNvGrpSpPr/>
        <p:nvPr/>
      </p:nvGrpSpPr>
      <p:grpSpPr>
        <a:xfrm>
          <a:off x="0" y="0"/>
          <a:ext cx="0" cy="0"/>
          <a:chOff x="0" y="0"/>
          <a:chExt cx="0" cy="0"/>
        </a:xfrm>
      </p:grpSpPr>
      <p:sp>
        <p:nvSpPr>
          <p:cNvPr id="216" name="Google Shape;216;p56"/>
          <p:cNvSpPr/>
          <p:nvPr/>
        </p:nvSpPr>
        <p:spPr>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17" name="Google Shape;217;p56"/>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18" name="Google Shape;218;p56"/>
          <p:cNvSpPr/>
          <p:nvPr/>
        </p:nvSpPr>
        <p:spPr>
          <a:xfrm>
            <a:off x="911700" y="4003550"/>
            <a:ext cx="5949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1</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Enterprise Data Catalog          Part 1: Enterprise Data Model</a:t>
            </a:r>
            <a:endParaRPr sz="3000">
              <a:solidFill>
                <a:srgbClr val="FFFFFF"/>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57"/>
          <p:cNvSpPr txBox="1"/>
          <p:nvPr/>
        </p:nvSpPr>
        <p:spPr>
          <a:xfrm>
            <a:off x="466650" y="467050"/>
            <a:ext cx="6839100" cy="1248600"/>
          </a:xfrm>
          <a:prstGeom prst="rect">
            <a:avLst/>
          </a:prstGeom>
          <a:noFill/>
          <a:ln>
            <a:noFill/>
          </a:ln>
        </p:spPr>
        <p:txBody>
          <a:bodyPr spcFirstLastPara="1" wrap="square" lIns="91425" tIns="91425" rIns="91425" bIns="91425" anchor="t" anchorCtr="0">
            <a:noAutofit/>
          </a:bodyPr>
          <a:lstStyle/>
          <a:p>
            <a:pPr marL="0" marR="241300" lvl="0" indent="0" algn="just" rtl="0">
              <a:lnSpc>
                <a:spcPct val="170000"/>
              </a:lnSpc>
              <a:spcBef>
                <a:spcPts val="3800"/>
              </a:spcBef>
              <a:spcAft>
                <a:spcPts val="0"/>
              </a:spcAft>
              <a:buClr>
                <a:schemeClr val="dk1"/>
              </a:buClr>
              <a:buSzPts val="1100"/>
              <a:buFont typeface="Arial"/>
              <a:buNone/>
            </a:pPr>
            <a:r>
              <a:rPr lang="en" sz="2400" b="1" dirty="0">
                <a:solidFill>
                  <a:srgbClr val="525C65"/>
                </a:solidFill>
                <a:highlight>
                  <a:schemeClr val="lt1"/>
                </a:highlight>
                <a:latin typeface="Open Sans"/>
                <a:ea typeface="Open Sans"/>
                <a:cs typeface="Open Sans"/>
                <a:sym typeface="Open Sans"/>
              </a:rPr>
              <a:t>CONCEPTUAL DATA MODEL</a:t>
            </a:r>
            <a:endParaRPr sz="2400" b="1" dirty="0">
              <a:solidFill>
                <a:srgbClr val="525C65"/>
              </a:solidFill>
              <a:highlight>
                <a:schemeClr val="lt1"/>
              </a:highlight>
              <a:latin typeface="Open Sans"/>
              <a:ea typeface="Open Sans"/>
              <a:cs typeface="Open Sans"/>
              <a:sym typeface="Open Sans"/>
            </a:endParaRPr>
          </a:p>
          <a:p>
            <a:pPr marL="0" lvl="0" indent="0" algn="just" rtl="0">
              <a:lnSpc>
                <a:spcPct val="170000"/>
              </a:lnSpc>
              <a:spcBef>
                <a:spcPts val="1100"/>
              </a:spcBef>
              <a:spcAft>
                <a:spcPts val="1100"/>
              </a:spcAft>
              <a:buNone/>
            </a:pPr>
            <a:endParaRPr b="1" dirty="0">
              <a:solidFill>
                <a:srgbClr val="525C65"/>
              </a:solidFill>
              <a:highlight>
                <a:schemeClr val="lt1"/>
              </a:highlight>
              <a:latin typeface="Open Sans"/>
              <a:ea typeface="Open Sans"/>
              <a:cs typeface="Open Sans"/>
              <a:sym typeface="Open Sans"/>
            </a:endParaRPr>
          </a:p>
        </p:txBody>
      </p:sp>
      <p:pic>
        <p:nvPicPr>
          <p:cNvPr id="3" name="Picture 2">
            <a:extLst>
              <a:ext uri="{FF2B5EF4-FFF2-40B4-BE49-F238E27FC236}">
                <a16:creationId xmlns:a16="http://schemas.microsoft.com/office/drawing/2014/main" id="{B38C2654-1BDF-AA0C-8038-4BEADDD9C1E3}"/>
              </a:ext>
            </a:extLst>
          </p:cNvPr>
          <p:cNvPicPr>
            <a:picLocks noChangeAspect="1"/>
          </p:cNvPicPr>
          <p:nvPr/>
        </p:nvPicPr>
        <p:blipFill>
          <a:blip r:embed="rId3"/>
          <a:stretch>
            <a:fillRect/>
          </a:stretch>
        </p:blipFill>
        <p:spPr>
          <a:xfrm>
            <a:off x="475331" y="2144865"/>
            <a:ext cx="6873204" cy="36887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28"/>
        <p:cNvGrpSpPr/>
        <p:nvPr/>
      </p:nvGrpSpPr>
      <p:grpSpPr>
        <a:xfrm>
          <a:off x="0" y="0"/>
          <a:ext cx="0" cy="0"/>
          <a:chOff x="0" y="0"/>
          <a:chExt cx="0" cy="0"/>
        </a:xfrm>
      </p:grpSpPr>
      <p:sp>
        <p:nvSpPr>
          <p:cNvPr id="229" name="Google Shape;229;p58"/>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30" name="Google Shape;230;p58"/>
          <p:cNvSpPr/>
          <p:nvPr/>
        </p:nvSpPr>
        <p:spPr>
          <a:xfrm>
            <a:off x="911700" y="4003550"/>
            <a:ext cx="5949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2</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Enterprise Data Catalog          Part 2: Metadata</a:t>
            </a:r>
            <a:endParaRPr sz="3000">
              <a:solidFill>
                <a:srgbClr val="FFFFFF"/>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61"/>
          <p:cNvSpPr txBox="1"/>
          <p:nvPr/>
        </p:nvSpPr>
        <p:spPr>
          <a:xfrm>
            <a:off x="480900" y="1543275"/>
            <a:ext cx="6842100" cy="7257826"/>
          </a:xfrm>
          <a:prstGeom prst="rect">
            <a:avLst/>
          </a:prstGeom>
          <a:noFill/>
          <a:ln>
            <a:solidFill>
              <a:srgbClr val="0070C0"/>
            </a:solidFill>
          </a:ln>
        </p:spPr>
        <p:txBody>
          <a:bodyPr spcFirstLastPara="1" wrap="square" lIns="91425" tIns="91425" rIns="91425" bIns="91425" anchor="t" anchorCtr="0">
            <a:noAutofit/>
          </a:bodyPr>
          <a:lstStyle/>
          <a:p>
            <a:pPr marL="285750" indent="-285750" algn="l">
              <a:buFont typeface="Arial" panose="020B0604020202020204" pitchFamily="34" charset="0"/>
              <a:buChar char="•"/>
            </a:pPr>
            <a:r>
              <a:rPr lang="en-US" sz="1600" dirty="0">
                <a:solidFill>
                  <a:srgbClr val="525C65"/>
                </a:solidFill>
                <a:highlight>
                  <a:srgbClr val="FFFFFF"/>
                </a:highlight>
                <a:latin typeface="Open Sans"/>
                <a:ea typeface="Open Sans"/>
                <a:cs typeface="Open Sans"/>
              </a:rPr>
              <a:t>The Data Dictionary template has been filled out.</a:t>
            </a:r>
          </a:p>
          <a:p>
            <a:pPr algn="l">
              <a:buFont typeface="Arial" panose="020B0604020202020204" pitchFamily="34" charset="0"/>
              <a:buChar char="•"/>
            </a:pPr>
            <a:endParaRPr lang="en-US" sz="1600" dirty="0">
              <a:solidFill>
                <a:srgbClr val="525C65"/>
              </a:solidFill>
              <a:highlight>
                <a:srgbClr val="FFFFFF"/>
              </a:highlight>
              <a:latin typeface="Open Sans"/>
              <a:ea typeface="Open Sans"/>
              <a:cs typeface="Open Sans"/>
            </a:endParaRPr>
          </a:p>
          <a:p>
            <a:pPr marL="285750" indent="-285750" algn="l">
              <a:buFont typeface="Arial" panose="020B0604020202020204" pitchFamily="34" charset="0"/>
              <a:buChar char="•"/>
            </a:pPr>
            <a:r>
              <a:rPr lang="en-US" sz="1600" dirty="0">
                <a:solidFill>
                  <a:srgbClr val="525C65"/>
                </a:solidFill>
                <a:highlight>
                  <a:srgbClr val="FFFFFF"/>
                </a:highlight>
                <a:latin typeface="Open Sans"/>
                <a:ea typeface="Open Sans"/>
                <a:cs typeface="Open Sans"/>
              </a:rPr>
              <a:t>The Data Dictionary captures ALL tables and fields that can be found in the provided data.</a:t>
            </a:r>
          </a:p>
          <a:p>
            <a:pPr marL="285750" indent="-285750" algn="l">
              <a:buFont typeface="Arial" panose="020B0604020202020204" pitchFamily="34" charset="0"/>
              <a:buChar char="•"/>
            </a:pPr>
            <a:endParaRPr lang="en-US" sz="1600" dirty="0">
              <a:solidFill>
                <a:srgbClr val="525C65"/>
              </a:solidFill>
              <a:highlight>
                <a:srgbClr val="FFFFFF"/>
              </a:highlight>
              <a:latin typeface="Open Sans"/>
              <a:ea typeface="Open Sans"/>
              <a:cs typeface="Open Sans"/>
            </a:endParaRPr>
          </a:p>
          <a:p>
            <a:pPr marL="285750" indent="-285750" algn="l">
              <a:buFont typeface="Arial" panose="020B0604020202020204" pitchFamily="34" charset="0"/>
              <a:buChar char="•"/>
            </a:pPr>
            <a:r>
              <a:rPr lang="en-US" sz="1600" dirty="0">
                <a:solidFill>
                  <a:srgbClr val="525C65"/>
                </a:solidFill>
                <a:highlight>
                  <a:srgbClr val="FFFFFF"/>
                </a:highlight>
                <a:latin typeface="Open Sans"/>
                <a:ea typeface="Open Sans"/>
                <a:cs typeface="Open Sans"/>
              </a:rPr>
              <a:t>Business Metadata template lists the domains, criticality of the data, retention policy, security classifications information. </a:t>
            </a:r>
          </a:p>
          <a:p>
            <a:pPr algn="just">
              <a:lnSpc>
                <a:spcPct val="170000"/>
              </a:lnSpc>
            </a:pPr>
            <a:endParaRPr lang="en-US" sz="1600" dirty="0">
              <a:solidFill>
                <a:srgbClr val="525C65"/>
              </a:solidFill>
              <a:highlight>
                <a:srgbClr val="FFFFFF"/>
              </a:highlight>
              <a:latin typeface="Open Sans"/>
              <a:ea typeface="Open Sans"/>
              <a:cs typeface="Open Sans"/>
              <a:sym typeface="Open Sans"/>
            </a:endParaRPr>
          </a:p>
        </p:txBody>
      </p:sp>
      <p:sp>
        <p:nvSpPr>
          <p:cNvPr id="2" name="Google Shape;275;p66">
            <a:extLst>
              <a:ext uri="{FF2B5EF4-FFF2-40B4-BE49-F238E27FC236}">
                <a16:creationId xmlns:a16="http://schemas.microsoft.com/office/drawing/2014/main" id="{6E756A19-29CB-B57A-729E-C18EEF9316AA}"/>
              </a:ext>
            </a:extLst>
          </p:cNvPr>
          <p:cNvSpPr txBox="1">
            <a:spLocks noGrp="1"/>
          </p:cNvSpPr>
          <p:nvPr>
            <p:ph type="body" idx="1"/>
          </p:nvPr>
        </p:nvSpPr>
        <p:spPr>
          <a:xfrm>
            <a:off x="449400" y="609600"/>
            <a:ext cx="6842100" cy="569010"/>
          </a:xfrm>
          <a:prstGeom prst="rect">
            <a:avLst/>
          </a:prstGeom>
        </p:spPr>
        <p:txBody>
          <a:bodyPr spcFirstLastPara="1" wrap="square" lIns="91425" tIns="91425" rIns="91425" bIns="91425" anchor="t" anchorCtr="0">
            <a:noAutofit/>
          </a:bodyPr>
          <a:lstStyle/>
          <a:p>
            <a:pPr marL="0" lvl="0" indent="0" rtl="0">
              <a:spcBef>
                <a:spcPts val="0"/>
              </a:spcBef>
              <a:spcAft>
                <a:spcPts val="1600"/>
              </a:spcAft>
              <a:buClr>
                <a:schemeClr val="dk1"/>
              </a:buClr>
              <a:buSzPts val="1100"/>
              <a:buFont typeface="Arial"/>
              <a:buNone/>
            </a:pPr>
            <a:r>
              <a:rPr lang="en" sz="2200" b="1" dirty="0">
                <a:solidFill>
                  <a:srgbClr val="525C65"/>
                </a:solidFill>
                <a:highlight>
                  <a:schemeClr val="lt1"/>
                </a:highlight>
                <a:latin typeface="Open Sans"/>
                <a:ea typeface="Open Sans"/>
                <a:cs typeface="Open Sans"/>
                <a:sym typeface="Open Sans"/>
              </a:rPr>
              <a:t>DATA CATALOG</a:t>
            </a:r>
            <a:endParaRPr sz="2200" dirty="0">
              <a:solidFill>
                <a:srgbClr val="525C65"/>
              </a:solidFill>
              <a:highlight>
                <a:srgbClr val="FFFFFF"/>
              </a:highlight>
              <a:latin typeface="Open Sans"/>
              <a:ea typeface="Open Sans"/>
              <a:cs typeface="Open Sans"/>
              <a:sym typeface="Open Sans"/>
            </a:endParaRPr>
          </a:p>
        </p:txBody>
      </p:sp>
    </p:spTree>
    <p:extLst>
      <p:ext uri="{BB962C8B-B14F-4D97-AF65-F5344CB8AC3E}">
        <p14:creationId xmlns:p14="http://schemas.microsoft.com/office/powerpoint/2010/main" val="1937537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39"/>
        <p:cNvGrpSpPr/>
        <p:nvPr/>
      </p:nvGrpSpPr>
      <p:grpSpPr>
        <a:xfrm>
          <a:off x="0" y="0"/>
          <a:ext cx="0" cy="0"/>
          <a:chOff x="0" y="0"/>
          <a:chExt cx="0" cy="0"/>
        </a:xfrm>
      </p:grpSpPr>
      <p:sp>
        <p:nvSpPr>
          <p:cNvPr id="240" name="Google Shape;240;p60"/>
          <p:cNvSpPr/>
          <p:nvPr/>
        </p:nvSpPr>
        <p:spPr>
          <a:xfrm>
            <a:off x="1051200" y="4003550"/>
            <a:ext cx="5670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3</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Quality</a:t>
            </a:r>
            <a:endParaRPr sz="3000">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Part 1: Profiling and Cleansing</a:t>
            </a:r>
            <a:endParaRPr sz="3000">
              <a:solidFill>
                <a:srgbClr val="FFFFFF"/>
              </a:solidFill>
              <a:latin typeface="Open Sans"/>
              <a:ea typeface="Open Sans"/>
              <a:cs typeface="Open Sans"/>
              <a:sym typeface="Open Sans"/>
            </a:endParaRPr>
          </a:p>
        </p:txBody>
      </p:sp>
      <p:sp>
        <p:nvSpPr>
          <p:cNvPr id="241" name="Google Shape;241;p6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 name="Google Shape;246;p61">
            <a:extLst>
              <a:ext uri="{FF2B5EF4-FFF2-40B4-BE49-F238E27FC236}">
                <a16:creationId xmlns:a16="http://schemas.microsoft.com/office/drawing/2014/main" id="{7A9EA31D-D4A1-CF56-4AE0-36328CF7BF48}"/>
              </a:ext>
            </a:extLst>
          </p:cNvPr>
          <p:cNvSpPr txBox="1"/>
          <p:nvPr/>
        </p:nvSpPr>
        <p:spPr>
          <a:xfrm>
            <a:off x="480900" y="1400287"/>
            <a:ext cx="6842100" cy="7257826"/>
          </a:xfrm>
          <a:prstGeom prst="rect">
            <a:avLst/>
          </a:prstGeom>
          <a:noFill/>
          <a:ln>
            <a:solidFill>
              <a:srgbClr val="0070C0"/>
            </a:solidFill>
          </a:ln>
        </p:spPr>
        <p:txBody>
          <a:bodyPr spcFirstLastPara="1" wrap="square" lIns="91425" tIns="91425" rIns="91425" bIns="91425" anchor="t" anchorCtr="0">
            <a:noAutofit/>
          </a:bodyPr>
          <a:lstStyle/>
          <a:p>
            <a:pPr marL="285750" indent="-285750" algn="l">
              <a:buFont typeface="Arial" panose="020B0604020202020204" pitchFamily="34" charset="0"/>
              <a:buChar char="•"/>
            </a:pPr>
            <a:r>
              <a:rPr lang="en-US" sz="1600" dirty="0">
                <a:solidFill>
                  <a:srgbClr val="525C65"/>
                </a:solidFill>
                <a:highlight>
                  <a:srgbClr val="FFFFFF"/>
                </a:highlight>
                <a:latin typeface="Open Sans"/>
                <a:ea typeface="Open Sans"/>
                <a:cs typeface="Open Sans"/>
              </a:rPr>
              <a:t>Data Quality Issues tab lists existing and potential issues, description of the issues, example and suggested resolution </a:t>
            </a:r>
          </a:p>
          <a:p>
            <a:pPr algn="just">
              <a:lnSpc>
                <a:spcPct val="170000"/>
              </a:lnSpc>
            </a:pPr>
            <a:endParaRPr lang="en-US" sz="1600" dirty="0">
              <a:solidFill>
                <a:srgbClr val="525C65"/>
              </a:solidFill>
              <a:highlight>
                <a:srgbClr val="FFFFFF"/>
              </a:highlight>
              <a:latin typeface="Open Sans"/>
              <a:ea typeface="Open Sans"/>
              <a:cs typeface="Open Sans"/>
              <a:sym typeface="Open Sans"/>
            </a:endParaRPr>
          </a:p>
        </p:txBody>
      </p:sp>
      <p:sp>
        <p:nvSpPr>
          <p:cNvPr id="3" name="Google Shape;275;p66">
            <a:extLst>
              <a:ext uri="{FF2B5EF4-FFF2-40B4-BE49-F238E27FC236}">
                <a16:creationId xmlns:a16="http://schemas.microsoft.com/office/drawing/2014/main" id="{E4DB31B3-DB7E-9C6F-D791-B35B78AB64E2}"/>
              </a:ext>
            </a:extLst>
          </p:cNvPr>
          <p:cNvSpPr txBox="1">
            <a:spLocks noGrp="1"/>
          </p:cNvSpPr>
          <p:nvPr>
            <p:ph type="body" idx="1"/>
          </p:nvPr>
        </p:nvSpPr>
        <p:spPr>
          <a:xfrm>
            <a:off x="449400" y="609600"/>
            <a:ext cx="6842100" cy="569010"/>
          </a:xfrm>
          <a:prstGeom prst="rect">
            <a:avLst/>
          </a:prstGeom>
        </p:spPr>
        <p:txBody>
          <a:bodyPr spcFirstLastPara="1" wrap="square" lIns="91425" tIns="91425" rIns="91425" bIns="91425" anchor="t" anchorCtr="0">
            <a:noAutofit/>
          </a:bodyPr>
          <a:lstStyle/>
          <a:p>
            <a:pPr marL="0" lvl="0" indent="0" rtl="0">
              <a:spcBef>
                <a:spcPts val="0"/>
              </a:spcBef>
              <a:spcAft>
                <a:spcPts val="1600"/>
              </a:spcAft>
              <a:buClr>
                <a:schemeClr val="dk1"/>
              </a:buClr>
              <a:buSzPts val="1100"/>
              <a:buFont typeface="Arial"/>
              <a:buNone/>
            </a:pPr>
            <a:r>
              <a:rPr lang="en" sz="2200" b="1" dirty="0">
                <a:solidFill>
                  <a:srgbClr val="525C65"/>
                </a:solidFill>
                <a:highlight>
                  <a:schemeClr val="lt1"/>
                </a:highlight>
                <a:latin typeface="Open Sans"/>
                <a:ea typeface="Open Sans"/>
                <a:cs typeface="Open Sans"/>
                <a:sym typeface="Open Sans"/>
              </a:rPr>
              <a:t>DATA QUALITY</a:t>
            </a:r>
            <a:endParaRPr sz="2200" dirty="0">
              <a:solidFill>
                <a:srgbClr val="525C65"/>
              </a:solidFill>
              <a:highlight>
                <a:srgbClr val="FFFFFF"/>
              </a:highlight>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223</TotalTime>
  <Words>1048</Words>
  <Application>Microsoft Office PowerPoint</Application>
  <PresentationFormat>Custom</PresentationFormat>
  <Paragraphs>66</Paragraphs>
  <Slides>19</Slides>
  <Notes>19</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19</vt:i4>
      </vt:variant>
    </vt:vector>
  </HeadingPairs>
  <TitlesOfParts>
    <vt:vector size="28" baseType="lpstr">
      <vt:lpstr>Open Sans</vt:lpstr>
      <vt:lpstr>Arial</vt:lpstr>
      <vt:lpstr>Open Sans Light</vt:lpstr>
      <vt:lpstr>Calibri Light</vt:lpstr>
      <vt:lpstr>Helvetica Neue</vt:lpstr>
      <vt:lpstr>Simple Light</vt:lpstr>
      <vt:lpstr>Simple Light</vt:lpstr>
      <vt:lpstr>Simple Light</vt:lpstr>
      <vt:lpstr>White</vt:lpstr>
      <vt:lpstr>Data Governance @ SneakerPark </vt:lpstr>
      <vt:lpstr>Background</vt:lpstr>
      <vt:lpstr>Background (cont’d)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Governance @ SneakerPark</dc:title>
  <dc:creator>Jahid Razan</dc:creator>
  <cp:lastModifiedBy>Jahid Islam Razan</cp:lastModifiedBy>
  <cp:revision>9</cp:revision>
  <dcterms:modified xsi:type="dcterms:W3CDTF">2023-02-08T20:43:14Z</dcterms:modified>
</cp:coreProperties>
</file>