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67" r:id="rId4"/>
    <p:sldId id="266" r:id="rId5"/>
    <p:sldId id="26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30" autoAdjust="0"/>
  </p:normalViewPr>
  <p:slideViewPr>
    <p:cSldViewPr snapToGrid="0">
      <p:cViewPr varScale="1">
        <p:scale>
          <a:sx n="162" d="100"/>
          <a:sy n="162" d="100"/>
        </p:scale>
        <p:origin x="114" y="13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998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221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818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e4879d5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fe4879d5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s-data-the-new-oil-of-the-21st-century-or-just-an-overrated-asset-1dbb05b8ccdf#:~:text=%E2%80%9CData%20is%20the%20new%20oil.,for%20it%20to%20have%20value.%E2%80%9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dium.com/data-ops/the-data-lake-is-a-design-pattern-888323323c6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nl-nl/azure/architecture/data-guide/scenarios/data-lak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Lake Value Proposition</a:t>
            </a:r>
            <a:endParaRPr sz="2200" b="0"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Jahid Razan</a:t>
            </a:r>
            <a:endParaRPr dirty="0"/>
          </a:p>
        </p:txBody>
      </p:sp>
      <p:sp>
        <p:nvSpPr>
          <p:cNvPr id="58" name="Google Shape;58;p12"/>
          <p:cNvSpPr txBox="1"/>
          <p:nvPr/>
        </p:nvSpPr>
        <p:spPr>
          <a:xfrm>
            <a:off x="2170950" y="2676905"/>
            <a:ext cx="4711764" cy="706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Lake Architecture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9E2F2-27F7-38F1-1755-07DB13A6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9" y="1284801"/>
            <a:ext cx="4671634" cy="282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4E380-76E2-BFB2-FB40-A3FCEC6168E3}"/>
              </a:ext>
            </a:extLst>
          </p:cNvPr>
          <p:cNvSpPr txBox="1"/>
          <p:nvPr/>
        </p:nvSpPr>
        <p:spPr>
          <a:xfrm>
            <a:off x="5622131" y="1284801"/>
            <a:ext cx="2916469" cy="25237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317500">
              <a:buClr>
                <a:srgbClr val="2E3D49"/>
              </a:buClr>
              <a:buSzPts val="1400"/>
              <a:buFont typeface="Open Sans"/>
              <a:buChar char="●"/>
            </a:pPr>
            <a:endParaRPr lang="en-US" sz="1200" dirty="0">
              <a:solidFill>
                <a:srgbClr val="0070C0"/>
              </a:solidFill>
              <a:latin typeface="Open Sans"/>
              <a:ea typeface="Open Sans"/>
              <a:cs typeface="Open Sans"/>
            </a:endParaRPr>
          </a:p>
          <a:p>
            <a:pPr marL="457200" indent="-317500">
              <a:buClr>
                <a:srgbClr val="2E3D49"/>
              </a:buClr>
              <a:buSzPts val="1400"/>
              <a:buFont typeface="Open Sans"/>
              <a:buChar char="●"/>
            </a:pPr>
            <a:r>
              <a:rPr lang="en-US" sz="1200" dirty="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Fault Tolerant</a:t>
            </a:r>
          </a:p>
          <a:p>
            <a:pPr marL="457200" indent="-317500">
              <a:buClr>
                <a:srgbClr val="2E3D49"/>
              </a:buClr>
              <a:buSzPts val="1400"/>
              <a:buFont typeface="Open Sans"/>
              <a:buChar char="●"/>
            </a:pPr>
            <a:endParaRPr lang="en-US" sz="1200" dirty="0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17500">
              <a:buClr>
                <a:srgbClr val="2E3D49"/>
              </a:buClr>
              <a:buSzPts val="1400"/>
              <a:buFont typeface="Open Sans"/>
              <a:buChar char="●"/>
            </a:pPr>
            <a:r>
              <a:rPr lang="en-US" sz="1200" dirty="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Scalable </a:t>
            </a:r>
          </a:p>
          <a:p>
            <a:pPr marL="457200" indent="-317500">
              <a:buClr>
                <a:srgbClr val="2E3D49"/>
              </a:buClr>
              <a:buSzPts val="1400"/>
              <a:buFont typeface="Open Sans"/>
              <a:buChar char="●"/>
            </a:pPr>
            <a:endParaRPr lang="en-US" sz="1200" dirty="0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17500">
              <a:buClr>
                <a:srgbClr val="2E3D49"/>
              </a:buClr>
              <a:buSzPts val="1400"/>
              <a:buFont typeface="Open Sans"/>
              <a:buChar char="●"/>
            </a:pPr>
            <a:r>
              <a:rPr lang="en-US" sz="1200" dirty="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Low latency</a:t>
            </a:r>
          </a:p>
          <a:p>
            <a:pPr marL="457200" indent="-317500">
              <a:buClr>
                <a:srgbClr val="2E3D49"/>
              </a:buClr>
              <a:buSzPts val="1400"/>
              <a:buFont typeface="Open Sans"/>
              <a:buChar char="●"/>
            </a:pPr>
            <a:endParaRPr lang="en-US" sz="1200" dirty="0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17500">
              <a:buClr>
                <a:srgbClr val="2E3D49"/>
              </a:buClr>
              <a:buSzPts val="1400"/>
              <a:buFont typeface="Open Sans"/>
              <a:buChar char="●"/>
            </a:pPr>
            <a:r>
              <a:rPr lang="en-US" sz="1200" dirty="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Open Source</a:t>
            </a:r>
          </a:p>
          <a:p>
            <a:pPr marL="457200" indent="-317500">
              <a:buClr>
                <a:srgbClr val="2E3D49"/>
              </a:buClr>
              <a:buSzPts val="1400"/>
              <a:buFont typeface="Open Sans"/>
              <a:buChar char="●"/>
            </a:pPr>
            <a:endParaRPr lang="en-US" sz="1200" dirty="0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17500">
              <a:buClr>
                <a:srgbClr val="2E3D49"/>
              </a:buClr>
              <a:buSzPts val="1400"/>
              <a:buFont typeface="Open Sans"/>
              <a:buChar char="●"/>
            </a:pPr>
            <a:r>
              <a:rPr lang="en-US" sz="1200" dirty="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Secured</a:t>
            </a:r>
          </a:p>
          <a:p>
            <a:pPr marL="139700">
              <a:buClr>
                <a:srgbClr val="2E3D49"/>
              </a:buClr>
              <a:buSzPts val="1400"/>
            </a:pPr>
            <a:endParaRPr lang="en-US" sz="1200" dirty="0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17500">
              <a:buClr>
                <a:srgbClr val="2E3D49"/>
              </a:buClr>
              <a:buSzPts val="1400"/>
              <a:buFont typeface="Open Sans"/>
              <a:buChar char="●"/>
            </a:pPr>
            <a:r>
              <a:rPr lang="en-US" sz="1200" dirty="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Complimentary abilities</a:t>
            </a:r>
          </a:p>
          <a:p>
            <a:r>
              <a:rPr lang="en-US" dirty="0"/>
              <a:t>  </a:t>
            </a:r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What is a Data Lake?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Components of a Data Lake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Data Lake vs Data Warehouse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Business Value of Data Lake Solution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Proposed Data Lake Architecture for Medical Data Processing system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33962" y="497287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Philisophy of a modern data sytem 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AAE42-F9A7-446A-8754-30D1EA9489E7}"/>
              </a:ext>
            </a:extLst>
          </p:cNvPr>
          <p:cNvSpPr txBox="1"/>
          <p:nvPr/>
        </p:nvSpPr>
        <p:spPr>
          <a:xfrm>
            <a:off x="605400" y="4538491"/>
            <a:ext cx="597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1000" b="1" i="0" dirty="0">
                <a:solidFill>
                  <a:srgbClr val="292929"/>
                </a:solidFill>
                <a:effectLst/>
                <a:latin typeface="sohne"/>
                <a:hlinkClick r:id="rId3"/>
              </a:rPr>
              <a:t>Is Data The New Oil of the 21st Century or Just an Overrated Asset?</a:t>
            </a:r>
            <a:endParaRPr lang="en-US" sz="1000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n-US" sz="800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9A2DBA-982D-0F10-BD12-0FB8DE174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00" y="1234293"/>
            <a:ext cx="2963655" cy="295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EB4800-22DD-BF47-4F11-BE32F4E5AF5E}"/>
              </a:ext>
            </a:extLst>
          </p:cNvPr>
          <p:cNvSpPr txBox="1"/>
          <p:nvPr/>
        </p:nvSpPr>
        <p:spPr>
          <a:xfrm>
            <a:off x="4572000" y="1603910"/>
            <a:ext cx="2357438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317500">
              <a:buClr>
                <a:srgbClr val="2E3D49"/>
              </a:buClr>
              <a:buSzPts val="1400"/>
              <a:buFont typeface="Open Sans"/>
              <a:buChar char="●"/>
            </a:pPr>
            <a:r>
              <a:rPr lang="en-US" sz="1200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Scalability</a:t>
            </a:r>
          </a:p>
          <a:p>
            <a:pPr marL="457200" indent="-317500">
              <a:buClr>
                <a:srgbClr val="2E3D49"/>
              </a:buClr>
              <a:buSzPts val="1400"/>
              <a:buFont typeface="Open Sans"/>
              <a:buChar char="●"/>
            </a:pPr>
            <a:r>
              <a:rPr lang="en-US" sz="1200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Fault Tolerant</a:t>
            </a:r>
          </a:p>
          <a:p>
            <a:pPr marL="457200" indent="-317500">
              <a:buClr>
                <a:srgbClr val="2E3D49"/>
              </a:buClr>
              <a:buSzPts val="1400"/>
              <a:buFont typeface="Open Sans"/>
              <a:buChar char="●"/>
            </a:pPr>
            <a:r>
              <a:rPr lang="en-US" sz="1200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Reduced Latency</a:t>
            </a:r>
          </a:p>
          <a:p>
            <a:pPr marL="457200" indent="-317500">
              <a:buClr>
                <a:srgbClr val="2E3D49"/>
              </a:buClr>
              <a:buSzPts val="1400"/>
              <a:buFont typeface="Open Sans"/>
              <a:buChar char="●"/>
            </a:pPr>
            <a:endParaRPr lang="nl-NL" sz="1200"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8164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83957" y="488149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Required Flexbility in a Modern Architecture</a:t>
            </a:r>
            <a:endParaRPr dirty="0"/>
          </a:p>
        </p:txBody>
      </p:sp>
      <p:pic>
        <p:nvPicPr>
          <p:cNvPr id="2050" name="Picture 2" descr="The Data Lake Is A Design Pattern | by datakitchen.io | data-ops | Medium">
            <a:extLst>
              <a:ext uri="{FF2B5EF4-FFF2-40B4-BE49-F238E27FC236}">
                <a16:creationId xmlns:a16="http://schemas.microsoft.com/office/drawing/2014/main" id="{5E99F818-F5A1-3C50-8A1C-1267AE4B3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" t="15878" r="7097" b="11079"/>
          <a:stretch/>
        </p:blipFill>
        <p:spPr bwMode="auto">
          <a:xfrm>
            <a:off x="605400" y="1235870"/>
            <a:ext cx="5979319" cy="2936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5AAE42-F9A7-446A-8754-30D1EA9489E7}"/>
              </a:ext>
            </a:extLst>
          </p:cNvPr>
          <p:cNvSpPr txBox="1"/>
          <p:nvPr/>
        </p:nvSpPr>
        <p:spPr>
          <a:xfrm>
            <a:off x="605400" y="4521994"/>
            <a:ext cx="59793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b="1" i="0" dirty="0">
                <a:solidFill>
                  <a:srgbClr val="292929"/>
                </a:solidFill>
                <a:effectLst/>
                <a:latin typeface="sohne"/>
                <a:hlinkClick r:id="rId4"/>
              </a:rPr>
              <a:t>The Data Lake Is A Design Pattern</a:t>
            </a:r>
            <a:endParaRPr lang="en-US" sz="800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2ACED-F550-677D-3916-E68ECA480F69}"/>
              </a:ext>
            </a:extLst>
          </p:cNvPr>
          <p:cNvSpPr txBox="1"/>
          <p:nvPr/>
        </p:nvSpPr>
        <p:spPr>
          <a:xfrm>
            <a:off x="2436019" y="1978819"/>
            <a:ext cx="607219" cy="45005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237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Data Lake ?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AAE42-F9A7-446A-8754-30D1EA9489E7}"/>
              </a:ext>
            </a:extLst>
          </p:cNvPr>
          <p:cNvSpPr txBox="1"/>
          <p:nvPr/>
        </p:nvSpPr>
        <p:spPr>
          <a:xfrm>
            <a:off x="605400" y="4521994"/>
            <a:ext cx="59793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3"/>
              </a:rPr>
              <a:t>What is a data lake ? </a:t>
            </a:r>
            <a:endParaRPr lang="en-US" sz="800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4098" name="Picture 2" descr="Data lakes - Azure Architecture Center | Microsoft Learn">
            <a:extLst>
              <a:ext uri="{FF2B5EF4-FFF2-40B4-BE49-F238E27FC236}">
                <a16:creationId xmlns:a16="http://schemas.microsoft.com/office/drawing/2014/main" id="{5AA2D473-4D99-38F6-DE3A-F141D75E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2" y="1238890"/>
            <a:ext cx="3879358" cy="2361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2C4EE9-70D7-87E8-54D6-9472515C0F86}"/>
              </a:ext>
            </a:extLst>
          </p:cNvPr>
          <p:cNvSpPr txBox="1"/>
          <p:nvPr/>
        </p:nvSpPr>
        <p:spPr>
          <a:xfrm>
            <a:off x="814387" y="1357313"/>
            <a:ext cx="3247073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A data lake is a storage that contains a large amount of data in its original, raw format.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Can store large amount of data cheaply. </a:t>
            </a:r>
          </a:p>
          <a:p>
            <a:endParaRPr lang="en-US" sz="1200" dirty="0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146F7-5991-BFD1-CAB0-26F30A026B1B}"/>
              </a:ext>
            </a:extLst>
          </p:cNvPr>
          <p:cNvSpPr txBox="1"/>
          <p:nvPr/>
        </p:nvSpPr>
        <p:spPr>
          <a:xfrm>
            <a:off x="814387" y="3215728"/>
            <a:ext cx="3247073" cy="7694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Use Cases: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Data Storage at scale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Data Processing in real time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Data Sharing &amp; Exploration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221288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605400" y="1223948"/>
            <a:ext cx="7994903" cy="3445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Ingestion  Layer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Loading of </a:t>
            </a:r>
            <a:r>
              <a:rPr lang="nl-NL" sz="1200" dirty="0"/>
              <a:t>unstructured, semi-structured, and structured data</a:t>
            </a:r>
            <a:r>
              <a:rPr lang="en-US" sz="1200" dirty="0"/>
              <a:t> into data lake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Tools : Sqoop, Apache Kafka, Apache </a:t>
            </a:r>
            <a:r>
              <a:rPr lang="en-US" sz="1200" dirty="0" err="1"/>
              <a:t>nifi</a:t>
            </a:r>
            <a:r>
              <a:rPr lang="en-US" sz="1200" dirty="0"/>
              <a:t>, Google Pub/Sub, Amazon Kinesis etc.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Storage Layer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Store data at scale that is cost effective and allow quick access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Tools : HDFS, Apache Cassandra, Apache HBase</a:t>
            </a:r>
          </a:p>
          <a:p>
            <a:pPr marL="596900" lvl="1" indent="0">
              <a:buNone/>
            </a:pPr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Processing Layer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Ingested data are processed at scale using various tool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Tools : MapReduce, Pig, Hive , Flink, Spark and other third party tools.</a:t>
            </a:r>
          </a:p>
          <a:p>
            <a:pPr marL="139700" indent="0">
              <a:buNone/>
            </a:pP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Serving Layer</a:t>
            </a:r>
          </a:p>
          <a:p>
            <a:pPr lvl="1"/>
            <a:r>
              <a:rPr lang="en-US" sz="1200" dirty="0"/>
              <a:t>Provides low-latency access to data for consumption by end-users or downstream systems.</a:t>
            </a:r>
          </a:p>
          <a:p>
            <a:pPr lvl="1"/>
            <a:r>
              <a:rPr lang="en-US" sz="1200" dirty="0"/>
              <a:t>Tools: Apache Spark, Apache Flink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of Data Lake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283579" y="2173621"/>
            <a:ext cx="593894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Lake vs Data Warehouse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05400" y="1275250"/>
            <a:ext cx="3442200" cy="3454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nl-NL" dirty="0"/>
              <a:t>DWH </a:t>
            </a:r>
            <a:r>
              <a:rPr lang="nl-NL" dirty="0" err="1"/>
              <a:t>can</a:t>
            </a:r>
            <a:r>
              <a:rPr lang="nl-NL" dirty="0"/>
              <a:t> store relational and structured data</a:t>
            </a:r>
          </a:p>
          <a:p>
            <a:pPr marL="368300" indent="-228600">
              <a:lnSpc>
                <a:spcPct val="100000"/>
              </a:lnSpc>
              <a:buFont typeface="+mj-lt"/>
              <a:buAutoNum type="arabicPeriod"/>
            </a:pPr>
            <a:endParaRPr lang="nl-NL" dirty="0"/>
          </a:p>
          <a:p>
            <a:pPr marL="368300" indent="-2286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Schema designed at the beginning - not flexible for accommodating changes in the future</a:t>
            </a:r>
          </a:p>
          <a:p>
            <a:pPr marL="368300" indent="-2286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368300" indent="-2286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 silos can still exist</a:t>
            </a:r>
          </a:p>
          <a:p>
            <a:pPr marL="368300" indent="-2286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368300" indent="-228600">
              <a:lnSpc>
                <a:spcPct val="100000"/>
              </a:lnSpc>
              <a:buFont typeface="+mj-lt"/>
              <a:buAutoNum type="arabicPeriod"/>
            </a:pPr>
            <a:r>
              <a:rPr lang="en" dirty="0"/>
              <a:t>Companies can not be ready for unknown cases</a:t>
            </a:r>
          </a:p>
          <a:p>
            <a:pPr marL="368300" indent="-228600">
              <a:lnSpc>
                <a:spcPct val="100000"/>
              </a:lnSpc>
              <a:buFont typeface="+mj-lt"/>
              <a:buAutoNum type="arabicPeriod"/>
            </a:pPr>
            <a:endParaRPr lang="en" dirty="0"/>
          </a:p>
          <a:p>
            <a:pPr marL="368300" indent="-2286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Used for historical analytics, visualizations, BI.</a:t>
            </a:r>
          </a:p>
          <a:p>
            <a:pPr marL="368300" indent="-228600">
              <a:lnSpc>
                <a:spcPct val="100000"/>
              </a:lnSpc>
              <a:buFont typeface="+mj-lt"/>
              <a:buAutoNum type="arabicPeriod"/>
            </a:pP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5030250" y="1199049"/>
            <a:ext cx="3584550" cy="3454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lvl="0" indent="-228600">
              <a:lnSpc>
                <a:spcPct val="100000"/>
              </a:lnSpc>
              <a:buFont typeface="+mj-lt"/>
              <a:buAutoNum type="arabicPeriod"/>
            </a:pPr>
            <a:r>
              <a:rPr lang="nl-NL" dirty="0"/>
              <a:t>Data Lake </a:t>
            </a:r>
            <a:r>
              <a:rPr lang="nl-NL" dirty="0" err="1"/>
              <a:t>can</a:t>
            </a:r>
            <a:r>
              <a:rPr lang="nl-NL" dirty="0"/>
              <a:t> store unstructured, </a:t>
            </a:r>
            <a:r>
              <a:rPr lang="nl-NL" dirty="0" err="1"/>
              <a:t>unrefined</a:t>
            </a:r>
            <a:r>
              <a:rPr lang="nl-NL" dirty="0"/>
              <a:t> and non-relational data</a:t>
            </a:r>
          </a:p>
          <a:p>
            <a:pPr marL="368300" lvl="0" indent="-228600">
              <a:lnSpc>
                <a:spcPct val="100000"/>
              </a:lnSpc>
              <a:buFont typeface="+mj-lt"/>
              <a:buAutoNum type="arabicPeriod"/>
            </a:pPr>
            <a:endParaRPr lang="nl-NL" dirty="0"/>
          </a:p>
          <a:p>
            <a:pPr marL="3683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" dirty="0"/>
              <a:t>Schema Design at the end- is fit for schema evolution as it gives the flexbility.</a:t>
            </a:r>
          </a:p>
          <a:p>
            <a:pPr marL="139700" lvl="0" indent="0">
              <a:lnSpc>
                <a:spcPct val="100000"/>
              </a:lnSpc>
              <a:buNone/>
            </a:pPr>
            <a:endParaRPr dirty="0"/>
          </a:p>
          <a:p>
            <a:pPr marL="139700" lvl="0" indent="0">
              <a:lnSpc>
                <a:spcPct val="100000"/>
              </a:lnSpc>
              <a:buNone/>
            </a:pPr>
            <a:r>
              <a:rPr lang="nl-NL" dirty="0"/>
              <a:t>3. Data democritization </a:t>
            </a:r>
            <a:r>
              <a:rPr lang="nl-NL" dirty="0" err="1"/>
              <a:t>can</a:t>
            </a:r>
            <a:r>
              <a:rPr lang="nl-NL" dirty="0"/>
              <a:t> be achieved. </a:t>
            </a:r>
          </a:p>
          <a:p>
            <a:pPr marL="139700" lvl="0" indent="0">
              <a:lnSpc>
                <a:spcPct val="100000"/>
              </a:lnSpc>
              <a:buNone/>
            </a:pPr>
            <a:endParaRPr lang="nl-NL" dirty="0"/>
          </a:p>
          <a:p>
            <a:pPr marL="139700" indent="0">
              <a:lnSpc>
                <a:spcPct val="100000"/>
              </a:lnSpc>
              <a:buNone/>
            </a:pPr>
            <a:r>
              <a:rPr lang="en-US" dirty="0"/>
              <a:t>4. Companies can be ready for unknown cases</a:t>
            </a:r>
          </a:p>
          <a:p>
            <a:pPr marL="139700" indent="0">
              <a:lnSpc>
                <a:spcPct val="100000"/>
              </a:lnSpc>
              <a:buNone/>
            </a:pPr>
            <a:endParaRPr lang="en-US" dirty="0"/>
          </a:p>
          <a:p>
            <a:pPr marL="139700" indent="0">
              <a:lnSpc>
                <a:spcPct val="100000"/>
              </a:lnSpc>
              <a:buNone/>
            </a:pPr>
            <a:r>
              <a:rPr lang="en-US" dirty="0"/>
              <a:t>5. Used for predictive analytics,  machine learning.</a:t>
            </a:r>
          </a:p>
          <a:p>
            <a:pPr marL="139700" indent="0">
              <a:lnSpc>
                <a:spcPct val="100000"/>
              </a:lnSpc>
              <a:buNone/>
            </a:pPr>
            <a:endParaRPr lang="en-US"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Warehouse</a:t>
            </a:r>
            <a:endParaRPr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800940" y="1213126"/>
            <a:ext cx="7520100" cy="3267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Flexible cloud storage that is highly scalable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Improved Uptime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r>
              <a:rPr lang="en-US" dirty="0"/>
              <a:t>Can help breaking the existing data silos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Real time analytics with the updated data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r>
              <a:rPr lang="en-US" dirty="0"/>
              <a:t>Inline with the goal of predictive analytics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Required to comply with federal and local regulation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solidFill>
                <a:srgbClr val="0070C0"/>
              </a:solidFill>
              <a:latin typeface="Open Sans" panose="020B0606030504020204" pitchFamily="34" charset="0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 of Data Lake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438</Words>
  <Application>Microsoft Office PowerPoint</Application>
  <PresentationFormat>On-screen Show (16:9)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sohne</vt:lpstr>
      <vt:lpstr>Open Sans</vt:lpstr>
      <vt:lpstr>Arial</vt:lpstr>
      <vt:lpstr>Courier New</vt:lpstr>
      <vt:lpstr>Simple Light</vt:lpstr>
      <vt:lpstr>Data Lake Value Proposition</vt:lpstr>
      <vt:lpstr>Agenda</vt:lpstr>
      <vt:lpstr>Philisophy of a modern data sytem </vt:lpstr>
      <vt:lpstr>Required Flexbility in a Modern Architecture</vt:lpstr>
      <vt:lpstr>What is a Data Lake ?</vt:lpstr>
      <vt:lpstr>Components of Data Lake</vt:lpstr>
      <vt:lpstr>Data Lake vs Data Warehouse</vt:lpstr>
      <vt:lpstr>Data Warehouse </vt:lpstr>
      <vt:lpstr>Business Value of Data Lake</vt:lpstr>
      <vt:lpstr>Data Lake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Value Proposition</dc:title>
  <dc:creator>Jahid Razan</dc:creator>
  <cp:lastModifiedBy>Jahid Islam Razan</cp:lastModifiedBy>
  <cp:revision>10</cp:revision>
  <dcterms:modified xsi:type="dcterms:W3CDTF">2023-02-28T10:38:27Z</dcterms:modified>
</cp:coreProperties>
</file>