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8" r:id="rId6"/>
    <p:sldId id="259" r:id="rId7"/>
    <p:sldId id="260" r:id="rId8"/>
    <p:sldId id="261" r:id="rId9"/>
    <p:sldId id="289" r:id="rId10"/>
    <p:sldId id="288" r:id="rId11"/>
    <p:sldId id="264" r:id="rId12"/>
    <p:sldId id="265" r:id="rId13"/>
    <p:sldId id="267" r:id="rId14"/>
    <p:sldId id="268" r:id="rId15"/>
    <p:sldId id="269" r:id="rId16"/>
    <p:sldId id="270" r:id="rId17"/>
    <p:sldId id="272" r:id="rId18"/>
    <p:sldId id="290" r:id="rId19"/>
    <p:sldId id="291" r:id="rId20"/>
    <p:sldId id="294" r:id="rId21"/>
    <p:sldId id="295" r:id="rId22"/>
    <p:sldId id="296" r:id="rId23"/>
    <p:sldId id="297" r:id="rId24"/>
    <p:sldId id="273" r:id="rId25"/>
    <p:sldId id="274" r:id="rId26"/>
    <p:sldId id="275" r:id="rId27"/>
    <p:sldId id="276" r:id="rId28"/>
    <p:sldId id="277" r:id="rId29"/>
    <p:sldId id="278" r:id="rId30"/>
    <p:sldId id="279" r:id="rId31"/>
    <p:sldId id="280" r:id="rId32"/>
    <p:sldId id="282" r:id="rId33"/>
    <p:sldId id="283" r:id="rId34"/>
    <p:sldId id="284" r:id="rId35"/>
  </p:sldIdLst>
  <p:sldSz cx="7772400" cy="10058400"/>
  <p:notesSz cx="6858000" cy="9144000"/>
  <p:embeddedFontLst>
    <p:embeddedFont>
      <p:font typeface="Helvetica Neue" panose="020B060402020202020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94660"/>
  </p:normalViewPr>
  <p:slideViewPr>
    <p:cSldViewPr snapToGrid="0">
      <p:cViewPr varScale="1">
        <p:scale>
          <a:sx n="64" d="100"/>
          <a:sy n="64" d="100"/>
        </p:scale>
        <p:origin x="245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792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67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402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08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72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13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57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313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5.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5.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5.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500" dirty="0">
                <a:solidFill>
                  <a:srgbClr val="FFFFFF"/>
                </a:solidFill>
              </a:rPr>
              <a:t>Jahid Razan</a:t>
            </a:r>
            <a:br>
              <a:rPr lang="en-US" sz="2500" dirty="0">
                <a:solidFill>
                  <a:srgbClr val="FFFFFF"/>
                </a:solidFill>
              </a:rPr>
            </a:br>
            <a:r>
              <a:rPr lang="en-US" sz="2500" dirty="0">
                <a:solidFill>
                  <a:srgbClr val="FFFFFF"/>
                </a:solidFill>
              </a:rPr>
              <a:t>31 Dec, 2022</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CONCEPTUAL ERD</a:t>
            </a:r>
            <a:endParaRPr dirty="0"/>
          </a:p>
        </p:txBody>
      </p:sp>
      <p:pic>
        <p:nvPicPr>
          <p:cNvPr id="3" name="Picture 2">
            <a:extLst>
              <a:ext uri="{FF2B5EF4-FFF2-40B4-BE49-F238E27FC236}">
                <a16:creationId xmlns:a16="http://schemas.microsoft.com/office/drawing/2014/main" id="{A5240E69-60C3-5D54-CD10-A88628950129}"/>
              </a:ext>
            </a:extLst>
          </p:cNvPr>
          <p:cNvPicPr>
            <a:picLocks noChangeAspect="1"/>
          </p:cNvPicPr>
          <p:nvPr/>
        </p:nvPicPr>
        <p:blipFill>
          <a:blip r:embed="rId3"/>
          <a:stretch>
            <a:fillRect/>
          </a:stretch>
        </p:blipFill>
        <p:spPr>
          <a:xfrm>
            <a:off x="264945" y="2384665"/>
            <a:ext cx="6910152" cy="27512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LOGICAL ERD</a:t>
            </a:r>
            <a:endParaRPr dirty="0"/>
          </a:p>
        </p:txBody>
      </p:sp>
      <p:pic>
        <p:nvPicPr>
          <p:cNvPr id="3" name="Picture 2">
            <a:extLst>
              <a:ext uri="{FF2B5EF4-FFF2-40B4-BE49-F238E27FC236}">
                <a16:creationId xmlns:a16="http://schemas.microsoft.com/office/drawing/2014/main" id="{FA973DD5-42E8-F5DD-0CBC-F7C43C12C823}"/>
              </a:ext>
            </a:extLst>
          </p:cNvPr>
          <p:cNvPicPr>
            <a:picLocks noChangeAspect="1"/>
          </p:cNvPicPr>
          <p:nvPr/>
        </p:nvPicPr>
        <p:blipFill>
          <a:blip r:embed="rId3"/>
          <a:stretch>
            <a:fillRect/>
          </a:stretch>
        </p:blipFill>
        <p:spPr>
          <a:xfrm>
            <a:off x="264899" y="2778795"/>
            <a:ext cx="7242601" cy="42871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PHYSICAL ERD</a:t>
            </a:r>
            <a:endParaRPr dirty="0"/>
          </a:p>
        </p:txBody>
      </p:sp>
      <p:pic>
        <p:nvPicPr>
          <p:cNvPr id="5" name="Picture 4">
            <a:extLst>
              <a:ext uri="{FF2B5EF4-FFF2-40B4-BE49-F238E27FC236}">
                <a16:creationId xmlns:a16="http://schemas.microsoft.com/office/drawing/2014/main" id="{A3E8C154-7266-B78E-6F98-5B0FE7CCBCC2}"/>
              </a:ext>
            </a:extLst>
          </p:cNvPr>
          <p:cNvPicPr>
            <a:picLocks noChangeAspect="1"/>
          </p:cNvPicPr>
          <p:nvPr/>
        </p:nvPicPr>
        <p:blipFill>
          <a:blip r:embed="rId3"/>
          <a:stretch>
            <a:fillRect/>
          </a:stretch>
        </p:blipFill>
        <p:spPr>
          <a:xfrm>
            <a:off x="400050" y="2324330"/>
            <a:ext cx="7227878" cy="2904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 JOBS TABLE</a:t>
            </a:r>
            <a:endParaRPr dirty="0"/>
          </a:p>
        </p:txBody>
      </p:sp>
      <p:pic>
        <p:nvPicPr>
          <p:cNvPr id="3" name="Picture 2">
            <a:extLst>
              <a:ext uri="{FF2B5EF4-FFF2-40B4-BE49-F238E27FC236}">
                <a16:creationId xmlns:a16="http://schemas.microsoft.com/office/drawing/2014/main" id="{BAE86DA7-30CF-ADBF-E495-6021FF9BD4CF}"/>
              </a:ext>
            </a:extLst>
          </p:cNvPr>
          <p:cNvPicPr>
            <a:picLocks noChangeAspect="1"/>
          </p:cNvPicPr>
          <p:nvPr/>
        </p:nvPicPr>
        <p:blipFill rotWithShape="1">
          <a:blip r:embed="rId3"/>
          <a:srcRect b="24379"/>
          <a:stretch/>
        </p:blipFill>
        <p:spPr>
          <a:xfrm>
            <a:off x="381964" y="2072480"/>
            <a:ext cx="6721205" cy="39116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 DEPARTMENT &amp; EDUCATION TABLE</a:t>
            </a:r>
            <a:endParaRPr dirty="0"/>
          </a:p>
        </p:txBody>
      </p:sp>
      <p:pic>
        <p:nvPicPr>
          <p:cNvPr id="4" name="Picture 3">
            <a:extLst>
              <a:ext uri="{FF2B5EF4-FFF2-40B4-BE49-F238E27FC236}">
                <a16:creationId xmlns:a16="http://schemas.microsoft.com/office/drawing/2014/main" id="{795A417C-30CA-FBCC-A950-C4E58242CCF7}"/>
              </a:ext>
            </a:extLst>
          </p:cNvPr>
          <p:cNvPicPr>
            <a:picLocks noChangeAspect="1"/>
          </p:cNvPicPr>
          <p:nvPr/>
        </p:nvPicPr>
        <p:blipFill rotWithShape="1">
          <a:blip r:embed="rId3"/>
          <a:srcRect b="64797"/>
          <a:stretch/>
        </p:blipFill>
        <p:spPr>
          <a:xfrm>
            <a:off x="344805" y="3170789"/>
            <a:ext cx="7505700" cy="1736877"/>
          </a:xfrm>
          <a:prstGeom prst="rect">
            <a:avLst/>
          </a:prstGeom>
        </p:spPr>
      </p:pic>
      <p:pic>
        <p:nvPicPr>
          <p:cNvPr id="5" name="Picture 4">
            <a:extLst>
              <a:ext uri="{FF2B5EF4-FFF2-40B4-BE49-F238E27FC236}">
                <a16:creationId xmlns:a16="http://schemas.microsoft.com/office/drawing/2014/main" id="{09B5EC5A-5B6A-050D-AB34-98515AE07898}"/>
              </a:ext>
            </a:extLst>
          </p:cNvPr>
          <p:cNvPicPr>
            <a:picLocks noChangeAspect="1"/>
          </p:cNvPicPr>
          <p:nvPr/>
        </p:nvPicPr>
        <p:blipFill rotWithShape="1">
          <a:blip r:embed="rId4"/>
          <a:srcRect b="61687"/>
          <a:stretch/>
        </p:blipFill>
        <p:spPr>
          <a:xfrm>
            <a:off x="344805" y="6331353"/>
            <a:ext cx="7162740" cy="1725302"/>
          </a:xfrm>
          <a:prstGeom prst="rect">
            <a:avLst/>
          </a:prstGeom>
        </p:spPr>
      </p:pic>
    </p:spTree>
    <p:extLst>
      <p:ext uri="{BB962C8B-B14F-4D97-AF65-F5344CB8AC3E}">
        <p14:creationId xmlns:p14="http://schemas.microsoft.com/office/powerpoint/2010/main" val="183416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 EMPLOYEE &amp; MANAGER TABLE</a:t>
            </a:r>
            <a:endParaRPr dirty="0"/>
          </a:p>
        </p:txBody>
      </p:sp>
      <p:pic>
        <p:nvPicPr>
          <p:cNvPr id="5" name="Picture 4">
            <a:extLst>
              <a:ext uri="{FF2B5EF4-FFF2-40B4-BE49-F238E27FC236}">
                <a16:creationId xmlns:a16="http://schemas.microsoft.com/office/drawing/2014/main" id="{0097A6AE-9520-8AB5-B41E-3248600F3A1D}"/>
              </a:ext>
            </a:extLst>
          </p:cNvPr>
          <p:cNvPicPr>
            <a:picLocks noChangeAspect="1"/>
          </p:cNvPicPr>
          <p:nvPr/>
        </p:nvPicPr>
        <p:blipFill rotWithShape="1">
          <a:blip r:embed="rId3"/>
          <a:srcRect b="59374"/>
          <a:stretch/>
        </p:blipFill>
        <p:spPr>
          <a:xfrm>
            <a:off x="264945" y="5144766"/>
            <a:ext cx="7200900" cy="2031538"/>
          </a:xfrm>
          <a:prstGeom prst="rect">
            <a:avLst/>
          </a:prstGeom>
        </p:spPr>
      </p:pic>
      <p:pic>
        <p:nvPicPr>
          <p:cNvPr id="6" name="Picture 5">
            <a:extLst>
              <a:ext uri="{FF2B5EF4-FFF2-40B4-BE49-F238E27FC236}">
                <a16:creationId xmlns:a16="http://schemas.microsoft.com/office/drawing/2014/main" id="{278A933C-805C-D2AC-298B-F66B0D39B4FA}"/>
              </a:ext>
            </a:extLst>
          </p:cNvPr>
          <p:cNvPicPr>
            <a:picLocks noChangeAspect="1"/>
          </p:cNvPicPr>
          <p:nvPr/>
        </p:nvPicPr>
        <p:blipFill rotWithShape="1">
          <a:blip r:embed="rId4"/>
          <a:srcRect b="62815"/>
          <a:stretch/>
        </p:blipFill>
        <p:spPr>
          <a:xfrm>
            <a:off x="368159" y="2366776"/>
            <a:ext cx="7267575" cy="2401385"/>
          </a:xfrm>
          <a:prstGeom prst="rect">
            <a:avLst/>
          </a:prstGeom>
        </p:spPr>
      </p:pic>
    </p:spTree>
    <p:extLst>
      <p:ext uri="{BB962C8B-B14F-4D97-AF65-F5344CB8AC3E}">
        <p14:creationId xmlns:p14="http://schemas.microsoft.com/office/powerpoint/2010/main" val="3427490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 JOB_HISTORY TABLE</a:t>
            </a:r>
            <a:endParaRPr dirty="0"/>
          </a:p>
        </p:txBody>
      </p:sp>
      <p:pic>
        <p:nvPicPr>
          <p:cNvPr id="4" name="Picture 3">
            <a:extLst>
              <a:ext uri="{FF2B5EF4-FFF2-40B4-BE49-F238E27FC236}">
                <a16:creationId xmlns:a16="http://schemas.microsoft.com/office/drawing/2014/main" id="{73EA66AF-4ACA-523C-8A15-FECBFF276DCA}"/>
              </a:ext>
            </a:extLst>
          </p:cNvPr>
          <p:cNvPicPr>
            <a:picLocks noChangeAspect="1"/>
          </p:cNvPicPr>
          <p:nvPr/>
        </p:nvPicPr>
        <p:blipFill>
          <a:blip r:embed="rId3"/>
          <a:stretch>
            <a:fillRect/>
          </a:stretch>
        </p:blipFill>
        <p:spPr>
          <a:xfrm>
            <a:off x="276225" y="2481262"/>
            <a:ext cx="7219950" cy="5095875"/>
          </a:xfrm>
          <a:prstGeom prst="rect">
            <a:avLst/>
          </a:prstGeom>
        </p:spPr>
      </p:pic>
    </p:spTree>
    <p:extLst>
      <p:ext uri="{BB962C8B-B14F-4D97-AF65-F5344CB8AC3E}">
        <p14:creationId xmlns:p14="http://schemas.microsoft.com/office/powerpoint/2010/main" val="2542664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 SALARY TABLE</a:t>
            </a:r>
            <a:endParaRPr dirty="0"/>
          </a:p>
        </p:txBody>
      </p:sp>
      <p:pic>
        <p:nvPicPr>
          <p:cNvPr id="4" name="Picture 3">
            <a:extLst>
              <a:ext uri="{FF2B5EF4-FFF2-40B4-BE49-F238E27FC236}">
                <a16:creationId xmlns:a16="http://schemas.microsoft.com/office/drawing/2014/main" id="{3E8CCF08-C21C-6A75-4E8D-BFF310C42F2B}"/>
              </a:ext>
            </a:extLst>
          </p:cNvPr>
          <p:cNvPicPr>
            <a:picLocks noChangeAspect="1"/>
          </p:cNvPicPr>
          <p:nvPr/>
        </p:nvPicPr>
        <p:blipFill>
          <a:blip r:embed="rId3"/>
          <a:stretch>
            <a:fillRect/>
          </a:stretch>
        </p:blipFill>
        <p:spPr>
          <a:xfrm>
            <a:off x="434413" y="2400481"/>
            <a:ext cx="6000750" cy="3914775"/>
          </a:xfrm>
          <a:prstGeom prst="rect">
            <a:avLst/>
          </a:prstGeom>
        </p:spPr>
      </p:pic>
    </p:spTree>
    <p:extLst>
      <p:ext uri="{BB962C8B-B14F-4D97-AF65-F5344CB8AC3E}">
        <p14:creationId xmlns:p14="http://schemas.microsoft.com/office/powerpoint/2010/main" val="4161810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 LOCATION TABLE</a:t>
            </a:r>
            <a:endParaRPr dirty="0"/>
          </a:p>
        </p:txBody>
      </p:sp>
      <p:pic>
        <p:nvPicPr>
          <p:cNvPr id="4" name="Picture 3">
            <a:extLst>
              <a:ext uri="{FF2B5EF4-FFF2-40B4-BE49-F238E27FC236}">
                <a16:creationId xmlns:a16="http://schemas.microsoft.com/office/drawing/2014/main" id="{57062AE2-0A73-463F-A08B-54C87DEA621F}"/>
              </a:ext>
            </a:extLst>
          </p:cNvPr>
          <p:cNvPicPr>
            <a:picLocks noChangeAspect="1"/>
          </p:cNvPicPr>
          <p:nvPr/>
        </p:nvPicPr>
        <p:blipFill>
          <a:blip r:embed="rId3"/>
          <a:stretch>
            <a:fillRect/>
          </a:stretch>
        </p:blipFill>
        <p:spPr>
          <a:xfrm>
            <a:off x="264945" y="2619375"/>
            <a:ext cx="6915150" cy="2409825"/>
          </a:xfrm>
          <a:prstGeom prst="rect">
            <a:avLst/>
          </a:prstGeom>
        </p:spPr>
      </p:pic>
    </p:spTree>
    <p:extLst>
      <p:ext uri="{BB962C8B-B14F-4D97-AF65-F5344CB8AC3E}">
        <p14:creationId xmlns:p14="http://schemas.microsoft.com/office/powerpoint/2010/main" val="272441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8"/>
            <a:ext cx="7242600" cy="7469005"/>
          </a:xfrm>
          <a:prstGeom prst="rect">
            <a:avLst/>
          </a:prstGeom>
          <a:ln>
            <a:solidFill>
              <a:schemeClr val="bg1">
                <a:lumMod val="50000"/>
              </a:schemeClr>
            </a:solidFill>
          </a:ln>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 CITY_ADDRESS TABLE</a:t>
            </a:r>
            <a:endParaRPr dirty="0"/>
          </a:p>
        </p:txBody>
      </p:sp>
      <p:pic>
        <p:nvPicPr>
          <p:cNvPr id="4" name="Picture 3">
            <a:extLst>
              <a:ext uri="{FF2B5EF4-FFF2-40B4-BE49-F238E27FC236}">
                <a16:creationId xmlns:a16="http://schemas.microsoft.com/office/drawing/2014/main" id="{5E3FAA02-8F50-7BF2-E86D-36239AF84BA9}"/>
              </a:ext>
            </a:extLst>
          </p:cNvPr>
          <p:cNvPicPr>
            <a:picLocks noChangeAspect="1"/>
          </p:cNvPicPr>
          <p:nvPr/>
        </p:nvPicPr>
        <p:blipFill>
          <a:blip r:embed="rId3"/>
          <a:stretch>
            <a:fillRect/>
          </a:stretch>
        </p:blipFill>
        <p:spPr>
          <a:xfrm>
            <a:off x="264945" y="2920074"/>
            <a:ext cx="6841911" cy="2735112"/>
          </a:xfrm>
          <a:prstGeom prst="rect">
            <a:avLst/>
          </a:prstGeom>
        </p:spPr>
      </p:pic>
    </p:spTree>
    <p:extLst>
      <p:ext uri="{BB962C8B-B14F-4D97-AF65-F5344CB8AC3E}">
        <p14:creationId xmlns:p14="http://schemas.microsoft.com/office/powerpoint/2010/main" val="3855877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CRUD</a:t>
            </a:r>
            <a:endParaRPr dirty="0"/>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lang="en-US" sz="1900" b="1" dirty="0">
              <a:latin typeface="Open Sans"/>
              <a:ea typeface="Open Sans"/>
              <a:cs typeface="Open Sans"/>
              <a:sym typeface="Open Sans"/>
            </a:endParaRPr>
          </a:p>
          <a:p>
            <a:pPr marL="0" lvl="0" indent="0" algn="l" rtl="0">
              <a:spcBef>
                <a:spcPts val="1600"/>
              </a:spcBef>
              <a:spcAft>
                <a:spcPts val="0"/>
              </a:spcAft>
              <a:buNone/>
            </a:pPr>
            <a:endParaRPr lang="nl-NL"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E2D80EEC-3A1B-DFCD-A378-01688F4F8FFE}"/>
              </a:ext>
            </a:extLst>
          </p:cNvPr>
          <p:cNvPicPr>
            <a:picLocks noChangeAspect="1"/>
          </p:cNvPicPr>
          <p:nvPr/>
        </p:nvPicPr>
        <p:blipFill>
          <a:blip r:embed="rId3"/>
          <a:stretch>
            <a:fillRect/>
          </a:stretch>
        </p:blipFill>
        <p:spPr>
          <a:xfrm>
            <a:off x="451412" y="3553438"/>
            <a:ext cx="6991934" cy="24885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D19366E5-DA01-54C5-78A1-E4DCA87817D3}"/>
              </a:ext>
            </a:extLst>
          </p:cNvPr>
          <p:cNvPicPr>
            <a:picLocks noChangeAspect="1"/>
          </p:cNvPicPr>
          <p:nvPr/>
        </p:nvPicPr>
        <p:blipFill>
          <a:blip r:embed="rId3"/>
          <a:stretch>
            <a:fillRect/>
          </a:stretch>
        </p:blipFill>
        <p:spPr>
          <a:xfrm>
            <a:off x="619125" y="3620224"/>
            <a:ext cx="6534150" cy="1104900"/>
          </a:xfrm>
          <a:prstGeom prst="rect">
            <a:avLst/>
          </a:prstGeom>
        </p:spPr>
      </p:pic>
      <p:pic>
        <p:nvPicPr>
          <p:cNvPr id="4" name="Picture 3">
            <a:extLst>
              <a:ext uri="{FF2B5EF4-FFF2-40B4-BE49-F238E27FC236}">
                <a16:creationId xmlns:a16="http://schemas.microsoft.com/office/drawing/2014/main" id="{4245F873-2AE6-33F8-410E-E3705056C1C5}"/>
              </a:ext>
            </a:extLst>
          </p:cNvPr>
          <p:cNvPicPr>
            <a:picLocks noChangeAspect="1"/>
          </p:cNvPicPr>
          <p:nvPr/>
        </p:nvPicPr>
        <p:blipFill>
          <a:blip r:embed="rId4"/>
          <a:stretch>
            <a:fillRect/>
          </a:stretch>
        </p:blipFill>
        <p:spPr>
          <a:xfrm>
            <a:off x="619125" y="5236286"/>
            <a:ext cx="3048000" cy="1095375"/>
          </a:xfrm>
          <a:prstGeom prst="rect">
            <a:avLst/>
          </a:prstGeom>
        </p:spPr>
      </p:pic>
      <p:pic>
        <p:nvPicPr>
          <p:cNvPr id="5" name="Picture 4">
            <a:extLst>
              <a:ext uri="{FF2B5EF4-FFF2-40B4-BE49-F238E27FC236}">
                <a16:creationId xmlns:a16="http://schemas.microsoft.com/office/drawing/2014/main" id="{40D4D847-1A5F-0C66-C244-7A5F20D96F21}"/>
              </a:ext>
            </a:extLst>
          </p:cNvPr>
          <p:cNvPicPr>
            <a:picLocks noChangeAspect="1"/>
          </p:cNvPicPr>
          <p:nvPr/>
        </p:nvPicPr>
        <p:blipFill rotWithShape="1">
          <a:blip r:embed="rId5"/>
          <a:srcRect t="2986"/>
          <a:stretch/>
        </p:blipFill>
        <p:spPr>
          <a:xfrm>
            <a:off x="619125" y="6842823"/>
            <a:ext cx="2771775" cy="21530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0700AE24-DB37-5C2C-CF0E-788FD1870ABE}"/>
              </a:ext>
            </a:extLst>
          </p:cNvPr>
          <p:cNvPicPr>
            <a:picLocks noChangeAspect="1"/>
          </p:cNvPicPr>
          <p:nvPr/>
        </p:nvPicPr>
        <p:blipFill>
          <a:blip r:embed="rId3"/>
          <a:stretch>
            <a:fillRect/>
          </a:stretch>
        </p:blipFill>
        <p:spPr>
          <a:xfrm>
            <a:off x="419100" y="3848100"/>
            <a:ext cx="6934200" cy="1562100"/>
          </a:xfrm>
          <a:prstGeom prst="rect">
            <a:avLst/>
          </a:prstGeom>
        </p:spPr>
      </p:pic>
      <p:pic>
        <p:nvPicPr>
          <p:cNvPr id="5" name="Picture 4">
            <a:extLst>
              <a:ext uri="{FF2B5EF4-FFF2-40B4-BE49-F238E27FC236}">
                <a16:creationId xmlns:a16="http://schemas.microsoft.com/office/drawing/2014/main" id="{8F55B8CE-DC8A-A5D7-71F6-30458C80F8ED}"/>
              </a:ext>
            </a:extLst>
          </p:cNvPr>
          <p:cNvPicPr>
            <a:picLocks noChangeAspect="1"/>
          </p:cNvPicPr>
          <p:nvPr/>
        </p:nvPicPr>
        <p:blipFill>
          <a:blip r:embed="rId4"/>
          <a:stretch>
            <a:fillRect/>
          </a:stretch>
        </p:blipFill>
        <p:spPr>
          <a:xfrm>
            <a:off x="614362" y="7136752"/>
            <a:ext cx="2162175" cy="2038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87184761-EECB-A8EF-A91C-76D8822CA639}"/>
              </a:ext>
            </a:extLst>
          </p:cNvPr>
          <p:cNvPicPr>
            <a:picLocks noChangeAspect="1"/>
          </p:cNvPicPr>
          <p:nvPr/>
        </p:nvPicPr>
        <p:blipFill rotWithShape="1">
          <a:blip r:embed="rId5"/>
          <a:srcRect t="70851"/>
          <a:stretch/>
        </p:blipFill>
        <p:spPr>
          <a:xfrm>
            <a:off x="356262" y="5667375"/>
            <a:ext cx="7059875" cy="8392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9" name="Picture 8">
            <a:extLst>
              <a:ext uri="{FF2B5EF4-FFF2-40B4-BE49-F238E27FC236}">
                <a16:creationId xmlns:a16="http://schemas.microsoft.com/office/drawing/2014/main" id="{4D626435-7BA1-D9F0-A6E0-5D1D617F8B5C}"/>
              </a:ext>
            </a:extLst>
          </p:cNvPr>
          <p:cNvPicPr>
            <a:picLocks noChangeAspect="1"/>
          </p:cNvPicPr>
          <p:nvPr/>
        </p:nvPicPr>
        <p:blipFill>
          <a:blip r:embed="rId3"/>
          <a:stretch>
            <a:fillRect/>
          </a:stretch>
        </p:blipFill>
        <p:spPr>
          <a:xfrm>
            <a:off x="419100" y="3952875"/>
            <a:ext cx="6134100" cy="1924050"/>
          </a:xfrm>
          <a:prstGeom prst="rect">
            <a:avLst/>
          </a:prstGeom>
        </p:spPr>
      </p:pic>
      <p:pic>
        <p:nvPicPr>
          <p:cNvPr id="11" name="Picture 10">
            <a:extLst>
              <a:ext uri="{FF2B5EF4-FFF2-40B4-BE49-F238E27FC236}">
                <a16:creationId xmlns:a16="http://schemas.microsoft.com/office/drawing/2014/main" id="{1C6964BC-80B8-C919-B578-2EC5C5B9C783}"/>
              </a:ext>
            </a:extLst>
          </p:cNvPr>
          <p:cNvPicPr>
            <a:picLocks noChangeAspect="1"/>
          </p:cNvPicPr>
          <p:nvPr/>
        </p:nvPicPr>
        <p:blipFill rotWithShape="1">
          <a:blip r:embed="rId4"/>
          <a:srcRect l="-1" t="-1" r="25824" b="1794"/>
          <a:stretch/>
        </p:blipFill>
        <p:spPr>
          <a:xfrm>
            <a:off x="595313" y="6491287"/>
            <a:ext cx="1928812" cy="18240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6B1F14BC-70E6-E66A-76F6-3370AEC7C742}"/>
              </a:ext>
            </a:extLst>
          </p:cNvPr>
          <p:cNvPicPr>
            <a:picLocks noChangeAspect="1"/>
          </p:cNvPicPr>
          <p:nvPr/>
        </p:nvPicPr>
        <p:blipFill>
          <a:blip r:embed="rId3"/>
          <a:stretch>
            <a:fillRect/>
          </a:stretch>
        </p:blipFill>
        <p:spPr>
          <a:xfrm>
            <a:off x="557212" y="3529012"/>
            <a:ext cx="6657975" cy="3000375"/>
          </a:xfrm>
          <a:prstGeom prst="rect">
            <a:avLst/>
          </a:prstGeom>
        </p:spPr>
      </p:pic>
      <p:pic>
        <p:nvPicPr>
          <p:cNvPr id="5" name="Picture 4">
            <a:extLst>
              <a:ext uri="{FF2B5EF4-FFF2-40B4-BE49-F238E27FC236}">
                <a16:creationId xmlns:a16="http://schemas.microsoft.com/office/drawing/2014/main" id="{5F5114E1-D0B8-E247-A008-DBD5285D03FE}"/>
              </a:ext>
            </a:extLst>
          </p:cNvPr>
          <p:cNvPicPr>
            <a:picLocks noChangeAspect="1"/>
          </p:cNvPicPr>
          <p:nvPr/>
        </p:nvPicPr>
        <p:blipFill>
          <a:blip r:embed="rId4"/>
          <a:stretch>
            <a:fillRect/>
          </a:stretch>
        </p:blipFill>
        <p:spPr>
          <a:xfrm>
            <a:off x="557212" y="7037867"/>
            <a:ext cx="5031552" cy="2303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BF087C33-D877-3AA7-3BF9-EBC3B1AC4809}"/>
              </a:ext>
            </a:extLst>
          </p:cNvPr>
          <p:cNvPicPr>
            <a:picLocks noChangeAspect="1"/>
          </p:cNvPicPr>
          <p:nvPr/>
        </p:nvPicPr>
        <p:blipFill>
          <a:blip r:embed="rId3"/>
          <a:stretch>
            <a:fillRect/>
          </a:stretch>
        </p:blipFill>
        <p:spPr>
          <a:xfrm>
            <a:off x="520861" y="4264586"/>
            <a:ext cx="6398616" cy="4289105"/>
          </a:xfrm>
          <a:prstGeom prst="rect">
            <a:avLst/>
          </a:prstGeom>
        </p:spPr>
      </p:pic>
      <p:pic>
        <p:nvPicPr>
          <p:cNvPr id="5" name="Picture 4">
            <a:extLst>
              <a:ext uri="{FF2B5EF4-FFF2-40B4-BE49-F238E27FC236}">
                <a16:creationId xmlns:a16="http://schemas.microsoft.com/office/drawing/2014/main" id="{80C2F6C0-5D73-7834-789B-3CC5B6FC201F}"/>
              </a:ext>
            </a:extLst>
          </p:cNvPr>
          <p:cNvPicPr>
            <a:picLocks noChangeAspect="1"/>
          </p:cNvPicPr>
          <p:nvPr/>
        </p:nvPicPr>
        <p:blipFill>
          <a:blip r:embed="rId4"/>
          <a:stretch>
            <a:fillRect/>
          </a:stretch>
        </p:blipFill>
        <p:spPr>
          <a:xfrm>
            <a:off x="520861" y="8887924"/>
            <a:ext cx="5353050" cy="962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a:ln>
            <a:solidFill>
              <a:schemeClr val="bg1">
                <a:lumMod val="50000"/>
              </a:schemeClr>
            </a:solidFill>
          </a:ln>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342900" indent="-342900">
              <a:spcBef>
                <a:spcPts val="1600"/>
              </a:spcBef>
            </a:pPr>
            <a:r>
              <a:rPr lang="en-US" sz="1900" dirty="0"/>
              <a:t>Permission will be granted to users access to all tables in the database.</a:t>
            </a:r>
          </a:p>
          <a:p>
            <a:pPr marL="342900" indent="-342900">
              <a:spcBef>
                <a:spcPts val="1600"/>
              </a:spcBef>
            </a:pPr>
            <a:r>
              <a:rPr lang="en-US" sz="1900" dirty="0"/>
              <a:t>Then access will be revoked to salary tables for an employee unless he is from HR department and management who should have access to the file. </a:t>
            </a: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77"/>
          <p:cNvSpPr txBox="1">
            <a:spLocks noGrp="1"/>
          </p:cNvSpPr>
          <p:nvPr>
            <p:ph type="body" idx="1"/>
          </p:nvPr>
        </p:nvSpPr>
        <p:spPr>
          <a:xfrm>
            <a:off x="380647" y="1163250"/>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endParaRPr sz="2000" b="1" dirty="0">
              <a:latin typeface="Open Sans"/>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865EE6FD-C922-8415-AA55-BFB8C4FB1547}"/>
              </a:ext>
            </a:extLst>
          </p:cNvPr>
          <p:cNvPicPr>
            <a:picLocks noChangeAspect="1"/>
          </p:cNvPicPr>
          <p:nvPr/>
        </p:nvPicPr>
        <p:blipFill>
          <a:blip r:embed="rId3"/>
          <a:stretch>
            <a:fillRect/>
          </a:stretch>
        </p:blipFill>
        <p:spPr>
          <a:xfrm>
            <a:off x="476264" y="2598796"/>
            <a:ext cx="5114308" cy="73625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78"/>
          <p:cNvSpPr txBox="1">
            <a:spLocks noGrp="1"/>
          </p:cNvSpPr>
          <p:nvPr>
            <p:ph type="body" idx="1"/>
          </p:nvPr>
        </p:nvSpPr>
        <p:spPr>
          <a:xfrm>
            <a:off x="160778" y="563820"/>
            <a:ext cx="7242600" cy="18784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dirty="0">
              <a:latin typeface="Open Sans"/>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2FBF2EB8-9B7F-DA51-FB03-4788C6992F4C}"/>
              </a:ext>
            </a:extLst>
          </p:cNvPr>
          <p:cNvPicPr>
            <a:picLocks noChangeAspect="1"/>
          </p:cNvPicPr>
          <p:nvPr/>
        </p:nvPicPr>
        <p:blipFill>
          <a:blip r:embed="rId3"/>
          <a:stretch>
            <a:fillRect/>
          </a:stretch>
        </p:blipFill>
        <p:spPr>
          <a:xfrm>
            <a:off x="215758" y="2149188"/>
            <a:ext cx="5127585" cy="764250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79"/>
          <p:cNvSpPr txBox="1">
            <a:spLocks noGrp="1"/>
          </p:cNvSpPr>
          <p:nvPr>
            <p:ph type="body" idx="1"/>
          </p:nvPr>
        </p:nvSpPr>
        <p:spPr>
          <a:xfrm>
            <a:off x="264900" y="193430"/>
            <a:ext cx="7242600" cy="1832139"/>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sz="2000" b="1" dirty="0">
                <a:latin typeface="Open Sans"/>
                <a:ea typeface="Open Sans"/>
                <a:cs typeface="Open Sans"/>
              </a:rPr>
              <a:t>Create a non-management user named </a:t>
            </a:r>
            <a:r>
              <a:rPr lang="en" sz="2000" b="1" dirty="0">
                <a:latin typeface="Open Sans"/>
                <a:ea typeface="Open Sans"/>
                <a:cs typeface="Open Sans"/>
                <a:sym typeface="Source Code Pro"/>
              </a:rPr>
              <a:t>NoMgr</a:t>
            </a:r>
            <a:r>
              <a:rPr lang="en" sz="2000" b="1" dirty="0">
                <a:latin typeface="Open Sans"/>
                <a:ea typeface="Open Sans"/>
                <a:cs typeface="Open Sans"/>
                <a:sym typeface="Open Sans"/>
              </a:rPr>
              <a:t>.</a:t>
            </a:r>
            <a:r>
              <a:rPr lang="en" sz="2000" b="1" dirty="0">
                <a:latin typeface="Open Sans"/>
                <a:ea typeface="Open Sans"/>
                <a:cs typeface="Open Sans"/>
              </a:rPr>
              <a:t> Show the code of how your would grant access to the database, but revoke access to the salary data.Submit screenshot of code</a:t>
            </a:r>
            <a:endParaRPr sz="2000" b="1" dirty="0">
              <a:latin typeface="Open Sans"/>
              <a:ea typeface="Open Sans"/>
              <a:cs typeface="Open Sans"/>
            </a:endParaRPr>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2A7D0FCD-EFC8-C47A-D80B-82AB17F67ACE}"/>
              </a:ext>
            </a:extLst>
          </p:cNvPr>
          <p:cNvPicPr>
            <a:picLocks noChangeAspect="1"/>
          </p:cNvPicPr>
          <p:nvPr/>
        </p:nvPicPr>
        <p:blipFill>
          <a:blip r:embed="rId3"/>
          <a:stretch>
            <a:fillRect/>
          </a:stretch>
        </p:blipFill>
        <p:spPr>
          <a:xfrm>
            <a:off x="398964" y="2433457"/>
            <a:ext cx="6673913" cy="47312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a:ln>
            <a:solidFill>
              <a:schemeClr val="bg1">
                <a:lumMod val="50000"/>
              </a:schemeClr>
            </a:solid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50" y="2253724"/>
            <a:ext cx="7393150" cy="7156976"/>
          </a:xfrm>
          <a:prstGeom prst="rect">
            <a:avLst/>
          </a:prstGeom>
          <a:ln>
            <a:solidFill>
              <a:schemeClr val="bg1">
                <a:lumMod val="50000"/>
              </a:schemeClr>
            </a:solidFill>
          </a:ln>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400" dirty="0">
                <a:solidFill>
                  <a:srgbClr val="0070C0"/>
                </a:solidFill>
                <a:highlight>
                  <a:srgbClr val="FFFFFF"/>
                </a:highlight>
                <a:latin typeface="Open Sans"/>
                <a:ea typeface="Open Sans"/>
                <a:cs typeface="Open Sans"/>
              </a:rPr>
              <a:t>Request from the business partner : </a:t>
            </a:r>
            <a:r>
              <a:rPr lang="en" sz="1400" dirty="0">
                <a:solidFill>
                  <a:srgbClr val="525C65"/>
                </a:solidFill>
                <a:highlight>
                  <a:srgbClr val="FFFFFF"/>
                </a:highlight>
                <a:latin typeface="Open Sans"/>
                <a:ea typeface="Open Sans"/>
                <a:cs typeface="Open Sans"/>
                <a:sym typeface="Open Sans"/>
              </a:rPr>
              <a:t>Create a database with the employee information for the HR department.</a:t>
            </a:r>
            <a:endParaRPr sz="1400" dirty="0"/>
          </a:p>
          <a:p>
            <a:pPr marL="457200" lvl="0" indent="0" algn="l" rtl="0">
              <a:lnSpc>
                <a:spcPct val="100000"/>
              </a:lnSpc>
              <a:spcBef>
                <a:spcPts val="0"/>
              </a:spcBef>
              <a:spcAft>
                <a:spcPts val="0"/>
              </a:spcAft>
              <a:buClr>
                <a:schemeClr val="dk1"/>
              </a:buClr>
              <a:buSzPts val="1100"/>
              <a:buFont typeface="Arial"/>
              <a:buNone/>
            </a:pPr>
            <a:endParaRPr sz="1400" dirty="0">
              <a:solidFill>
                <a:srgbClr val="0070C0"/>
              </a:solidFill>
              <a:highlight>
                <a:srgbClr val="FFFFFF"/>
              </a:highlight>
              <a:latin typeface="Open Sans"/>
              <a:ea typeface="Open Sans"/>
              <a:cs typeface="Open Sans"/>
            </a:endParaRPr>
          </a:p>
          <a:p>
            <a:pPr indent="-349250">
              <a:lnSpc>
                <a:spcPct val="100000"/>
              </a:lnSpc>
              <a:buSzPts val="1900"/>
              <a:buFont typeface="Open Sans"/>
              <a:buChar char="●"/>
            </a:pPr>
            <a:r>
              <a:rPr lang="en" sz="1400" dirty="0">
                <a:solidFill>
                  <a:srgbClr val="0070C0"/>
                </a:solidFill>
                <a:highlight>
                  <a:srgbClr val="FFFFFF"/>
                </a:highlight>
                <a:latin typeface="Open Sans"/>
                <a:ea typeface="Open Sans"/>
                <a:cs typeface="Open Sans"/>
                <a:sym typeface="Open Sans"/>
              </a:rPr>
              <a:t>Current data management solution:</a:t>
            </a:r>
            <a:r>
              <a:rPr lang="en" sz="1400" dirty="0">
                <a:solidFill>
                  <a:srgbClr val="0070C0"/>
                </a:solidFill>
                <a:highlight>
                  <a:srgbClr val="FFFFFF"/>
                </a:highlight>
                <a:latin typeface="Open Sans"/>
                <a:ea typeface="Open Sans"/>
                <a:cs typeface="Open Sans"/>
                <a:sym typeface="Arial"/>
              </a:rPr>
              <a:t> </a:t>
            </a:r>
            <a:r>
              <a:rPr lang="en" sz="1400" dirty="0">
                <a:solidFill>
                  <a:srgbClr val="525C65"/>
                </a:solidFill>
                <a:highlight>
                  <a:srgbClr val="FFFFFF"/>
                </a:highlight>
                <a:latin typeface="Open Sans"/>
                <a:ea typeface="Open Sans"/>
                <a:cs typeface="Open Sans"/>
                <a:sym typeface="Open Sans"/>
              </a:rPr>
              <a:t>Currently, the HR </a:t>
            </a:r>
            <a:r>
              <a:rPr lang="en-US" sz="1400" dirty="0">
                <a:solidFill>
                  <a:srgbClr val="525C65"/>
                </a:solidFill>
                <a:highlight>
                  <a:srgbClr val="FFFFFF"/>
                </a:highlight>
                <a:latin typeface="Open Sans"/>
                <a:ea typeface="Open Sans"/>
                <a:cs typeface="Open Sans"/>
              </a:rPr>
              <a:t>maintains all employee information on a shared spreadsheet</a:t>
            </a:r>
          </a:p>
          <a:p>
            <a:pPr marL="107950" indent="0">
              <a:lnSpc>
                <a:spcPct val="100000"/>
              </a:lnSpc>
              <a:buSzPts val="1900"/>
              <a:buNone/>
            </a:pPr>
            <a:endParaRPr sz="1400" dirty="0">
              <a:solidFill>
                <a:srgbClr val="525C65"/>
              </a:solidFill>
              <a:highlight>
                <a:srgbClr val="FFFFFF"/>
              </a:highlight>
              <a:latin typeface="Open Sans"/>
              <a:ea typeface="Open Sans"/>
              <a:cs typeface="Open Sans"/>
              <a:sym typeface="Arial"/>
            </a:endParaRPr>
          </a:p>
          <a:p>
            <a:pPr indent="-349250">
              <a:lnSpc>
                <a:spcPct val="100000"/>
              </a:lnSpc>
              <a:buSzPts val="1900"/>
              <a:buFont typeface="Open Sans"/>
              <a:buChar char="●"/>
            </a:pPr>
            <a:r>
              <a:rPr lang="en" sz="1400" dirty="0">
                <a:solidFill>
                  <a:srgbClr val="0070C0"/>
                </a:solidFill>
                <a:highlight>
                  <a:srgbClr val="FFFFFF"/>
                </a:highlight>
                <a:latin typeface="Open Sans"/>
                <a:ea typeface="Open Sans"/>
                <a:cs typeface="Open Sans"/>
                <a:sym typeface="Open Sans"/>
              </a:rPr>
              <a:t>Currently available data : </a:t>
            </a:r>
            <a:r>
              <a:rPr lang="en" sz="1400" dirty="0">
                <a:solidFill>
                  <a:srgbClr val="525C65"/>
                </a:solidFill>
                <a:highlight>
                  <a:srgbClr val="FFFFFF"/>
                </a:highlight>
                <a:latin typeface="Open Sans"/>
                <a:ea typeface="Open Sans"/>
                <a:cs typeface="Open Sans"/>
                <a:sym typeface="Open Sans"/>
              </a:rPr>
              <a:t>Currently the excel file contains 15 columns and 205 rows. It has personal information of the employees such as-</a:t>
            </a:r>
          </a:p>
          <a:p>
            <a:pPr marL="107950" indent="0">
              <a:lnSpc>
                <a:spcPct val="100000"/>
              </a:lnSpc>
              <a:buSzPts val="1900"/>
              <a:buNone/>
            </a:pPr>
            <a:endParaRPr lang="en" sz="1400" dirty="0">
              <a:solidFill>
                <a:srgbClr val="525C65"/>
              </a:solidFill>
              <a:highlight>
                <a:srgbClr val="FFFFFF"/>
              </a:highlight>
              <a:latin typeface="Open Sans"/>
              <a:ea typeface="Open Sans"/>
              <a:cs typeface="Open Sans"/>
              <a:sym typeface="Open Sans"/>
            </a:endParaRPr>
          </a:p>
          <a:p>
            <a:pPr indent="-349250">
              <a:lnSpc>
                <a:spcPct val="100000"/>
              </a:lnSpc>
              <a:buSzPts val="1900"/>
              <a:buFont typeface="Courier New" panose="02070309020205020404" pitchFamily="49" charset="0"/>
              <a:buChar char="o"/>
            </a:pPr>
            <a:r>
              <a:rPr lang="en" sz="1400" dirty="0">
                <a:solidFill>
                  <a:srgbClr val="0070C0"/>
                </a:solidFill>
                <a:highlight>
                  <a:srgbClr val="FFFFFF"/>
                </a:highlight>
                <a:latin typeface="Open Sans"/>
                <a:ea typeface="Open Sans"/>
                <a:cs typeface="Open Sans"/>
                <a:sym typeface="Open Sans"/>
              </a:rPr>
              <a:t>Personal: </a:t>
            </a:r>
            <a:r>
              <a:rPr lang="en" sz="1400" dirty="0">
                <a:solidFill>
                  <a:srgbClr val="525C65"/>
                </a:solidFill>
                <a:highlight>
                  <a:srgbClr val="FFFFFF"/>
                </a:highlight>
                <a:latin typeface="Open Sans"/>
                <a:ea typeface="Open Sans"/>
                <a:cs typeface="Open Sans"/>
                <a:sym typeface="Open Sans"/>
              </a:rPr>
              <a:t>Name, address, location, city, state, educational level</a:t>
            </a:r>
          </a:p>
          <a:p>
            <a:pPr indent="-349250">
              <a:lnSpc>
                <a:spcPct val="100000"/>
              </a:lnSpc>
              <a:buSzPts val="1900"/>
              <a:buFont typeface="Courier New" panose="02070309020205020404" pitchFamily="49" charset="0"/>
              <a:buChar char="o"/>
            </a:pPr>
            <a:endParaRPr lang="en" sz="1400" dirty="0">
              <a:solidFill>
                <a:srgbClr val="0070C0"/>
              </a:solidFill>
              <a:highlight>
                <a:srgbClr val="FFFFFF"/>
              </a:highlight>
              <a:latin typeface="Open Sans"/>
              <a:ea typeface="Open Sans"/>
              <a:cs typeface="Open Sans"/>
              <a:sym typeface="Open Sans"/>
            </a:endParaRPr>
          </a:p>
          <a:p>
            <a:pPr indent="-349250">
              <a:lnSpc>
                <a:spcPct val="100000"/>
              </a:lnSpc>
              <a:buSzPts val="1900"/>
              <a:buFont typeface="Courier New" panose="02070309020205020404" pitchFamily="49" charset="0"/>
              <a:buChar char="o"/>
            </a:pPr>
            <a:r>
              <a:rPr lang="en" sz="1400" dirty="0">
                <a:solidFill>
                  <a:srgbClr val="0070C0"/>
                </a:solidFill>
                <a:highlight>
                  <a:srgbClr val="FFFFFF"/>
                </a:highlight>
                <a:latin typeface="Open Sans"/>
                <a:ea typeface="Open Sans"/>
                <a:cs typeface="Open Sans"/>
                <a:sym typeface="Open Sans"/>
              </a:rPr>
              <a:t>Employment related information: </a:t>
            </a:r>
            <a:r>
              <a:rPr lang="en" sz="1400" dirty="0">
                <a:solidFill>
                  <a:srgbClr val="525C65"/>
                </a:solidFill>
                <a:highlight>
                  <a:srgbClr val="FFFFFF"/>
                </a:highlight>
                <a:latin typeface="Open Sans"/>
                <a:ea typeface="Open Sans"/>
                <a:cs typeface="Open Sans"/>
                <a:sym typeface="Open Sans"/>
              </a:rPr>
              <a:t>Id of the employee, job title, Date of hire, starting and ending dates of a specific role, job title(s), manager of the employee, department, work email.</a:t>
            </a:r>
          </a:p>
          <a:p>
            <a:pPr indent="-349250">
              <a:lnSpc>
                <a:spcPct val="100000"/>
              </a:lnSpc>
              <a:buSzPts val="1900"/>
              <a:buFont typeface="Courier New" panose="02070309020205020404" pitchFamily="49" charset="0"/>
              <a:buChar char="o"/>
            </a:pPr>
            <a:endParaRPr lang="en" sz="1400" dirty="0">
              <a:solidFill>
                <a:srgbClr val="525C65"/>
              </a:solidFill>
              <a:highlight>
                <a:srgbClr val="FFFFFF"/>
              </a:highlight>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US" sz="1400" dirty="0">
                <a:solidFill>
                  <a:srgbClr val="0070C0"/>
                </a:solidFill>
                <a:highlight>
                  <a:srgbClr val="FFFFFF"/>
                </a:highlight>
                <a:latin typeface="Open Sans"/>
                <a:ea typeface="Open Sans"/>
                <a:cs typeface="Open Sans"/>
                <a:sym typeface="Open Sans"/>
              </a:rPr>
              <a:t>Additional data requests: </a:t>
            </a:r>
            <a:r>
              <a:rPr lang="en-US" sz="1400" dirty="0">
                <a:solidFill>
                  <a:srgbClr val="525C65"/>
                </a:solidFill>
                <a:highlight>
                  <a:srgbClr val="FFFFFF"/>
                </a:highlight>
                <a:latin typeface="Open Sans"/>
                <a:ea typeface="Open Sans"/>
                <a:cs typeface="Open Sans"/>
                <a:sym typeface="Open Sans"/>
              </a:rPr>
              <a:t>No</a:t>
            </a:r>
            <a:endParaRPr lang="en-US" sz="1400" dirty="0">
              <a:solidFill>
                <a:srgbClr val="525C65"/>
              </a:solidFill>
              <a:highlight>
                <a:srgbClr val="FFFFFF"/>
              </a:highlight>
              <a:latin typeface="Open Sans"/>
              <a:ea typeface="Open Sans"/>
              <a:cs typeface="Open Sans"/>
            </a:endParaRPr>
          </a:p>
          <a:p>
            <a:pPr marL="457200" lvl="0" indent="-349250" algn="l" rtl="0">
              <a:spcBef>
                <a:spcPts val="1600"/>
              </a:spcBef>
              <a:spcAft>
                <a:spcPts val="0"/>
              </a:spcAft>
              <a:buSzPts val="1900"/>
              <a:buFont typeface="Open Sans"/>
              <a:buChar char="●"/>
            </a:pPr>
            <a:r>
              <a:rPr lang="en-US" sz="1400" dirty="0">
                <a:solidFill>
                  <a:srgbClr val="0070C0"/>
                </a:solidFill>
                <a:highlight>
                  <a:srgbClr val="FFFFFF"/>
                </a:highlight>
                <a:latin typeface="Open Sans"/>
                <a:ea typeface="Open Sans"/>
                <a:cs typeface="Open Sans"/>
                <a:sym typeface="Open Sans"/>
              </a:rPr>
              <a:t>Ownership /management of data: </a:t>
            </a:r>
            <a:r>
              <a:rPr lang="en-US" sz="1400" dirty="0">
                <a:solidFill>
                  <a:srgbClr val="525C65"/>
                </a:solidFill>
                <a:highlight>
                  <a:srgbClr val="FFFFFF"/>
                </a:highlight>
                <a:latin typeface="Open Sans"/>
                <a:ea typeface="Open Sans"/>
                <a:cs typeface="Open Sans"/>
              </a:rPr>
              <a:t>HR department will own/manage the data. </a:t>
            </a:r>
          </a:p>
          <a:p>
            <a:pPr marL="457200" lvl="0" indent="0" algn="l" rtl="0">
              <a:lnSpc>
                <a:spcPct val="100000"/>
              </a:lnSpc>
              <a:spcBef>
                <a:spcPts val="0"/>
              </a:spcBef>
              <a:spcAft>
                <a:spcPts val="0"/>
              </a:spcAft>
              <a:buNone/>
            </a:pPr>
            <a:endParaRPr lang="en-US" sz="1600" dirty="0"/>
          </a:p>
          <a:p>
            <a:pPr marL="457200" lvl="0" indent="-349250" algn="l" rtl="0">
              <a:spcBef>
                <a:spcPts val="0"/>
              </a:spcBef>
              <a:spcAft>
                <a:spcPts val="0"/>
              </a:spcAft>
              <a:buSzPts val="1900"/>
              <a:buFont typeface="Open Sans"/>
              <a:buChar char="●"/>
            </a:pPr>
            <a:r>
              <a:rPr lang="en-US" sz="1400" dirty="0">
                <a:solidFill>
                  <a:srgbClr val="0070C0"/>
                </a:solidFill>
                <a:highlight>
                  <a:srgbClr val="FFFFFF"/>
                </a:highlight>
                <a:latin typeface="Open Sans"/>
                <a:ea typeface="Open Sans"/>
                <a:cs typeface="Open Sans"/>
                <a:sym typeface="Open Sans"/>
              </a:rPr>
              <a:t>Who will have access to database</a:t>
            </a:r>
          </a:p>
          <a:p>
            <a:pPr marL="457200" lvl="0" indent="-349250" algn="l" rtl="0">
              <a:spcBef>
                <a:spcPts val="0"/>
              </a:spcBef>
              <a:spcAft>
                <a:spcPts val="0"/>
              </a:spcAft>
              <a:buSzPts val="1900"/>
              <a:buFont typeface="Courier New" panose="02070309020205020404" pitchFamily="49" charset="0"/>
              <a:buChar char="o"/>
            </a:pPr>
            <a:endParaRPr lang="en-US" sz="1400" dirty="0"/>
          </a:p>
          <a:p>
            <a:pPr marL="742950" lvl="0" indent="-285750" algn="l" rtl="0">
              <a:spcBef>
                <a:spcPts val="0"/>
              </a:spcBef>
              <a:spcAft>
                <a:spcPts val="0"/>
              </a:spcAft>
              <a:buClr>
                <a:schemeClr val="dk1"/>
              </a:buClr>
              <a:buSzPts val="1100"/>
              <a:buFont typeface="Courier New" panose="02070309020205020404" pitchFamily="49" charset="0"/>
              <a:buChar char="o"/>
            </a:pPr>
            <a:r>
              <a:rPr lang="en-US" sz="1400" dirty="0">
                <a:solidFill>
                  <a:srgbClr val="525C65"/>
                </a:solidFill>
                <a:highlight>
                  <a:srgbClr val="FFFFFF"/>
                </a:highlight>
                <a:latin typeface="Open Sans"/>
                <a:ea typeface="Open Sans"/>
                <a:cs typeface="Open Sans"/>
              </a:rPr>
              <a:t>Users with domain access: read only access to tables, and no access to salary information</a:t>
            </a:r>
          </a:p>
          <a:p>
            <a:pPr marL="742950" lvl="0" indent="-285750" algn="l" rtl="0">
              <a:spcBef>
                <a:spcPts val="0"/>
              </a:spcBef>
              <a:spcAft>
                <a:spcPts val="0"/>
              </a:spcAft>
              <a:buClr>
                <a:schemeClr val="dk1"/>
              </a:buClr>
              <a:buSzPts val="1100"/>
              <a:buFont typeface="Courier New" panose="02070309020205020404" pitchFamily="49" charset="0"/>
              <a:buChar char="o"/>
            </a:pPr>
            <a:endParaRPr lang="en-US" sz="1400" dirty="0">
              <a:solidFill>
                <a:srgbClr val="525C65"/>
              </a:solidFill>
              <a:highlight>
                <a:srgbClr val="FFFFFF"/>
              </a:highlight>
              <a:latin typeface="Open Sans"/>
              <a:ea typeface="Open Sans"/>
              <a:cs typeface="Open Sans"/>
            </a:endParaRPr>
          </a:p>
          <a:p>
            <a:pPr marL="742950" lvl="0" indent="-285750" algn="l" rtl="0">
              <a:spcBef>
                <a:spcPts val="0"/>
              </a:spcBef>
              <a:spcAft>
                <a:spcPts val="0"/>
              </a:spcAft>
              <a:buClr>
                <a:schemeClr val="dk1"/>
              </a:buClr>
              <a:buSzPts val="1100"/>
              <a:buFont typeface="Courier New" panose="02070309020205020404" pitchFamily="49" charset="0"/>
              <a:buChar char="o"/>
            </a:pPr>
            <a:r>
              <a:rPr lang="en-US" sz="1400" dirty="0">
                <a:solidFill>
                  <a:srgbClr val="525C65"/>
                </a:solidFill>
                <a:highlight>
                  <a:srgbClr val="FFFFFF"/>
                </a:highlight>
                <a:latin typeface="Open Sans"/>
                <a:ea typeface="Open Sans"/>
                <a:cs typeface="Open Sans"/>
              </a:rPr>
              <a:t>HR and Management: read and write access, also have access to salary information. </a:t>
            </a:r>
          </a:p>
          <a:p>
            <a:pPr marL="457200" lvl="0" indent="-349250" algn="l" rtl="0">
              <a:spcBef>
                <a:spcPts val="1600"/>
              </a:spcBef>
              <a:spcAft>
                <a:spcPts val="0"/>
              </a:spcAft>
              <a:buSzPts val="1900"/>
              <a:buFont typeface="Open Sans"/>
              <a:buChar char="●"/>
            </a:pPr>
            <a:endParaRPr lang="en-US" sz="1400" dirty="0">
              <a:solidFill>
                <a:srgbClr val="525C65"/>
              </a:solidFill>
              <a:highlight>
                <a:srgbClr val="FFFFFF"/>
              </a:highlight>
              <a:latin typeface="Open Sans"/>
              <a:ea typeface="Open Sans"/>
              <a:cs typeface="Open Sans"/>
            </a:endParaRPr>
          </a:p>
          <a:p>
            <a:pPr indent="-349250">
              <a:lnSpc>
                <a:spcPct val="100000"/>
              </a:lnSpc>
              <a:buSzPts val="1900"/>
              <a:buFont typeface="Courier New" panose="02070309020205020404" pitchFamily="49" charset="0"/>
              <a:buChar char="o"/>
            </a:pPr>
            <a:endParaRPr sz="1400" dirty="0">
              <a:solidFill>
                <a:srgbClr val="525C65"/>
              </a:solidFill>
              <a:highlight>
                <a:srgbClr val="FFFFFF"/>
              </a:highlight>
              <a:latin typeface="Open Sans"/>
              <a:ea typeface="Open Sans"/>
              <a:cs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50" y="2253724"/>
            <a:ext cx="7393150" cy="7156976"/>
          </a:xfrm>
          <a:prstGeom prst="rect">
            <a:avLst/>
          </a:prstGeom>
          <a:ln>
            <a:solidFill>
              <a:schemeClr val="bg1">
                <a:lumMod val="50000"/>
              </a:schemeClr>
            </a:solidFill>
          </a:ln>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US" sz="1400" dirty="0">
                <a:solidFill>
                  <a:srgbClr val="0070C0"/>
                </a:solidFill>
                <a:highlight>
                  <a:srgbClr val="FFFFFF"/>
                </a:highlight>
                <a:latin typeface="Open Sans"/>
                <a:ea typeface="Open Sans"/>
                <a:cs typeface="Open Sans"/>
                <a:sym typeface="Open Sans"/>
              </a:rPr>
              <a:t>Estimated size of database: </a:t>
            </a:r>
            <a:r>
              <a:rPr lang="en-US" sz="1400" dirty="0">
                <a:solidFill>
                  <a:srgbClr val="525C65"/>
                </a:solidFill>
                <a:highlight>
                  <a:srgbClr val="FFFFFF"/>
                </a:highlight>
                <a:latin typeface="Open Sans"/>
                <a:ea typeface="Open Sans"/>
                <a:cs typeface="Open Sans"/>
              </a:rPr>
              <a:t>Currently the excel data has 15 columns and 205 rows of employee information. </a:t>
            </a:r>
          </a:p>
          <a:p>
            <a:pPr marL="457200" lvl="0" indent="-349250" algn="l" rtl="0">
              <a:spcBef>
                <a:spcPts val="1600"/>
              </a:spcBef>
              <a:spcAft>
                <a:spcPts val="0"/>
              </a:spcAft>
              <a:buSzPts val="1900"/>
              <a:buFont typeface="Open Sans"/>
              <a:buChar char="●"/>
            </a:pPr>
            <a:r>
              <a:rPr lang="en-US" sz="1400" dirty="0">
                <a:solidFill>
                  <a:srgbClr val="0070C0"/>
                </a:solidFill>
                <a:highlight>
                  <a:srgbClr val="FFFFFF"/>
                </a:highlight>
                <a:latin typeface="Open Sans"/>
                <a:ea typeface="Open Sans"/>
                <a:cs typeface="Open Sans"/>
                <a:sym typeface="Open Sans"/>
              </a:rPr>
              <a:t>Estimated annual growth: </a:t>
            </a:r>
            <a:r>
              <a:rPr lang="en-US" sz="1400" dirty="0">
                <a:solidFill>
                  <a:srgbClr val="525C65"/>
                </a:solidFill>
                <a:highlight>
                  <a:srgbClr val="FFFFFF"/>
                </a:highlight>
                <a:latin typeface="Open Sans"/>
                <a:ea typeface="Open Sans"/>
                <a:cs typeface="Open Sans"/>
                <a:sym typeface="Open Sans"/>
              </a:rPr>
              <a:t>The information is expected to have a </a:t>
            </a:r>
            <a:r>
              <a:rPr lang="en-US" sz="1400" dirty="0">
                <a:solidFill>
                  <a:srgbClr val="525C65"/>
                </a:solidFill>
                <a:highlight>
                  <a:srgbClr val="FFFFFF"/>
                </a:highlight>
                <a:latin typeface="Open Sans"/>
                <a:ea typeface="Open Sans"/>
                <a:cs typeface="Open Sans"/>
              </a:rPr>
              <a:t>20% growth per year for the next 5 years</a:t>
            </a:r>
            <a:endParaRPr lang="en-US" sz="1400" dirty="0">
              <a:solidFill>
                <a:srgbClr val="525C65"/>
              </a:solidFill>
              <a:highlight>
                <a:srgbClr val="FFFFFF"/>
              </a:highlight>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US" sz="1400" dirty="0">
                <a:solidFill>
                  <a:srgbClr val="0070C0"/>
                </a:solidFill>
                <a:highlight>
                  <a:srgbClr val="FFFFFF"/>
                </a:highlight>
                <a:latin typeface="Open Sans"/>
                <a:ea typeface="Open Sans"/>
                <a:cs typeface="Open Sans"/>
                <a:sym typeface="Open Sans"/>
              </a:rPr>
              <a:t>Sensitive/restricted data: </a:t>
            </a:r>
          </a:p>
          <a:p>
            <a:pPr marL="457200" lvl="0" indent="-349250" algn="l" rtl="0">
              <a:spcBef>
                <a:spcPts val="1600"/>
              </a:spcBef>
              <a:spcAft>
                <a:spcPts val="0"/>
              </a:spcAft>
              <a:buSzPts val="1900"/>
              <a:buFont typeface="Open Sans"/>
              <a:buChar char="●"/>
            </a:pPr>
            <a:r>
              <a:rPr lang="en-US" sz="1400" dirty="0">
                <a:solidFill>
                  <a:srgbClr val="525C65"/>
                </a:solidFill>
                <a:highlight>
                  <a:srgbClr val="FFFFFF"/>
                </a:highlight>
                <a:latin typeface="Open Sans"/>
                <a:ea typeface="Open Sans"/>
                <a:cs typeface="Open Sans"/>
                <a:sym typeface="Open Sans"/>
              </a:rPr>
              <a:t>For all users with </a:t>
            </a:r>
            <a:r>
              <a:rPr lang="en-US" sz="1400" dirty="0">
                <a:solidFill>
                  <a:srgbClr val="525C65"/>
                </a:solidFill>
                <a:highlight>
                  <a:srgbClr val="FFFFFF"/>
                </a:highlight>
                <a:latin typeface="Open Sans"/>
                <a:ea typeface="Open Sans"/>
                <a:cs typeface="Open Sans"/>
              </a:rPr>
              <a:t>domain login (covers approxitmately) 90% of the users  should have </a:t>
            </a:r>
            <a:r>
              <a:rPr lang="en-US" sz="1400" b="1" u="sng" dirty="0">
                <a:solidFill>
                  <a:srgbClr val="525C65"/>
                </a:solidFill>
                <a:highlight>
                  <a:srgbClr val="FFFFFF"/>
                </a:highlight>
                <a:latin typeface="Open Sans"/>
                <a:ea typeface="Open Sans"/>
                <a:cs typeface="Open Sans"/>
              </a:rPr>
              <a:t>NO access </a:t>
            </a:r>
            <a:r>
              <a:rPr lang="en-US" sz="1400" dirty="0">
                <a:solidFill>
                  <a:srgbClr val="525C65"/>
                </a:solidFill>
                <a:highlight>
                  <a:srgbClr val="FFFFFF"/>
                </a:highlight>
                <a:latin typeface="Open Sans"/>
                <a:ea typeface="Open Sans"/>
                <a:cs typeface="Open Sans"/>
              </a:rPr>
              <a:t>to Salary information. </a:t>
            </a:r>
          </a:p>
          <a:p>
            <a:pPr marL="457200" lvl="0" indent="-349250" algn="l" rtl="0">
              <a:spcBef>
                <a:spcPts val="1600"/>
              </a:spcBef>
              <a:spcAft>
                <a:spcPts val="0"/>
              </a:spcAft>
              <a:buSzPts val="1900"/>
              <a:buFont typeface="Open Sans"/>
              <a:buChar char="●"/>
            </a:pPr>
            <a:r>
              <a:rPr lang="en-US" sz="1400" dirty="0">
                <a:solidFill>
                  <a:srgbClr val="525C65"/>
                </a:solidFill>
                <a:highlight>
                  <a:srgbClr val="FFFFFF"/>
                </a:highlight>
                <a:latin typeface="Open Sans"/>
                <a:ea typeface="Open Sans"/>
                <a:cs typeface="Open Sans"/>
                <a:sym typeface="Open Sans"/>
              </a:rPr>
              <a:t>Only management and HR employees should have access to salary information. </a:t>
            </a:r>
          </a:p>
          <a:p>
            <a:pPr marL="457200" lvl="0" indent="-349250" algn="l" rtl="0">
              <a:spcBef>
                <a:spcPts val="1600"/>
              </a:spcBef>
              <a:spcAft>
                <a:spcPts val="0"/>
              </a:spcAft>
              <a:buSzPts val="1900"/>
              <a:buFont typeface="Open Sans"/>
              <a:buChar char="●"/>
            </a:pPr>
            <a:endParaRPr lang="en-US" sz="1400" dirty="0">
              <a:solidFill>
                <a:srgbClr val="525C65"/>
              </a:solidFill>
              <a:highlight>
                <a:srgbClr val="FFFFFF"/>
              </a:highlight>
              <a:latin typeface="Open Sans"/>
              <a:ea typeface="Open Sans"/>
              <a:cs typeface="Open Sans"/>
            </a:endParaRPr>
          </a:p>
          <a:p>
            <a:pPr indent="-349250">
              <a:lnSpc>
                <a:spcPct val="100000"/>
              </a:lnSpc>
              <a:buSzPts val="1900"/>
              <a:buFont typeface="Courier New" panose="02070309020205020404" pitchFamily="49" charset="0"/>
              <a:buChar char="o"/>
            </a:pPr>
            <a:endParaRPr sz="1400" dirty="0">
              <a:solidFill>
                <a:srgbClr val="525C65"/>
              </a:solidFill>
              <a:highlight>
                <a:srgbClr val="FFFFFF"/>
              </a:highlight>
              <a:latin typeface="Open Sans"/>
              <a:ea typeface="Open Sans"/>
              <a:cs typeface="Open Sans"/>
            </a:endParaRPr>
          </a:p>
        </p:txBody>
      </p:sp>
    </p:spTree>
    <p:extLst>
      <p:ext uri="{BB962C8B-B14F-4D97-AF65-F5344CB8AC3E}">
        <p14:creationId xmlns:p14="http://schemas.microsoft.com/office/powerpoint/2010/main" val="152557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a:ln>
            <a:solidFill>
              <a:schemeClr val="bg1">
                <a:lumMod val="50000"/>
              </a:schemeClr>
            </a:solidFill>
          </a:ln>
        </p:spPr>
        <p:txBody>
          <a:bodyPr spcFirstLastPara="1" wrap="square" lIns="91425" tIns="91425" rIns="91425" bIns="91425" anchor="t" anchorCtr="0">
            <a:noAutofit/>
          </a:bodyPr>
          <a:lstStyle/>
          <a:p>
            <a:pPr indent="-349250">
              <a:spcBef>
                <a:spcPts val="1600"/>
              </a:spcBef>
              <a:buSzPts val="1900"/>
              <a:buFont typeface="Open Sans"/>
              <a:buChar char="●"/>
            </a:pPr>
            <a:r>
              <a:rPr lang="en" sz="1400" dirty="0">
                <a:solidFill>
                  <a:srgbClr val="0070C0"/>
                </a:solidFill>
                <a:highlight>
                  <a:srgbClr val="FFFFFF"/>
                </a:highlight>
                <a:latin typeface="Open Sans"/>
                <a:ea typeface="Open Sans"/>
                <a:cs typeface="Open Sans"/>
                <a:sym typeface="Open Sans"/>
              </a:rPr>
              <a:t>Justification for the new database</a:t>
            </a:r>
            <a:endParaRPr lang="en" sz="1900" b="1" dirty="0">
              <a:solidFill>
                <a:srgbClr val="0070C0"/>
              </a:solidFill>
              <a:highlight>
                <a:srgbClr val="FFFFFF"/>
              </a:highlight>
              <a:latin typeface="Open Sans"/>
              <a:ea typeface="Open Sans"/>
              <a:cs typeface="Open Sans"/>
              <a:sym typeface="Open Sans"/>
            </a:endParaRPr>
          </a:p>
          <a:p>
            <a:pPr marL="393700" lvl="0" indent="-285750" algn="l" rtl="0">
              <a:spcBef>
                <a:spcPts val="0"/>
              </a:spcBef>
              <a:spcAft>
                <a:spcPts val="0"/>
              </a:spcAft>
              <a:buSzPts val="1900"/>
              <a:buFont typeface="Courier New" panose="02070309020205020404" pitchFamily="49" charset="0"/>
              <a:buChar char="o"/>
            </a:pPr>
            <a:r>
              <a:rPr lang="en" sz="1400" dirty="0">
                <a:solidFill>
                  <a:srgbClr val="0070C0"/>
                </a:solidFill>
                <a:highlight>
                  <a:srgbClr val="FFFFFF"/>
                </a:highlight>
                <a:latin typeface="Open Sans"/>
                <a:ea typeface="Open Sans"/>
                <a:cs typeface="Open Sans"/>
                <a:sym typeface="Open Sans"/>
              </a:rPr>
              <a:t>Data Integrity and Security: </a:t>
            </a:r>
            <a:r>
              <a:rPr lang="en" sz="1400" dirty="0">
                <a:solidFill>
                  <a:srgbClr val="525C65"/>
                </a:solidFill>
                <a:highlight>
                  <a:srgbClr val="FFFFFF"/>
                </a:highlight>
                <a:latin typeface="Open Sans"/>
                <a:ea typeface="Open Sans"/>
                <a:cs typeface="Open Sans"/>
                <a:sym typeface="Open Sans"/>
              </a:rPr>
              <a:t>Currently, the shared excel document can easily cause data integrity and data security issue. Also, it can potentially lead to compromise of  sensitive information like employee salary. </a:t>
            </a:r>
          </a:p>
          <a:p>
            <a:pPr marL="393700" lvl="0" indent="-285750" algn="l" rtl="0">
              <a:spcBef>
                <a:spcPts val="0"/>
              </a:spcBef>
              <a:spcAft>
                <a:spcPts val="0"/>
              </a:spcAft>
              <a:buSzPts val="1900"/>
              <a:buFont typeface="Courier New" panose="02070309020205020404" pitchFamily="49" charset="0"/>
              <a:buChar char="o"/>
            </a:pPr>
            <a:r>
              <a:rPr lang="en-US" sz="1400" dirty="0">
                <a:solidFill>
                  <a:srgbClr val="0070C0"/>
                </a:solidFill>
                <a:highlight>
                  <a:srgbClr val="FFFFFF"/>
                </a:highlight>
                <a:latin typeface="Open Sans"/>
                <a:ea typeface="Open Sans"/>
                <a:cs typeface="Open Sans"/>
                <a:sym typeface="Open Sans"/>
              </a:rPr>
              <a:t>Federal regulation and criticality: </a:t>
            </a:r>
            <a:r>
              <a:rPr lang="en-US" sz="1400" dirty="0">
                <a:solidFill>
                  <a:srgbClr val="525C65"/>
                </a:solidFill>
                <a:highlight>
                  <a:srgbClr val="FFFFFF"/>
                </a:highlight>
                <a:latin typeface="Open Sans"/>
                <a:ea typeface="Open Sans"/>
                <a:cs typeface="Open Sans"/>
                <a:sym typeface="Open Sans"/>
              </a:rPr>
              <a:t>As per federal regulations the company has an obligation to store HR data for at least 7 years. Also, additionally, since this is considered business critical data, it requires secured back up which required a new database.</a:t>
            </a:r>
          </a:p>
          <a:p>
            <a:pPr marL="393700" lvl="0" indent="-285750" algn="l" rtl="0">
              <a:spcBef>
                <a:spcPts val="0"/>
              </a:spcBef>
              <a:spcAft>
                <a:spcPts val="0"/>
              </a:spcAft>
              <a:buSzPts val="1900"/>
              <a:buFont typeface="Courier New" panose="02070309020205020404" pitchFamily="49" charset="0"/>
              <a:buChar char="o"/>
            </a:pPr>
            <a:r>
              <a:rPr lang="en" sz="1400" dirty="0">
                <a:solidFill>
                  <a:srgbClr val="0070C0"/>
                </a:solidFill>
                <a:highlight>
                  <a:srgbClr val="FFFFFF"/>
                </a:highlight>
                <a:latin typeface="Open Sans"/>
                <a:ea typeface="Open Sans"/>
                <a:cs typeface="Open Sans"/>
                <a:sym typeface="Open Sans"/>
              </a:rPr>
              <a:t>Possible Interface with other departments: </a:t>
            </a:r>
            <a:r>
              <a:rPr lang="en" sz="1400" dirty="0">
                <a:solidFill>
                  <a:srgbClr val="525C65"/>
                </a:solidFill>
                <a:highlight>
                  <a:srgbClr val="FFFFFF"/>
                </a:highlight>
                <a:latin typeface="Open Sans"/>
                <a:ea typeface="Open Sans"/>
                <a:cs typeface="Open Sans"/>
                <a:sym typeface="Open Sans"/>
              </a:rPr>
              <a:t>Preserving the data in a database would provide the option to interface the information with the payroll department's system in the future which can be done in a more secured way using database.  </a:t>
            </a:r>
          </a:p>
          <a:p>
            <a:pPr marL="393700" lvl="0" indent="-285750" algn="l" rtl="0">
              <a:spcBef>
                <a:spcPts val="0"/>
              </a:spcBef>
              <a:spcAft>
                <a:spcPts val="0"/>
              </a:spcAft>
              <a:buSzPts val="1900"/>
              <a:buFont typeface="Courier New" panose="02070309020205020404" pitchFamily="49" charset="0"/>
              <a:buChar char="o"/>
            </a:pPr>
            <a:r>
              <a:rPr lang="en" sz="1400" dirty="0">
                <a:solidFill>
                  <a:srgbClr val="0070C0"/>
                </a:solidFill>
                <a:highlight>
                  <a:srgbClr val="FFFFFF"/>
                </a:highlight>
                <a:latin typeface="Open Sans"/>
                <a:ea typeface="Open Sans"/>
                <a:cs typeface="Open Sans"/>
                <a:sym typeface="Open Sans"/>
              </a:rPr>
              <a:t>Growth of information: </a:t>
            </a:r>
            <a:r>
              <a:rPr lang="en" sz="1400" dirty="0">
                <a:solidFill>
                  <a:srgbClr val="525C65"/>
                </a:solidFill>
                <a:highlight>
                  <a:srgbClr val="FFFFFF"/>
                </a:highlight>
                <a:latin typeface="Open Sans"/>
                <a:ea typeface="Open Sans"/>
                <a:cs typeface="Open Sans"/>
                <a:sym typeface="Open Sans"/>
              </a:rPr>
              <a:t>With the expected growth of information in the coming years for the company, an excel file is more error prone and hard to achieve restriction control. </a:t>
            </a:r>
            <a:endParaRPr sz="1900" dirty="0"/>
          </a:p>
          <a:p>
            <a:pPr marL="457200" lvl="0" indent="-349250" algn="l" rtl="0">
              <a:spcBef>
                <a:spcPts val="1600"/>
              </a:spcBef>
              <a:spcAft>
                <a:spcPts val="0"/>
              </a:spcAft>
              <a:buSzPts val="1900"/>
              <a:buFont typeface="Open Sans"/>
              <a:buChar char="●"/>
            </a:pPr>
            <a:r>
              <a:rPr lang="en" sz="1400" dirty="0">
                <a:solidFill>
                  <a:srgbClr val="0070C0"/>
                </a:solidFill>
                <a:highlight>
                  <a:srgbClr val="FFFFFF"/>
                </a:highlight>
                <a:latin typeface="Open Sans"/>
                <a:ea typeface="Open Sans"/>
                <a:cs typeface="Open Sans"/>
                <a:sym typeface="Open Sans"/>
              </a:rPr>
              <a:t>Database objects</a:t>
            </a:r>
            <a:endParaRPr sz="1400" dirty="0">
              <a:solidFill>
                <a:srgbClr val="0070C0"/>
              </a:solidFill>
              <a:highlight>
                <a:srgbClr val="FFFFFF"/>
              </a:highlight>
              <a:latin typeface="Open Sans"/>
              <a:ea typeface="Open Sans"/>
              <a:cs typeface="Open Sans"/>
              <a:sym typeface="Open Sans"/>
            </a:endParaRPr>
          </a:p>
          <a:p>
            <a:pPr marL="457200" lvl="0" indent="0" algn="l" rtl="0">
              <a:lnSpc>
                <a:spcPct val="100000"/>
              </a:lnSpc>
              <a:spcBef>
                <a:spcPts val="1600"/>
              </a:spcBef>
              <a:spcAft>
                <a:spcPts val="0"/>
              </a:spcAft>
              <a:buNone/>
            </a:pPr>
            <a:r>
              <a:rPr lang="en-US" sz="1400" dirty="0">
                <a:solidFill>
                  <a:srgbClr val="525C65"/>
                </a:solidFill>
                <a:highlight>
                  <a:srgbClr val="FFFFFF"/>
                </a:highlight>
                <a:latin typeface="Open Sans"/>
                <a:ea typeface="Open Sans"/>
                <a:cs typeface="Open Sans"/>
              </a:rPr>
              <a:t>For the database Following objects will be created:</a:t>
            </a:r>
          </a:p>
          <a:p>
            <a:pPr marL="457200" lvl="0" indent="0" algn="l" rtl="0">
              <a:lnSpc>
                <a:spcPct val="100000"/>
              </a:lnSpc>
              <a:spcBef>
                <a:spcPts val="1600"/>
              </a:spcBef>
              <a:spcAft>
                <a:spcPts val="0"/>
              </a:spcAft>
              <a:buNone/>
            </a:pPr>
            <a:r>
              <a:rPr lang="en-US" sz="1400" dirty="0">
                <a:solidFill>
                  <a:srgbClr val="0070C0"/>
                </a:solidFill>
                <a:highlight>
                  <a:srgbClr val="FFFFFF"/>
                </a:highlight>
                <a:latin typeface="Open Sans"/>
                <a:ea typeface="Open Sans"/>
                <a:cs typeface="Open Sans"/>
              </a:rPr>
              <a:t>Tables: </a:t>
            </a:r>
            <a:r>
              <a:rPr lang="en-US" sz="1400" dirty="0">
                <a:solidFill>
                  <a:srgbClr val="525C65"/>
                </a:solidFill>
                <a:highlight>
                  <a:srgbClr val="FFFFFF"/>
                </a:highlight>
                <a:latin typeface="Open Sans"/>
                <a:ea typeface="Open Sans"/>
                <a:cs typeface="Open Sans"/>
              </a:rPr>
              <a:t>Jobs, department, education, manager, employee, job history, salary, </a:t>
            </a:r>
            <a:r>
              <a:rPr lang="en-US" sz="1400" dirty="0" err="1">
                <a:solidFill>
                  <a:srgbClr val="525C65"/>
                </a:solidFill>
                <a:highlight>
                  <a:srgbClr val="FFFFFF"/>
                </a:highlight>
                <a:latin typeface="Open Sans"/>
                <a:ea typeface="Open Sans"/>
                <a:cs typeface="Open Sans"/>
              </a:rPr>
              <a:t>city_address</a:t>
            </a:r>
            <a:r>
              <a:rPr lang="en-US" sz="1400" dirty="0">
                <a:solidFill>
                  <a:srgbClr val="525C65"/>
                </a:solidFill>
                <a:highlight>
                  <a:srgbClr val="FFFFFF"/>
                </a:highlight>
                <a:latin typeface="Open Sans"/>
                <a:ea typeface="Open Sans"/>
                <a:cs typeface="Open Sans"/>
              </a:rPr>
              <a:t>, location</a:t>
            </a:r>
          </a:p>
          <a:p>
            <a:pPr marL="457200" lvl="0" indent="0" algn="l" rtl="0">
              <a:lnSpc>
                <a:spcPct val="100000"/>
              </a:lnSpc>
              <a:spcBef>
                <a:spcPts val="1600"/>
              </a:spcBef>
              <a:spcAft>
                <a:spcPts val="0"/>
              </a:spcAft>
              <a:buNone/>
            </a:pPr>
            <a:r>
              <a:rPr lang="en-US" sz="1400" dirty="0">
                <a:solidFill>
                  <a:srgbClr val="0070C0"/>
                </a:solidFill>
                <a:highlight>
                  <a:srgbClr val="FFFFFF"/>
                </a:highlight>
                <a:latin typeface="Open Sans"/>
                <a:ea typeface="Open Sans"/>
                <a:cs typeface="Open Sans"/>
              </a:rPr>
              <a:t>Views: </a:t>
            </a:r>
            <a:r>
              <a:rPr lang="en-US" sz="1400" dirty="0">
                <a:solidFill>
                  <a:srgbClr val="525C65"/>
                </a:solidFill>
                <a:highlight>
                  <a:srgbClr val="FFFFFF"/>
                </a:highlight>
                <a:latin typeface="Open Sans"/>
                <a:ea typeface="Open Sans"/>
                <a:cs typeface="Open Sans"/>
              </a:rPr>
              <a:t>A view containing all the current information will be created so that it can be ensured that the existing data can be regenerated using the normalized tables. </a:t>
            </a:r>
            <a:endParaRPr sz="1400" dirty="0">
              <a:solidFill>
                <a:srgbClr val="525C65"/>
              </a:solidFill>
              <a:highlight>
                <a:srgbClr val="FFFFFF"/>
              </a:highlight>
              <a:latin typeface="Open Sans"/>
              <a:ea typeface="Open Sans"/>
              <a:cs typeface="Open Sans"/>
            </a:endParaRPr>
          </a:p>
          <a:p>
            <a:pPr indent="-349250">
              <a:spcBef>
                <a:spcPts val="1600"/>
              </a:spcBef>
              <a:buSzPts val="1900"/>
              <a:buFont typeface="Open Sans"/>
              <a:buChar char="●"/>
            </a:pPr>
            <a:r>
              <a:rPr lang="en" sz="1400" dirty="0">
                <a:solidFill>
                  <a:srgbClr val="0070C0"/>
                </a:solidFill>
                <a:highlight>
                  <a:srgbClr val="FFFFFF"/>
                </a:highlight>
                <a:latin typeface="Open Sans"/>
                <a:ea typeface="Open Sans"/>
                <a:cs typeface="Open Sans"/>
                <a:sym typeface="Open Sans"/>
              </a:rPr>
              <a:t>Data ingestion</a:t>
            </a:r>
            <a:endParaRPr sz="1400" dirty="0">
              <a:solidFill>
                <a:srgbClr val="0070C0"/>
              </a:solidFill>
              <a:highlight>
                <a:srgbClr val="FFFFFF"/>
              </a:highlight>
              <a:latin typeface="Open Sans"/>
              <a:ea typeface="Open Sans"/>
              <a:cs typeface="Open Sans"/>
              <a:sym typeface="Open Sans"/>
            </a:endParaRPr>
          </a:p>
          <a:p>
            <a:pPr marL="457200" indent="0">
              <a:spcBef>
                <a:spcPts val="1600"/>
              </a:spcBef>
              <a:buSzPts val="1900"/>
              <a:buFont typeface="Arial"/>
              <a:buNone/>
            </a:pPr>
            <a:r>
              <a:rPr lang="en" sz="1400" dirty="0">
                <a:solidFill>
                  <a:srgbClr val="525C65"/>
                </a:solidFill>
                <a:highlight>
                  <a:srgbClr val="FFFFFF"/>
                </a:highlight>
                <a:latin typeface="Open Sans"/>
                <a:ea typeface="Open Sans"/>
                <a:cs typeface="Open Sans"/>
              </a:rPr>
              <a:t>Since the current HR database is in a flatfile format, </a:t>
            </a:r>
            <a:r>
              <a:rPr lang="en-US" sz="1400" dirty="0">
                <a:solidFill>
                  <a:srgbClr val="525C65"/>
                </a:solidFill>
                <a:highlight>
                  <a:srgbClr val="FFFFFF"/>
                </a:highlight>
                <a:latin typeface="Open Sans"/>
                <a:ea typeface="Open Sans"/>
                <a:cs typeface="Open Sans"/>
              </a:rPr>
              <a:t>ETL is the current best practice for working with flat files.</a:t>
            </a:r>
            <a:endParaRPr sz="1400" dirty="0">
              <a:solidFill>
                <a:srgbClr val="525C65"/>
              </a:solidFill>
              <a:highlight>
                <a:srgbClr val="FFFFFF"/>
              </a:highlight>
              <a:latin typeface="Open Sans"/>
              <a:ea typeface="Open Sans"/>
              <a:cs typeface="Open Sans"/>
            </a:endParaRPr>
          </a:p>
        </p:txBody>
      </p:sp>
    </p:spTree>
    <p:extLst>
      <p:ext uri="{BB962C8B-B14F-4D97-AF65-F5344CB8AC3E}">
        <p14:creationId xmlns:p14="http://schemas.microsoft.com/office/powerpoint/2010/main" val="18143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49" y="2253724"/>
            <a:ext cx="7345525" cy="7318901"/>
          </a:xfrm>
          <a:prstGeom prst="rect">
            <a:avLst/>
          </a:prstGeom>
          <a:ln>
            <a:solidFill>
              <a:schemeClr val="bg1">
                <a:lumMod val="50000"/>
              </a:schemeClr>
            </a:solidFill>
          </a:ln>
        </p:spPr>
        <p:txBody>
          <a:bodyPr spcFirstLastPara="1" wrap="square" lIns="91425" tIns="91425" rIns="91425" bIns="91425" anchor="t" anchorCtr="0">
            <a:noAutofit/>
          </a:bodyPr>
          <a:lstStyle/>
          <a:p>
            <a:pPr marL="279400" indent="-171450">
              <a:buSzPts val="1900"/>
            </a:pPr>
            <a:r>
              <a:rPr lang="en" sz="1200" dirty="0">
                <a:solidFill>
                  <a:srgbClr val="0070C0"/>
                </a:solidFill>
                <a:highlight>
                  <a:srgbClr val="FFFFFF"/>
                </a:highlight>
                <a:latin typeface="Open Sans"/>
                <a:ea typeface="Open Sans"/>
                <a:cs typeface="Open Sans"/>
                <a:sym typeface="Open Sans"/>
              </a:rPr>
              <a:t>Data governance (Ownership and User access)</a:t>
            </a:r>
          </a:p>
          <a:p>
            <a:pPr marL="107950" indent="0">
              <a:buSzPts val="1900"/>
              <a:buNone/>
            </a:pPr>
            <a:endParaRPr lang="en" sz="1200" dirty="0">
              <a:solidFill>
                <a:srgbClr val="525C65"/>
              </a:solidFill>
              <a:highlight>
                <a:srgbClr val="FFFFFF"/>
              </a:highlight>
              <a:latin typeface="Open Sans"/>
              <a:ea typeface="Open Sans"/>
              <a:cs typeface="Open Sans"/>
            </a:endParaRPr>
          </a:p>
          <a:p>
            <a:pPr marL="107950" indent="0">
              <a:buSzPts val="1900"/>
              <a:buNone/>
            </a:pPr>
            <a:r>
              <a:rPr lang="en" sz="1200" dirty="0">
                <a:solidFill>
                  <a:srgbClr val="525C65"/>
                </a:solidFill>
                <a:highlight>
                  <a:srgbClr val="FFFFFF"/>
                </a:highlight>
                <a:latin typeface="Open Sans"/>
                <a:ea typeface="Open Sans"/>
                <a:cs typeface="Open Sans"/>
              </a:rPr>
              <a:t>HR department will own and maintain the data</a:t>
            </a:r>
            <a:endParaRPr sz="1200" dirty="0">
              <a:solidFill>
                <a:srgbClr val="525C65"/>
              </a:solidFill>
              <a:highlight>
                <a:srgbClr val="FFFFFF"/>
              </a:highlight>
              <a:latin typeface="Open Sans"/>
              <a:ea typeface="Open Sans"/>
              <a:cs typeface="Open Sans"/>
            </a:endParaRPr>
          </a:p>
          <a:p>
            <a:pPr indent="0">
              <a:lnSpc>
                <a:spcPct val="100000"/>
              </a:lnSpc>
              <a:buNone/>
            </a:pPr>
            <a:endParaRPr lang="en" sz="1200" dirty="0">
              <a:solidFill>
                <a:srgbClr val="525C65"/>
              </a:solidFill>
              <a:highlight>
                <a:srgbClr val="FFFFFF"/>
              </a:highlight>
              <a:latin typeface="Open Sans"/>
              <a:ea typeface="Open Sans"/>
              <a:cs typeface="Open Sans"/>
            </a:endParaRPr>
          </a:p>
          <a:p>
            <a:pPr marL="279400" indent="-171450">
              <a:buSzPts val="1900"/>
            </a:pPr>
            <a:r>
              <a:rPr lang="en" sz="1200" dirty="0">
                <a:solidFill>
                  <a:srgbClr val="0070C0"/>
                </a:solidFill>
                <a:highlight>
                  <a:srgbClr val="FFFFFF"/>
                </a:highlight>
                <a:latin typeface="Open Sans"/>
                <a:ea typeface="Open Sans"/>
                <a:cs typeface="Open Sans"/>
                <a:sym typeface="Open Sans"/>
              </a:rPr>
              <a:t>User Access: </a:t>
            </a:r>
          </a:p>
          <a:p>
            <a:pPr marL="393700" indent="-285750">
              <a:buSzPts val="1900"/>
            </a:pPr>
            <a:endParaRPr lang="en" sz="1200" dirty="0">
              <a:solidFill>
                <a:srgbClr val="0070C0"/>
              </a:solidFill>
              <a:highlight>
                <a:srgbClr val="FFFFFF"/>
              </a:highlight>
              <a:latin typeface="Open Sans"/>
              <a:ea typeface="Open Sans"/>
              <a:cs typeface="Open Sans"/>
              <a:sym typeface="Open Sans"/>
            </a:endParaRPr>
          </a:p>
          <a:p>
            <a:pPr marL="457200" lvl="0" indent="0" algn="l" rtl="0">
              <a:lnSpc>
                <a:spcPct val="100000"/>
              </a:lnSpc>
              <a:spcBef>
                <a:spcPts val="0"/>
              </a:spcBef>
              <a:spcAft>
                <a:spcPts val="0"/>
              </a:spcAft>
              <a:buNone/>
            </a:pPr>
            <a:r>
              <a:rPr lang="en-US" sz="1200" dirty="0">
                <a:solidFill>
                  <a:srgbClr val="525C65"/>
                </a:solidFill>
                <a:highlight>
                  <a:srgbClr val="FFFFFF"/>
                </a:highlight>
                <a:latin typeface="Open Sans"/>
                <a:ea typeface="Open Sans"/>
                <a:cs typeface="Open Sans"/>
              </a:rPr>
              <a:t>1. Users will not be granted access to the database.</a:t>
            </a:r>
          </a:p>
          <a:p>
            <a:pPr marL="457200" lvl="0" indent="0" algn="l" rtl="0">
              <a:lnSpc>
                <a:spcPct val="100000"/>
              </a:lnSpc>
              <a:spcBef>
                <a:spcPts val="0"/>
              </a:spcBef>
              <a:spcAft>
                <a:spcPts val="0"/>
              </a:spcAft>
              <a:buNone/>
            </a:pPr>
            <a:r>
              <a:rPr lang="en-US" sz="1200" dirty="0">
                <a:solidFill>
                  <a:srgbClr val="525C65"/>
                </a:solidFill>
                <a:highlight>
                  <a:srgbClr val="FFFFFF"/>
                </a:highlight>
                <a:latin typeface="Open Sans"/>
                <a:ea typeface="Open Sans"/>
                <a:cs typeface="Open Sans"/>
              </a:rPr>
              <a:t>2. Users will be granted access to all tables in the database, then access will be revoked to any tables holding restricted data (i.e. salary information in this case).</a:t>
            </a:r>
          </a:p>
          <a:p>
            <a:pPr marL="457200" lvl="0" indent="0" algn="l" rtl="0">
              <a:lnSpc>
                <a:spcPct val="100000"/>
              </a:lnSpc>
              <a:spcBef>
                <a:spcPts val="0"/>
              </a:spcBef>
              <a:spcAft>
                <a:spcPts val="0"/>
              </a:spcAft>
              <a:buNone/>
            </a:pPr>
            <a:r>
              <a:rPr lang="en-US" sz="1200" dirty="0">
                <a:solidFill>
                  <a:srgbClr val="525C65"/>
                </a:solidFill>
                <a:highlight>
                  <a:srgbClr val="FFFFFF"/>
                </a:highlight>
                <a:latin typeface="Open Sans"/>
                <a:ea typeface="Open Sans"/>
                <a:cs typeface="Open Sans"/>
              </a:rPr>
              <a:t>3. Only HR and management level employees will have the write access. </a:t>
            </a:r>
          </a:p>
          <a:p>
            <a:pPr marL="457200" lvl="0" indent="0" algn="l" rtl="0">
              <a:lnSpc>
                <a:spcPct val="100000"/>
              </a:lnSpc>
              <a:spcBef>
                <a:spcPts val="0"/>
              </a:spcBef>
              <a:spcAft>
                <a:spcPts val="0"/>
              </a:spcAft>
              <a:buNone/>
            </a:pPr>
            <a:endParaRPr sz="1200" dirty="0">
              <a:solidFill>
                <a:srgbClr val="525C65"/>
              </a:solidFill>
              <a:highlight>
                <a:srgbClr val="FFFFFF"/>
              </a:highlight>
              <a:latin typeface="Open Sans"/>
              <a:ea typeface="Open Sans"/>
              <a:cs typeface="Open Sans"/>
            </a:endParaRPr>
          </a:p>
          <a:p>
            <a:pPr marL="279400" indent="-171450">
              <a:buSzPts val="1900"/>
            </a:pPr>
            <a:r>
              <a:rPr lang="en" sz="1200" dirty="0">
                <a:solidFill>
                  <a:srgbClr val="0070C0"/>
                </a:solidFill>
                <a:highlight>
                  <a:srgbClr val="FFFFFF"/>
                </a:highlight>
                <a:latin typeface="Open Sans"/>
                <a:ea typeface="Open Sans"/>
                <a:cs typeface="Open Sans"/>
                <a:sym typeface="Open Sans"/>
              </a:rPr>
              <a:t>Scalability &amp; </a:t>
            </a:r>
            <a:r>
              <a:rPr lang="nl-NL" sz="1200" dirty="0">
                <a:solidFill>
                  <a:srgbClr val="0070C0"/>
                </a:solidFill>
                <a:highlight>
                  <a:srgbClr val="FFFFFF"/>
                </a:highlight>
                <a:latin typeface="Open Sans"/>
                <a:ea typeface="Open Sans"/>
                <a:cs typeface="Open Sans"/>
                <a:sym typeface="Open Sans"/>
              </a:rPr>
              <a:t>Flexibility</a:t>
            </a:r>
          </a:p>
          <a:p>
            <a:pPr marL="107950" indent="0">
              <a:buSzPts val="1900"/>
              <a:buNone/>
            </a:pPr>
            <a:endParaRPr lang="nl-NL" sz="1200" dirty="0">
              <a:solidFill>
                <a:srgbClr val="0070C0"/>
              </a:solidFill>
              <a:highlight>
                <a:srgbClr val="FFFFFF"/>
              </a:highlight>
              <a:latin typeface="Open Sans"/>
              <a:ea typeface="Open Sans"/>
              <a:cs typeface="Open Sans"/>
              <a:sym typeface="Open Sans"/>
            </a:endParaRPr>
          </a:p>
          <a:p>
            <a:pPr marL="107950" indent="0">
              <a:buSzPts val="1900"/>
              <a:buNone/>
            </a:pPr>
            <a:r>
              <a:rPr lang="en-US" sz="1200" dirty="0">
                <a:solidFill>
                  <a:srgbClr val="525C65"/>
                </a:solidFill>
                <a:highlight>
                  <a:srgbClr val="FFFFFF"/>
                </a:highlight>
                <a:latin typeface="Open Sans"/>
                <a:ea typeface="Open Sans"/>
                <a:cs typeface="Open Sans"/>
              </a:rPr>
              <a:t>The HR department would like to be able to connect with the payroll department's system in the future. This would be a read-only access. </a:t>
            </a:r>
          </a:p>
          <a:p>
            <a:pPr marL="107950" indent="0">
              <a:buSzPts val="1900"/>
              <a:buNone/>
            </a:pPr>
            <a:endParaRPr lang="en-US" sz="1200" dirty="0">
              <a:solidFill>
                <a:srgbClr val="525C65"/>
              </a:solidFill>
              <a:highlight>
                <a:srgbClr val="FFFFFF"/>
              </a:highlight>
              <a:latin typeface="Open Sans"/>
              <a:ea typeface="Open Sans"/>
              <a:cs typeface="Open Sans"/>
            </a:endParaRPr>
          </a:p>
          <a:p>
            <a:pPr marL="107950" indent="0">
              <a:buSzPts val="1900"/>
              <a:buNone/>
            </a:pPr>
            <a:r>
              <a:rPr lang="en-US" sz="1200" dirty="0">
                <a:solidFill>
                  <a:srgbClr val="525C65"/>
                </a:solidFill>
                <a:highlight>
                  <a:srgbClr val="FFFFFF"/>
                </a:highlight>
                <a:latin typeface="Open Sans"/>
                <a:ea typeface="Open Sans"/>
                <a:cs typeface="Open Sans"/>
              </a:rPr>
              <a:t>Although there is an expected employee growth of 20% for the next 5 years, only 10% of the estimated users requires the write access. This is not a database where gigabytes of new data will be inserted on a daily basis. For the Increased reading  demand in the future, database replication would be sufficient. </a:t>
            </a:r>
          </a:p>
          <a:p>
            <a:pPr marL="107950" indent="0">
              <a:buSzPts val="1900"/>
              <a:buNone/>
            </a:pPr>
            <a:endParaRPr lang="en-US" sz="1200" dirty="0">
              <a:solidFill>
                <a:srgbClr val="525C65"/>
              </a:solidFill>
              <a:highlight>
                <a:srgbClr val="FFFFFF"/>
              </a:highlight>
              <a:latin typeface="Open Sans"/>
              <a:ea typeface="Open Sans"/>
              <a:cs typeface="Open Sans"/>
            </a:endParaRPr>
          </a:p>
          <a:p>
            <a:pPr marL="279400" indent="-171450">
              <a:buSzPts val="1900"/>
            </a:pPr>
            <a:r>
              <a:rPr lang="en" sz="1200" dirty="0">
                <a:solidFill>
                  <a:srgbClr val="0070C0"/>
                </a:solidFill>
                <a:highlight>
                  <a:srgbClr val="FFFFFF"/>
                </a:highlight>
                <a:latin typeface="Open Sans"/>
                <a:ea typeface="Open Sans"/>
                <a:cs typeface="Open Sans"/>
                <a:sym typeface="Open Sans"/>
              </a:rPr>
              <a:t>Storage &amp; retention</a:t>
            </a:r>
          </a:p>
          <a:p>
            <a:pPr marL="107950" lvl="0" indent="0">
              <a:buSzPts val="1900"/>
              <a:buNone/>
            </a:pPr>
            <a:endParaRPr lang="en" sz="1200" dirty="0">
              <a:solidFill>
                <a:srgbClr val="525C65"/>
              </a:solidFill>
              <a:highlight>
                <a:srgbClr val="FFFFFF"/>
              </a:highlight>
              <a:latin typeface="Open Sans"/>
              <a:ea typeface="Open Sans"/>
              <a:cs typeface="Open Sans"/>
              <a:sym typeface="Open Sans"/>
            </a:endParaRPr>
          </a:p>
          <a:p>
            <a:pPr marL="107950" lvl="0" indent="0">
              <a:buSzPts val="1900"/>
              <a:buNone/>
            </a:pPr>
            <a:r>
              <a:rPr lang="en" sz="1200" dirty="0">
                <a:solidFill>
                  <a:srgbClr val="525C65"/>
                </a:solidFill>
                <a:highlight>
                  <a:srgbClr val="FFFFFF"/>
                </a:highlight>
                <a:latin typeface="Open Sans"/>
                <a:ea typeface="Open Sans"/>
                <a:cs typeface="Open Sans"/>
                <a:sym typeface="Open Sans"/>
              </a:rPr>
              <a:t>Storage (disk or in-memory): Since the data does not need higher level computation, </a:t>
            </a:r>
            <a:r>
              <a:rPr lang="en-US" sz="1200" dirty="0">
                <a:solidFill>
                  <a:srgbClr val="525C65"/>
                </a:solidFill>
                <a:highlight>
                  <a:srgbClr val="FFFFFF"/>
                </a:highlight>
                <a:latin typeface="Open Sans"/>
                <a:ea typeface="Open Sans"/>
                <a:cs typeface="Open Sans"/>
                <a:sym typeface="Open Sans"/>
              </a:rPr>
              <a:t>the data will be stored in spinning disk.</a:t>
            </a:r>
            <a:r>
              <a:rPr lang="en" sz="1200" dirty="0">
                <a:solidFill>
                  <a:srgbClr val="525C65"/>
                </a:solidFill>
                <a:highlight>
                  <a:srgbClr val="FFFFFF"/>
                </a:highlight>
                <a:latin typeface="Open Sans"/>
                <a:ea typeface="Open Sans"/>
                <a:cs typeface="Open Sans"/>
                <a:sym typeface="Open Sans"/>
              </a:rPr>
              <a:t> With current 205 rows of data and estimated increase of 20% per year, there is no immidate need for a large partition since the data will be well within 10 k rows. </a:t>
            </a:r>
          </a:p>
          <a:p>
            <a:pPr marL="107950" indent="0">
              <a:buSzPts val="1900"/>
              <a:buNone/>
            </a:pPr>
            <a:endParaRPr lang="en-US" sz="1200" dirty="0">
              <a:solidFill>
                <a:srgbClr val="525C65"/>
              </a:solidFill>
              <a:highlight>
                <a:srgbClr val="FFFFFF"/>
              </a:highlight>
              <a:latin typeface="Open Sans"/>
              <a:ea typeface="Open Sans"/>
              <a:cs typeface="Open Sans"/>
            </a:endParaRPr>
          </a:p>
          <a:p>
            <a:pPr marL="107950" indent="0">
              <a:buSzPts val="1900"/>
              <a:buNone/>
            </a:pPr>
            <a:r>
              <a:rPr lang="en-US" sz="1200" dirty="0">
                <a:solidFill>
                  <a:srgbClr val="525C65"/>
                </a:solidFill>
                <a:highlight>
                  <a:srgbClr val="FFFFFF"/>
                </a:highlight>
                <a:latin typeface="Open Sans"/>
                <a:ea typeface="Open Sans"/>
                <a:cs typeface="Open Sans"/>
              </a:rPr>
              <a:t>Federal regulations requires maintaining this data for at least 7 years;</a:t>
            </a:r>
            <a:endParaRPr sz="1200" dirty="0">
              <a:solidFill>
                <a:srgbClr val="525C65"/>
              </a:solidFill>
              <a:highlight>
                <a:srgbClr val="FFFFFF"/>
              </a:highlight>
              <a:latin typeface="Open Sans"/>
              <a:ea typeface="Open Sans"/>
              <a:cs typeface="Open Sans"/>
            </a:endParaRPr>
          </a:p>
          <a:p>
            <a:pPr marL="457200" lvl="0" indent="0" algn="l" rtl="0">
              <a:lnSpc>
                <a:spcPct val="100000"/>
              </a:lnSpc>
              <a:spcBef>
                <a:spcPts val="0"/>
              </a:spcBef>
              <a:spcAft>
                <a:spcPts val="0"/>
              </a:spcAft>
              <a:buNone/>
            </a:pPr>
            <a:endParaRPr sz="1200" dirty="0">
              <a:solidFill>
                <a:srgbClr val="525C65"/>
              </a:solidFill>
              <a:highlight>
                <a:srgbClr val="FFFFFF"/>
              </a:highlight>
              <a:latin typeface="Open Sans"/>
              <a:ea typeface="Open Sans"/>
              <a:cs typeface="Open Sans"/>
            </a:endParaRPr>
          </a:p>
          <a:p>
            <a:pPr marL="279400" indent="-171450">
              <a:buSzPts val="1900"/>
            </a:pPr>
            <a:r>
              <a:rPr lang="en" sz="1200" dirty="0">
                <a:solidFill>
                  <a:srgbClr val="0070C0"/>
                </a:solidFill>
                <a:highlight>
                  <a:srgbClr val="FFFFFF"/>
                </a:highlight>
                <a:latin typeface="Open Sans"/>
                <a:ea typeface="Open Sans"/>
                <a:cs typeface="Open Sans"/>
                <a:sym typeface="Open Sans"/>
              </a:rPr>
              <a:t>Backup</a:t>
            </a:r>
          </a:p>
          <a:p>
            <a:pPr marL="107950" lvl="0" indent="0">
              <a:buSzPts val="1900"/>
              <a:buNone/>
            </a:pPr>
            <a:r>
              <a:rPr lang="en-US" sz="1200" dirty="0">
                <a:solidFill>
                  <a:srgbClr val="525C65"/>
                </a:solidFill>
                <a:highlight>
                  <a:srgbClr val="FFFFFF"/>
                </a:highlight>
                <a:latin typeface="Open Sans"/>
                <a:ea typeface="Open Sans"/>
                <a:cs typeface="Open Sans"/>
              </a:rPr>
              <a:t>Since this is considered critical business data, there will be full backup 1x per week, incremental backup daily.</a:t>
            </a:r>
            <a:endParaRPr sz="1200" dirty="0">
              <a:solidFill>
                <a:srgbClr val="525C65"/>
              </a:solidFill>
              <a:highlight>
                <a:srgbClr val="FFFFFF"/>
              </a:highlight>
              <a:latin typeface="Open Sans"/>
              <a:ea typeface="Open Sans"/>
              <a:cs typeface="Open Sans"/>
            </a:endParaRPr>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2873</TotalTime>
  <Words>1847</Words>
  <Application>Microsoft Office PowerPoint</Application>
  <PresentationFormat>Custom</PresentationFormat>
  <Paragraphs>194</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Arial</vt:lpstr>
      <vt:lpstr>Helvetica Neue</vt:lpstr>
      <vt:lpstr>Open Sans</vt:lpstr>
      <vt:lpstr>Courier New</vt:lpstr>
      <vt:lpstr>Open Sans Light</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CONCEPTUAL ERD</vt:lpstr>
      <vt:lpstr>LOGICAL ERD</vt:lpstr>
      <vt:lpstr>PHYSICAL ERD</vt:lpstr>
      <vt:lpstr>PowerPoint Presentation</vt:lpstr>
      <vt:lpstr>DDL JOBS TABLE</vt:lpstr>
      <vt:lpstr>DDL DEPARTMENT &amp; EDUCATION TABLE</vt:lpstr>
      <vt:lpstr>DDL EMPLOYEE &amp; MANAGER TABLE</vt:lpstr>
      <vt:lpstr>DDL JOB_HISTORY TABLE</vt:lpstr>
      <vt:lpstr>DDL SALARY TABLE</vt:lpstr>
      <vt:lpstr>DDL LOCATION TABLE</vt:lpstr>
      <vt:lpstr>DDL CITY_ADDRESS TABLE</vt:lpstr>
      <vt:lpstr>CRUD</vt:lpstr>
      <vt:lpstr>CRUD</vt:lpstr>
      <vt:lpstr>CRUD</vt:lpstr>
      <vt:lpstr>CRUD</vt:lpstr>
      <vt:lpstr>CRUD</vt:lpstr>
      <vt:lpstr>CRUD</vt:lpstr>
      <vt:lpstr>CRUD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Jahid Razan</dc:creator>
  <cp:lastModifiedBy>Jahid Islam Razan</cp:lastModifiedBy>
  <cp:revision>7</cp:revision>
  <dcterms:modified xsi:type="dcterms:W3CDTF">2022-12-30T21:05:09Z</dcterms:modified>
</cp:coreProperties>
</file>