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60" r:id="rId3"/>
    <p:sldId id="261" r:id="rId4"/>
    <p:sldId id="262" r:id="rId5"/>
    <p:sldId id="263" r:id="rId6"/>
    <p:sldId id="264" r:id="rId7"/>
    <p:sldId id="265" r:id="rId8"/>
    <p:sldId id="266" r:id="rId9"/>
    <p:sldId id="267" r:id="rId10"/>
    <p:sldId id="271" r:id="rId11"/>
    <p:sldId id="272" r:id="rId12"/>
    <p:sldId id="273" r:id="rId13"/>
    <p:sldId id="274" r:id="rId14"/>
    <p:sldId id="27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cdYzZ+XsRvcDTAksDIHc2AXP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9"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f6a41a90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f6a41a906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6a41a90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f6a41a9068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400"/>
              <a:buFont typeface="Calibri"/>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2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0"/>
              </a:spcBef>
              <a:spcAft>
                <a:spcPts val="0"/>
              </a:spcAft>
              <a:buSzPts val="1100"/>
              <a:buChar char="○"/>
              <a:defRPr/>
            </a:lvl2pPr>
            <a:lvl3pPr marL="1371600" lvl="2" indent="-298450" algn="l">
              <a:lnSpc>
                <a:spcPct val="90000"/>
              </a:lnSpc>
              <a:spcBef>
                <a:spcPts val="0"/>
              </a:spcBef>
              <a:spcAft>
                <a:spcPts val="0"/>
              </a:spcAft>
              <a:buSzPts val="1100"/>
              <a:buChar char="■"/>
              <a:defRPr/>
            </a:lvl3pPr>
            <a:lvl4pPr marL="1828800" lvl="3" indent="-298450" algn="l">
              <a:lnSpc>
                <a:spcPct val="90000"/>
              </a:lnSpc>
              <a:spcBef>
                <a:spcPts val="0"/>
              </a:spcBef>
              <a:spcAft>
                <a:spcPts val="0"/>
              </a:spcAft>
              <a:buSzPts val="1100"/>
              <a:buChar char="●"/>
              <a:defRPr/>
            </a:lvl4pPr>
            <a:lvl5pPr marL="2286000" lvl="4" indent="-298450" algn="l">
              <a:lnSpc>
                <a:spcPct val="90000"/>
              </a:lnSpc>
              <a:spcBef>
                <a:spcPts val="0"/>
              </a:spcBef>
              <a:spcAft>
                <a:spcPts val="0"/>
              </a:spcAft>
              <a:buSzPts val="1100"/>
              <a:buChar char="○"/>
              <a:defRPr/>
            </a:lvl5pPr>
            <a:lvl6pPr marL="2743200" lvl="5" indent="-298450" algn="l">
              <a:lnSpc>
                <a:spcPct val="90000"/>
              </a:lnSpc>
              <a:spcBef>
                <a:spcPts val="0"/>
              </a:spcBef>
              <a:spcAft>
                <a:spcPts val="0"/>
              </a:spcAft>
              <a:buSzPts val="1100"/>
              <a:buChar char="■"/>
              <a:defRPr/>
            </a:lvl6pPr>
            <a:lvl7pPr marL="3200400" lvl="6" indent="-298450" algn="l">
              <a:lnSpc>
                <a:spcPct val="90000"/>
              </a:lnSpc>
              <a:spcBef>
                <a:spcPts val="0"/>
              </a:spcBef>
              <a:spcAft>
                <a:spcPts val="0"/>
              </a:spcAft>
              <a:buSzPts val="1100"/>
              <a:buChar char="●"/>
              <a:defRPr/>
            </a:lvl7pPr>
            <a:lvl8pPr marL="3657600" lvl="7" indent="-298450" algn="l">
              <a:lnSpc>
                <a:spcPct val="90000"/>
              </a:lnSpc>
              <a:spcBef>
                <a:spcPts val="0"/>
              </a:spcBef>
              <a:spcAft>
                <a:spcPts val="0"/>
              </a:spcAft>
              <a:buSzPts val="1100"/>
              <a:buChar char="○"/>
              <a:defRPr/>
            </a:lvl8pPr>
            <a:lvl9pPr marL="4114800" lvl="8" indent="-298450" algn="l">
              <a:lnSpc>
                <a:spcPct val="90000"/>
              </a:lnSpc>
              <a:spcBef>
                <a:spcPts val="0"/>
              </a:spcBef>
              <a:spcAft>
                <a:spcPts val="0"/>
              </a:spcAft>
              <a:buSzPts val="1100"/>
              <a:buChar char="■"/>
              <a:defRPr/>
            </a:lvl9pPr>
          </a:lstStyle>
          <a:p>
            <a:endParaRPr/>
          </a:p>
        </p:txBody>
      </p:sp>
      <p:sp>
        <p:nvSpPr>
          <p:cNvPr id="26" name="Google Shape;2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2"/>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0" name="Google Shape;90;p3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3"/>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3"/>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3"/>
          <p:cNvSpPr txBox="1">
            <a:spLocks noGrp="1"/>
          </p:cNvSpPr>
          <p:nvPr>
            <p:ph type="title"/>
          </p:nvPr>
        </p:nvSpPr>
        <p:spPr>
          <a:xfrm rot="5400000">
            <a:off x="5370480" y="1484280"/>
            <a:ext cx="4318066"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3"/>
          <p:cNvSpPr txBox="1">
            <a:spLocks noGrp="1"/>
          </p:cNvSpPr>
          <p:nvPr>
            <p:ph type="body" idx="1"/>
          </p:nvPr>
        </p:nvSpPr>
        <p:spPr>
          <a:xfrm rot="5400000">
            <a:off x="1369979" y="-430246"/>
            <a:ext cx="4318067"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8" name="Google Shape;98;p3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FEFEFE"/>
              </a:buClr>
              <a:buSzPts val="2400"/>
              <a:buFont typeface="Calibri"/>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2" name="Google Shape;112;p2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0"/>
              </a:spcBef>
              <a:spcAft>
                <a:spcPts val="0"/>
              </a:spcAft>
              <a:buSzPts val="1100"/>
              <a:buChar char="○"/>
              <a:defRPr/>
            </a:lvl2pPr>
            <a:lvl3pPr marL="1371600" lvl="2" indent="-298450" algn="l">
              <a:lnSpc>
                <a:spcPct val="90000"/>
              </a:lnSpc>
              <a:spcBef>
                <a:spcPts val="0"/>
              </a:spcBef>
              <a:spcAft>
                <a:spcPts val="0"/>
              </a:spcAft>
              <a:buSzPts val="1100"/>
              <a:buChar char="■"/>
              <a:defRPr/>
            </a:lvl3pPr>
            <a:lvl4pPr marL="1828800" lvl="3" indent="-298450" algn="l">
              <a:lnSpc>
                <a:spcPct val="90000"/>
              </a:lnSpc>
              <a:spcBef>
                <a:spcPts val="0"/>
              </a:spcBef>
              <a:spcAft>
                <a:spcPts val="0"/>
              </a:spcAft>
              <a:buSzPts val="1100"/>
              <a:buChar char="●"/>
              <a:defRPr/>
            </a:lvl4pPr>
            <a:lvl5pPr marL="2286000" lvl="4" indent="-298450" algn="l">
              <a:lnSpc>
                <a:spcPct val="90000"/>
              </a:lnSpc>
              <a:spcBef>
                <a:spcPts val="0"/>
              </a:spcBef>
              <a:spcAft>
                <a:spcPts val="0"/>
              </a:spcAft>
              <a:buSzPts val="1100"/>
              <a:buChar char="○"/>
              <a:defRPr/>
            </a:lvl5pPr>
            <a:lvl6pPr marL="2743200" lvl="5" indent="-298450" algn="l">
              <a:lnSpc>
                <a:spcPct val="90000"/>
              </a:lnSpc>
              <a:spcBef>
                <a:spcPts val="0"/>
              </a:spcBef>
              <a:spcAft>
                <a:spcPts val="0"/>
              </a:spcAft>
              <a:buSzPts val="1100"/>
              <a:buChar char="■"/>
              <a:defRPr/>
            </a:lvl6pPr>
            <a:lvl7pPr marL="3200400" lvl="6" indent="-298450" algn="l">
              <a:lnSpc>
                <a:spcPct val="90000"/>
              </a:lnSpc>
              <a:spcBef>
                <a:spcPts val="0"/>
              </a:spcBef>
              <a:spcAft>
                <a:spcPts val="0"/>
              </a:spcAft>
              <a:buSzPts val="1100"/>
              <a:buChar char="●"/>
              <a:defRPr/>
            </a:lvl7pPr>
            <a:lvl8pPr marL="3657600" lvl="7" indent="-298450" algn="l">
              <a:lnSpc>
                <a:spcPct val="90000"/>
              </a:lnSpc>
              <a:spcBef>
                <a:spcPts val="0"/>
              </a:spcBef>
              <a:spcAft>
                <a:spcPts val="0"/>
              </a:spcAft>
              <a:buSzPts val="1100"/>
              <a:buChar char="○"/>
              <a:defRPr/>
            </a:lvl8pPr>
            <a:lvl9pPr marL="4114800" lvl="8" indent="-298450" algn="l">
              <a:lnSpc>
                <a:spcPct val="90000"/>
              </a:lnSpc>
              <a:spcBef>
                <a:spcPts val="0"/>
              </a:spcBef>
              <a:spcAft>
                <a:spcPts val="0"/>
              </a:spcAft>
              <a:buSzPts val="1100"/>
              <a:buChar char="■"/>
              <a:defRPr/>
            </a:lvl9pPr>
          </a:lstStyle>
          <a:p>
            <a:endParaRPr/>
          </a:p>
        </p:txBody>
      </p:sp>
      <p:sp>
        <p:nvSpPr>
          <p:cNvPr id="113" name="Google Shape;1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0" name="Google Shape;30;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5"/>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5"/>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38" name="Google Shape;38;p2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25"/>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822959"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45" name="Google Shape;45;p26"/>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46" name="Google Shape;46;p2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2" name="Google Shape;52;p27"/>
          <p:cNvSpPr txBox="1">
            <a:spLocks noGrp="1"/>
          </p:cNvSpPr>
          <p:nvPr>
            <p:ph type="body" idx="2"/>
          </p:nvPr>
        </p:nvSpPr>
        <p:spPr>
          <a:xfrm>
            <a:off x="82296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3" name="Google Shape;53;p27"/>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4" name="Google Shape;54;p27"/>
          <p:cNvSpPr txBox="1">
            <a:spLocks noGrp="1"/>
          </p:cNvSpPr>
          <p:nvPr>
            <p:ph type="body" idx="4"/>
          </p:nvPr>
        </p:nvSpPr>
        <p:spPr>
          <a:xfrm>
            <a:off x="466344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5" name="Google Shape;55;p2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9"/>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9"/>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0"/>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0"/>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0"/>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74" name="Google Shape;74;p30"/>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125"/>
              <a:buNone/>
              <a:defRPr sz="1125">
                <a:solidFill>
                  <a:srgbClr val="FFFFFF"/>
                </a:solidFill>
              </a:defRPr>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75" name="Google Shape;75;p30"/>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788"/>
              <a:buFont typeface="Calibri"/>
              <a:buNone/>
              <a:defRPr sz="788"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1"/>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1"/>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1"/>
          <p:cNvSpPr txBox="1">
            <a:spLocks noGrp="1"/>
          </p:cNvSpPr>
          <p:nvPr>
            <p:ph type="title"/>
          </p:nvPr>
        </p:nvSpPr>
        <p:spPr>
          <a:xfrm>
            <a:off x="822960" y="3806190"/>
            <a:ext cx="7584948"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a:spLocks noGrp="1"/>
          </p:cNvSpPr>
          <p:nvPr>
            <p:ph type="pic" idx="2"/>
          </p:nvPr>
        </p:nvSpPr>
        <p:spPr>
          <a:xfrm>
            <a:off x="12" y="0"/>
            <a:ext cx="9143989" cy="3686307"/>
          </a:xfrm>
          <a:prstGeom prst="rect">
            <a:avLst/>
          </a:prstGeom>
          <a:noFill/>
          <a:ln>
            <a:noFill/>
          </a:ln>
        </p:spPr>
      </p:sp>
      <p:sp>
        <p:nvSpPr>
          <p:cNvPr id="83" name="Google Shape;83;p31"/>
          <p:cNvSpPr txBox="1">
            <a:spLocks noGrp="1"/>
          </p:cNvSpPr>
          <p:nvPr>
            <p:ph type="body" idx="1"/>
          </p:nvPr>
        </p:nvSpPr>
        <p:spPr>
          <a:xfrm>
            <a:off x="822960" y="4430267"/>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125"/>
              <a:buNone/>
              <a:defRPr sz="1125">
                <a:solidFill>
                  <a:srgbClr val="FFFFFF"/>
                </a:solidFill>
              </a:defRPr>
            </a:lvl1pPr>
            <a:lvl2pPr marL="914400" lvl="1" indent="-228600" algn="l">
              <a:lnSpc>
                <a:spcPct val="90000"/>
              </a:lnSpc>
              <a:spcBef>
                <a:spcPts val="4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84" name="Google Shape;84;p3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00"/>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9"/>
          <p:cNvSpPr/>
          <p:nvPr/>
        </p:nvSpPr>
        <p:spPr>
          <a:xfrm>
            <a:off x="0" y="4750737"/>
            <a:ext cx="9144001" cy="494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9"/>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3F3F3F"/>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9pPr>
          </a:lstStyle>
          <a:p>
            <a:endParaRPr/>
          </a:p>
        </p:txBody>
      </p:sp>
      <p:sp>
        <p:nvSpPr>
          <p:cNvPr id="10" name="Google Shape;10;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9"/>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22"/>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2"/>
          <p:cNvSpPr/>
          <p:nvPr/>
        </p:nvSpPr>
        <p:spPr>
          <a:xfrm>
            <a:off x="0" y="4750737"/>
            <a:ext cx="9144001" cy="494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FEFEFE"/>
              </a:buClr>
              <a:buSzPts val="3600"/>
              <a:buFont typeface="Calibri"/>
              <a:buNone/>
              <a:defRPr sz="3600" b="0" i="0" u="none" strike="noStrike" cap="none">
                <a:solidFill>
                  <a:srgbClr val="FEFEF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2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FEFEFE"/>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FEFEFE"/>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FEFEFE"/>
                </a:solidFill>
                <a:latin typeface="Calibri"/>
                <a:ea typeface="Calibri"/>
                <a:cs typeface="Calibri"/>
                <a:sym typeface="Calibri"/>
              </a:defRPr>
            </a:lvl9pPr>
          </a:lstStyle>
          <a:p>
            <a:endParaRPr/>
          </a:p>
        </p:txBody>
      </p:sp>
      <p:sp>
        <p:nvSpPr>
          <p:cNvPr id="106" name="Google Shape;106;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7" name="Google Shape;107;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8" name="Google Shape;108;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09" name="Google Shape;109;p22"/>
          <p:cNvCxnSpPr/>
          <p:nvPr/>
        </p:nvCxnSpPr>
        <p:spPr>
          <a:xfrm>
            <a:off x="895149" y="1303384"/>
            <a:ext cx="7475220" cy="0"/>
          </a:xfrm>
          <a:prstGeom prst="straightConnector1">
            <a:avLst/>
          </a:prstGeom>
          <a:noFill/>
          <a:ln w="9525"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body" idx="1"/>
          </p:nvPr>
        </p:nvSpPr>
        <p:spPr>
          <a:xfrm>
            <a:off x="347590" y="545375"/>
            <a:ext cx="8650937" cy="4075116"/>
          </a:xfrm>
          <a:prstGeom prst="rect">
            <a:avLst/>
          </a:prstGeom>
          <a:noFill/>
          <a:ln>
            <a:noFill/>
          </a:ln>
        </p:spPr>
        <p:txBody>
          <a:bodyPr spcFirstLastPara="1" wrap="square" lIns="91425" tIns="91425" rIns="91425" bIns="91425" anchor="t" anchorCtr="0">
            <a:noAutofit/>
          </a:bodyPr>
          <a:lstStyle/>
          <a:p>
            <a:pPr marL="0" lvl="0" indent="0" algn="l" rtl="0">
              <a:lnSpc>
                <a:spcPct val="155000"/>
              </a:lnSpc>
              <a:spcBef>
                <a:spcPts val="0"/>
              </a:spcBef>
              <a:spcAft>
                <a:spcPts val="0"/>
              </a:spcAft>
              <a:buSzPts val="935"/>
              <a:buNone/>
            </a:pPr>
            <a:r>
              <a:rPr lang="en-US" sz="1200"/>
              <a:t>Data can be classified into </a:t>
            </a:r>
            <a:r>
              <a:rPr lang="en-US" sz="1200" b="1"/>
              <a:t>three</a:t>
            </a:r>
            <a:r>
              <a:rPr lang="en-US" sz="1200"/>
              <a:t> main categories based on its structure: </a:t>
            </a:r>
            <a:br>
              <a:rPr lang="en-US" sz="1200"/>
            </a:br>
            <a:r>
              <a:rPr lang="en-US" sz="1200"/>
              <a:t>	</a:t>
            </a:r>
            <a:r>
              <a:rPr lang="en-US" sz="1400" b="1"/>
              <a:t>Structured</a:t>
            </a:r>
            <a:r>
              <a:rPr lang="en-US" sz="1400"/>
              <a:t>, </a:t>
            </a:r>
            <a:r>
              <a:rPr lang="en-US" sz="1400" b="1"/>
              <a:t>Semi-structured</a:t>
            </a:r>
            <a:r>
              <a:rPr lang="en-US" sz="1400"/>
              <a:t> and </a:t>
            </a:r>
            <a:r>
              <a:rPr lang="en-US" sz="1400" b="1"/>
              <a:t>Unstructured</a:t>
            </a:r>
            <a:r>
              <a:rPr lang="en-US" sz="1400"/>
              <a:t>.</a:t>
            </a:r>
            <a:br>
              <a:rPr lang="en-US" sz="1200"/>
            </a:br>
            <a:br>
              <a:rPr lang="en-US" sz="1200"/>
            </a:br>
            <a:r>
              <a:rPr lang="en-US" sz="1400" b="1"/>
              <a:t>Structured Data:</a:t>
            </a:r>
            <a:r>
              <a:rPr lang="en-US" sz="1400"/>
              <a:t> </a:t>
            </a:r>
            <a:r>
              <a:rPr lang="en-US" sz="1200"/>
              <a:t>Data that is organized in a well-defined manner, such as in a table or database. </a:t>
            </a:r>
            <a:br>
              <a:rPr lang="en-US" sz="1200"/>
            </a:br>
            <a:r>
              <a:rPr lang="en-US" sz="1200" b="1">
                <a:solidFill>
                  <a:srgbClr val="595959"/>
                </a:solidFill>
              </a:rPr>
              <a:t>Examples of Structured Data include:</a:t>
            </a:r>
            <a:br>
              <a:rPr lang="en-US" sz="1200"/>
            </a:br>
            <a:r>
              <a:rPr lang="en-US" sz="1200"/>
              <a:t>	-Customer Data in a </a:t>
            </a:r>
            <a:r>
              <a:rPr lang="en-US" sz="1200" b="1"/>
              <a:t>CRM</a:t>
            </a:r>
            <a:r>
              <a:rPr lang="en-US" sz="1200"/>
              <a:t> </a:t>
            </a:r>
            <a:r>
              <a:rPr lang="en-US" sz="1200" b="1"/>
              <a:t>System</a:t>
            </a:r>
            <a:r>
              <a:rPr lang="en-US" sz="1200"/>
              <a:t>, with fields for name, address, email, and phone number.</a:t>
            </a:r>
            <a:br>
              <a:rPr lang="en-US" sz="1200"/>
            </a:br>
            <a:r>
              <a:rPr lang="en-US" sz="1200"/>
              <a:t>	-</a:t>
            </a:r>
            <a:r>
              <a:rPr lang="en-US" sz="1200" b="1"/>
              <a:t>Stock Market</a:t>
            </a:r>
            <a:r>
              <a:rPr lang="en-US" sz="1200"/>
              <a:t> </a:t>
            </a:r>
            <a:r>
              <a:rPr lang="en-US" sz="1200" b="1"/>
              <a:t>Data</a:t>
            </a:r>
            <a:r>
              <a:rPr lang="en-US" sz="1200"/>
              <a:t> in a financial database, with fields for date, closing price, and volume traded.</a:t>
            </a:r>
            <a:br>
              <a:rPr lang="en-US" sz="1200"/>
            </a:br>
            <a:br>
              <a:rPr lang="en-US" sz="1200"/>
            </a:br>
            <a:r>
              <a:rPr lang="en-US" sz="1400" b="1"/>
              <a:t>Semi-structured Data: </a:t>
            </a:r>
            <a:r>
              <a:rPr lang="en-US" sz="1200"/>
              <a:t>Data that has some structure, but also contains unstructured elements. </a:t>
            </a:r>
            <a:br>
              <a:rPr lang="en-US" sz="1200"/>
            </a:br>
            <a:r>
              <a:rPr lang="en-US" sz="1200" b="1">
                <a:solidFill>
                  <a:srgbClr val="595959"/>
                </a:solidFill>
              </a:rPr>
              <a:t>Examples of Semi-structured Data include:</a:t>
            </a:r>
            <a:br>
              <a:rPr lang="en-US" sz="1200"/>
            </a:br>
            <a:r>
              <a:rPr lang="en-US" sz="1200"/>
              <a:t>	- Social media posts, which have a author, timestamp, and text, but the text may contain hashtags, mentions, andemojis.</a:t>
            </a:r>
            <a:br>
              <a:rPr lang="en-US" sz="1200"/>
            </a:br>
            <a:r>
              <a:rPr lang="en-US" sz="1200"/>
              <a:t>	- </a:t>
            </a:r>
            <a:r>
              <a:rPr lang="en-US" sz="1200" b="1"/>
              <a:t>NoSQL</a:t>
            </a:r>
            <a:r>
              <a:rPr lang="en-US" sz="1200"/>
              <a:t> Database Data, </a:t>
            </a:r>
            <a:r>
              <a:rPr lang="en-US" sz="1200" b="1"/>
              <a:t>JSON</a:t>
            </a:r>
            <a:r>
              <a:rPr lang="en-US" sz="1200"/>
              <a:t> (JavaScript Object Notation) or </a:t>
            </a:r>
            <a:r>
              <a:rPr lang="en-US" sz="1200" b="1"/>
              <a:t>XML</a:t>
            </a:r>
            <a:r>
              <a:rPr lang="en-US" sz="1200"/>
              <a:t> (Extensible Markup Language) data, which has a </a:t>
            </a:r>
            <a:r>
              <a:rPr lang="en-US" sz="1200" b="1"/>
              <a:t>nested</a:t>
            </a:r>
            <a:r>
              <a:rPr lang="en-US" sz="1200"/>
              <a:t> </a:t>
            </a:r>
            <a:r>
              <a:rPr lang="en-US" sz="1200" b="1"/>
              <a:t>structure</a:t>
            </a:r>
            <a:r>
              <a:rPr lang="en-US" sz="1200"/>
              <a:t>, but the values may contain unstructured text or binary data.</a:t>
            </a:r>
            <a:endParaRPr sz="1200"/>
          </a:p>
          <a:p>
            <a:pPr marL="0" lvl="0" indent="0" algn="l" rtl="0">
              <a:lnSpc>
                <a:spcPct val="155000"/>
              </a:lnSpc>
              <a:spcBef>
                <a:spcPts val="1500"/>
              </a:spcBef>
              <a:spcAft>
                <a:spcPts val="0"/>
              </a:spcAft>
              <a:buSzPts val="935"/>
              <a:buNone/>
            </a:pPr>
            <a:endParaRPr sz="1200"/>
          </a:p>
        </p:txBody>
      </p:sp>
      <p:sp>
        <p:nvSpPr>
          <p:cNvPr id="158" name="Google Shape;158;p5"/>
          <p:cNvSpPr txBox="1"/>
          <p:nvPr/>
        </p:nvSpPr>
        <p:spPr>
          <a:xfrm>
            <a:off x="340663" y="111650"/>
            <a:ext cx="8650937" cy="421750"/>
          </a:xfrm>
          <a:prstGeom prst="rect">
            <a:avLst/>
          </a:prstGeom>
          <a:solidFill>
            <a:srgbClr val="F2F1E4"/>
          </a:solidFill>
          <a:ln>
            <a:noFill/>
          </a:ln>
        </p:spPr>
        <p:txBody>
          <a:bodyPr spcFirstLastPara="1" wrap="square" lIns="91425" tIns="91425" rIns="91425" bIns="91425" anchor="t" anchorCtr="0">
            <a:normAutofit fontScale="90000" lnSpcReduction="20000"/>
          </a:bodyPr>
          <a:lstStyle/>
          <a:p>
            <a:pPr marL="0" marR="0" lvl="0" indent="0" algn="l" rtl="0">
              <a:lnSpc>
                <a:spcPct val="85000"/>
              </a:lnSpc>
              <a:spcBef>
                <a:spcPts val="0"/>
              </a:spcBef>
              <a:spcAft>
                <a:spcPts val="0"/>
              </a:spcAft>
              <a:buClr>
                <a:schemeClr val="dk2"/>
              </a:buClr>
              <a:buSzPct val="111111"/>
              <a:buFont typeface="Calibri"/>
              <a:buNone/>
            </a:pPr>
            <a:r>
              <a:rPr lang="en-US" sz="2400" b="1" i="0" u="none" strike="noStrike" cap="none">
                <a:solidFill>
                  <a:schemeClr val="dk2"/>
                </a:solidFill>
                <a:latin typeface="Calibri"/>
                <a:ea typeface="Calibri"/>
                <a:cs typeface="Calibri"/>
                <a:sym typeface="Calibri"/>
              </a:rPr>
              <a:t>Types of Data</a:t>
            </a:r>
            <a:endParaRPr sz="2400" b="1" i="0" u="none" strike="noStrike" cap="non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15"/>
          <p:cNvSpPr/>
          <p:nvPr/>
        </p:nvSpPr>
        <p:spPr>
          <a:xfrm>
            <a:off x="2381" y="4800600"/>
            <a:ext cx="9141619"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15"/>
          <p:cNvSpPr/>
          <p:nvPr/>
        </p:nvSpPr>
        <p:spPr>
          <a:xfrm>
            <a:off x="11" y="4750737"/>
            <a:ext cx="9141619"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89" name="Google Shape;289;p15"/>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
        <p:nvSpPr>
          <p:cNvPr id="290" name="Google Shape;290;p15"/>
          <p:cNvSpPr/>
          <p:nvPr/>
        </p:nvSpPr>
        <p:spPr>
          <a:xfrm>
            <a:off x="0" y="0"/>
            <a:ext cx="914284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15"/>
          <p:cNvSpPr/>
          <p:nvPr/>
        </p:nvSpPr>
        <p:spPr>
          <a:xfrm>
            <a:off x="1130" y="3714750"/>
            <a:ext cx="9141714" cy="14287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p15"/>
          <p:cNvSpPr txBox="1">
            <a:spLocks noGrp="1"/>
          </p:cNvSpPr>
          <p:nvPr>
            <p:ph type="title"/>
          </p:nvPr>
        </p:nvSpPr>
        <p:spPr>
          <a:xfrm>
            <a:off x="798897" y="3840480"/>
            <a:ext cx="7543800" cy="61722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Density Plot, Histogram, Box &amp; Whisker Plot</a:t>
            </a:r>
            <a:endParaRPr/>
          </a:p>
        </p:txBody>
      </p:sp>
      <p:pic>
        <p:nvPicPr>
          <p:cNvPr id="293" name="Google Shape;293;p15"/>
          <p:cNvPicPr preferRelativeResize="0"/>
          <p:nvPr/>
        </p:nvPicPr>
        <p:blipFill rotWithShape="1">
          <a:blip r:embed="rId3">
            <a:alphaModFix/>
          </a:blip>
          <a:srcRect/>
          <a:stretch/>
        </p:blipFill>
        <p:spPr>
          <a:xfrm>
            <a:off x="476593" y="942846"/>
            <a:ext cx="2484588" cy="1776480"/>
          </a:xfrm>
          <a:prstGeom prst="rect">
            <a:avLst/>
          </a:prstGeom>
          <a:noFill/>
          <a:ln>
            <a:noFill/>
          </a:ln>
        </p:spPr>
      </p:pic>
      <p:sp>
        <p:nvSpPr>
          <p:cNvPr id="294" name="Google Shape;294;p15"/>
          <p:cNvSpPr/>
          <p:nvPr/>
        </p:nvSpPr>
        <p:spPr>
          <a:xfrm>
            <a:off x="3118914"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5" name="Google Shape;295;p15"/>
          <p:cNvPicPr preferRelativeResize="0"/>
          <p:nvPr/>
        </p:nvPicPr>
        <p:blipFill rotWithShape="1">
          <a:blip r:embed="rId4">
            <a:alphaModFix/>
          </a:blip>
          <a:srcRect/>
          <a:stretch/>
        </p:blipFill>
        <p:spPr>
          <a:xfrm>
            <a:off x="6192263" y="1347484"/>
            <a:ext cx="2484588" cy="931720"/>
          </a:xfrm>
          <a:prstGeom prst="rect">
            <a:avLst/>
          </a:prstGeom>
          <a:noFill/>
          <a:ln>
            <a:noFill/>
          </a:ln>
        </p:spPr>
      </p:pic>
      <p:sp>
        <p:nvSpPr>
          <p:cNvPr id="296" name="Google Shape;296;p15"/>
          <p:cNvSpPr/>
          <p:nvPr/>
        </p:nvSpPr>
        <p:spPr>
          <a:xfrm>
            <a:off x="5966976"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7" name="Google Shape;297;p15"/>
          <p:cNvPicPr preferRelativeResize="0"/>
          <p:nvPr/>
        </p:nvPicPr>
        <p:blipFill rotWithShape="1">
          <a:blip r:embed="rId5">
            <a:alphaModFix/>
          </a:blip>
          <a:srcRect/>
          <a:stretch/>
        </p:blipFill>
        <p:spPr>
          <a:xfrm>
            <a:off x="3305107" y="1027960"/>
            <a:ext cx="2484588" cy="1552867"/>
          </a:xfrm>
          <a:prstGeom prst="rect">
            <a:avLst/>
          </a:prstGeom>
          <a:noFill/>
          <a:ln>
            <a:noFill/>
          </a:ln>
        </p:spPr>
      </p:pic>
      <p:sp>
        <p:nvSpPr>
          <p:cNvPr id="298" name="Google Shape;298;p15"/>
          <p:cNvSpPr/>
          <p:nvPr/>
        </p:nvSpPr>
        <p:spPr>
          <a:xfrm>
            <a:off x="1130" y="3679632"/>
            <a:ext cx="9141714"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16"/>
          <p:cNvSpPr/>
          <p:nvPr/>
        </p:nvSpPr>
        <p:spPr>
          <a:xfrm>
            <a:off x="2381" y="4800600"/>
            <a:ext cx="9141619"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16"/>
          <p:cNvSpPr/>
          <p:nvPr/>
        </p:nvSpPr>
        <p:spPr>
          <a:xfrm>
            <a:off x="11" y="4750737"/>
            <a:ext cx="9141619"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05" name="Google Shape;305;p16"/>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
        <p:nvSpPr>
          <p:cNvPr id="306" name="Google Shape;306;p16"/>
          <p:cNvSpPr/>
          <p:nvPr/>
        </p:nvSpPr>
        <p:spPr>
          <a:xfrm>
            <a:off x="0" y="0"/>
            <a:ext cx="914284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16"/>
          <p:cNvSpPr/>
          <p:nvPr/>
        </p:nvSpPr>
        <p:spPr>
          <a:xfrm>
            <a:off x="1130" y="3714750"/>
            <a:ext cx="9141714" cy="14287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16"/>
          <p:cNvSpPr txBox="1">
            <a:spLocks noGrp="1"/>
          </p:cNvSpPr>
          <p:nvPr>
            <p:ph type="title"/>
          </p:nvPr>
        </p:nvSpPr>
        <p:spPr>
          <a:xfrm>
            <a:off x="798897" y="3840480"/>
            <a:ext cx="7543800" cy="61722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Bar Plot, Stacked Bar Plot, Clustered/Group Bar Plot</a:t>
            </a:r>
            <a:endParaRPr/>
          </a:p>
        </p:txBody>
      </p:sp>
      <p:pic>
        <p:nvPicPr>
          <p:cNvPr id="309" name="Google Shape;309;p16"/>
          <p:cNvPicPr preferRelativeResize="0"/>
          <p:nvPr/>
        </p:nvPicPr>
        <p:blipFill rotWithShape="1">
          <a:blip r:embed="rId3">
            <a:alphaModFix/>
          </a:blip>
          <a:srcRect/>
          <a:stretch/>
        </p:blipFill>
        <p:spPr>
          <a:xfrm>
            <a:off x="476593" y="920703"/>
            <a:ext cx="2484588" cy="1820766"/>
          </a:xfrm>
          <a:prstGeom prst="rect">
            <a:avLst/>
          </a:prstGeom>
          <a:noFill/>
          <a:ln>
            <a:noFill/>
          </a:ln>
        </p:spPr>
      </p:pic>
      <p:sp>
        <p:nvSpPr>
          <p:cNvPr id="310" name="Google Shape;310;p16"/>
          <p:cNvSpPr/>
          <p:nvPr/>
        </p:nvSpPr>
        <p:spPr>
          <a:xfrm>
            <a:off x="3118914"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11" name="Google Shape;311;p16"/>
          <p:cNvPicPr preferRelativeResize="0"/>
          <p:nvPr/>
        </p:nvPicPr>
        <p:blipFill rotWithShape="1">
          <a:blip r:embed="rId4">
            <a:alphaModFix/>
          </a:blip>
          <a:srcRect/>
          <a:stretch/>
        </p:blipFill>
        <p:spPr>
          <a:xfrm>
            <a:off x="3324654" y="1119873"/>
            <a:ext cx="2484588" cy="1422426"/>
          </a:xfrm>
          <a:prstGeom prst="rect">
            <a:avLst/>
          </a:prstGeom>
          <a:noFill/>
          <a:ln>
            <a:noFill/>
          </a:ln>
        </p:spPr>
      </p:pic>
      <p:sp>
        <p:nvSpPr>
          <p:cNvPr id="312" name="Google Shape;312;p16"/>
          <p:cNvSpPr/>
          <p:nvPr/>
        </p:nvSpPr>
        <p:spPr>
          <a:xfrm>
            <a:off x="5966976"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13" name="Google Shape;313;p16"/>
          <p:cNvPicPr preferRelativeResize="0"/>
          <p:nvPr/>
        </p:nvPicPr>
        <p:blipFill rotWithShape="1">
          <a:blip r:embed="rId5">
            <a:alphaModFix/>
          </a:blip>
          <a:srcRect/>
          <a:stretch/>
        </p:blipFill>
        <p:spPr>
          <a:xfrm>
            <a:off x="6172716" y="1101238"/>
            <a:ext cx="2484588" cy="1459695"/>
          </a:xfrm>
          <a:prstGeom prst="rect">
            <a:avLst/>
          </a:prstGeom>
          <a:noFill/>
          <a:ln>
            <a:noFill/>
          </a:ln>
        </p:spPr>
      </p:pic>
      <p:sp>
        <p:nvSpPr>
          <p:cNvPr id="314" name="Google Shape;314;p16"/>
          <p:cNvSpPr/>
          <p:nvPr/>
        </p:nvSpPr>
        <p:spPr>
          <a:xfrm>
            <a:off x="1130" y="3679632"/>
            <a:ext cx="9141714"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sp>
        <p:nvSpPr>
          <p:cNvPr id="319" name="Google Shape;319;p17"/>
          <p:cNvSpPr/>
          <p:nvPr/>
        </p:nvSpPr>
        <p:spPr>
          <a:xfrm>
            <a:off x="2381" y="4800600"/>
            <a:ext cx="9141619"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17"/>
          <p:cNvSpPr/>
          <p:nvPr/>
        </p:nvSpPr>
        <p:spPr>
          <a:xfrm>
            <a:off x="11" y="4750737"/>
            <a:ext cx="9141619"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21" name="Google Shape;321;p17"/>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
        <p:nvSpPr>
          <p:cNvPr id="322" name="Google Shape;322;p17"/>
          <p:cNvSpPr/>
          <p:nvPr/>
        </p:nvSpPr>
        <p:spPr>
          <a:xfrm>
            <a:off x="0" y="0"/>
            <a:ext cx="914284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7"/>
          <p:cNvSpPr/>
          <p:nvPr/>
        </p:nvSpPr>
        <p:spPr>
          <a:xfrm>
            <a:off x="1130" y="3714750"/>
            <a:ext cx="9141714" cy="14287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17"/>
          <p:cNvSpPr txBox="1">
            <a:spLocks noGrp="1"/>
          </p:cNvSpPr>
          <p:nvPr>
            <p:ph type="title"/>
          </p:nvPr>
        </p:nvSpPr>
        <p:spPr>
          <a:xfrm>
            <a:off x="798897" y="3840480"/>
            <a:ext cx="7543800" cy="61722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Pie Chart, Donut &amp; Radar Chart</a:t>
            </a:r>
            <a:endParaRPr/>
          </a:p>
        </p:txBody>
      </p:sp>
      <p:pic>
        <p:nvPicPr>
          <p:cNvPr id="325" name="Google Shape;325;p17"/>
          <p:cNvPicPr preferRelativeResize="0"/>
          <p:nvPr/>
        </p:nvPicPr>
        <p:blipFill rotWithShape="1">
          <a:blip r:embed="rId3">
            <a:alphaModFix/>
          </a:blip>
          <a:srcRect/>
          <a:stretch/>
        </p:blipFill>
        <p:spPr>
          <a:xfrm>
            <a:off x="103798" y="777803"/>
            <a:ext cx="2554996" cy="2103399"/>
          </a:xfrm>
          <a:prstGeom prst="rect">
            <a:avLst/>
          </a:prstGeom>
          <a:noFill/>
          <a:ln>
            <a:noFill/>
          </a:ln>
        </p:spPr>
      </p:pic>
      <p:sp>
        <p:nvSpPr>
          <p:cNvPr id="326" name="Google Shape;326;p17"/>
          <p:cNvSpPr/>
          <p:nvPr/>
        </p:nvSpPr>
        <p:spPr>
          <a:xfrm>
            <a:off x="4547997"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27" name="Google Shape;327;p17"/>
          <p:cNvPicPr preferRelativeResize="0"/>
          <p:nvPr/>
        </p:nvPicPr>
        <p:blipFill rotWithShape="1">
          <a:blip r:embed="rId4">
            <a:alphaModFix/>
          </a:blip>
          <a:srcRect/>
          <a:stretch/>
        </p:blipFill>
        <p:spPr>
          <a:xfrm>
            <a:off x="2755558" y="777803"/>
            <a:ext cx="2554996" cy="2069220"/>
          </a:xfrm>
          <a:prstGeom prst="rect">
            <a:avLst/>
          </a:prstGeom>
          <a:noFill/>
          <a:ln>
            <a:noFill/>
          </a:ln>
        </p:spPr>
      </p:pic>
      <p:sp>
        <p:nvSpPr>
          <p:cNvPr id="328" name="Google Shape;328;p17"/>
          <p:cNvSpPr/>
          <p:nvPr/>
        </p:nvSpPr>
        <p:spPr>
          <a:xfrm>
            <a:off x="1130" y="3679632"/>
            <a:ext cx="9141714"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29" name="Google Shape;329;p17" descr="undefined"/>
          <p:cNvPicPr preferRelativeResize="0"/>
          <p:nvPr/>
        </p:nvPicPr>
        <p:blipFill rotWithShape="1">
          <a:blip r:embed="rId5">
            <a:alphaModFix/>
          </a:blip>
          <a:srcRect/>
          <a:stretch/>
        </p:blipFill>
        <p:spPr>
          <a:xfrm>
            <a:off x="5477094" y="792102"/>
            <a:ext cx="3454269" cy="21876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18"/>
          <p:cNvSpPr/>
          <p:nvPr/>
        </p:nvSpPr>
        <p:spPr>
          <a:xfrm>
            <a:off x="2381" y="4800600"/>
            <a:ext cx="9141619"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18"/>
          <p:cNvSpPr/>
          <p:nvPr/>
        </p:nvSpPr>
        <p:spPr>
          <a:xfrm>
            <a:off x="11" y="4750737"/>
            <a:ext cx="9141619"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36" name="Google Shape;336;p18"/>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
        <p:nvSpPr>
          <p:cNvPr id="337" name="Google Shape;337;p18"/>
          <p:cNvSpPr/>
          <p:nvPr/>
        </p:nvSpPr>
        <p:spPr>
          <a:xfrm>
            <a:off x="0" y="0"/>
            <a:ext cx="914284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18"/>
          <p:cNvSpPr/>
          <p:nvPr/>
        </p:nvSpPr>
        <p:spPr>
          <a:xfrm>
            <a:off x="1130" y="3714750"/>
            <a:ext cx="9141714" cy="14287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18"/>
          <p:cNvSpPr txBox="1">
            <a:spLocks noGrp="1"/>
          </p:cNvSpPr>
          <p:nvPr>
            <p:ph type="title"/>
          </p:nvPr>
        </p:nvSpPr>
        <p:spPr>
          <a:xfrm>
            <a:off x="798897" y="3840480"/>
            <a:ext cx="7543800" cy="61722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Scatter Plot, Line Chart &amp; Correlogram</a:t>
            </a:r>
            <a:endParaRPr/>
          </a:p>
        </p:txBody>
      </p:sp>
      <p:pic>
        <p:nvPicPr>
          <p:cNvPr id="340" name="Google Shape;340;p18"/>
          <p:cNvPicPr preferRelativeResize="0"/>
          <p:nvPr/>
        </p:nvPicPr>
        <p:blipFill rotWithShape="1">
          <a:blip r:embed="rId3">
            <a:alphaModFix/>
          </a:blip>
          <a:srcRect/>
          <a:stretch/>
        </p:blipFill>
        <p:spPr>
          <a:xfrm>
            <a:off x="443132" y="928471"/>
            <a:ext cx="2518049" cy="1793622"/>
          </a:xfrm>
          <a:prstGeom prst="rect">
            <a:avLst/>
          </a:prstGeom>
          <a:noFill/>
          <a:ln>
            <a:noFill/>
          </a:ln>
        </p:spPr>
      </p:pic>
      <p:sp>
        <p:nvSpPr>
          <p:cNvPr id="341" name="Google Shape;341;p18"/>
          <p:cNvSpPr/>
          <p:nvPr/>
        </p:nvSpPr>
        <p:spPr>
          <a:xfrm>
            <a:off x="3118914"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2" name="Google Shape;342;p18"/>
          <p:cNvPicPr preferRelativeResize="0"/>
          <p:nvPr/>
        </p:nvPicPr>
        <p:blipFill rotWithShape="1">
          <a:blip r:embed="rId4">
            <a:alphaModFix/>
          </a:blip>
          <a:srcRect/>
          <a:stretch/>
        </p:blipFill>
        <p:spPr>
          <a:xfrm>
            <a:off x="6133208" y="990547"/>
            <a:ext cx="2771641" cy="1731547"/>
          </a:xfrm>
          <a:prstGeom prst="rect">
            <a:avLst/>
          </a:prstGeom>
          <a:noFill/>
          <a:ln>
            <a:noFill/>
          </a:ln>
        </p:spPr>
      </p:pic>
      <p:sp>
        <p:nvSpPr>
          <p:cNvPr id="343" name="Google Shape;343;p18"/>
          <p:cNvSpPr/>
          <p:nvPr/>
        </p:nvSpPr>
        <p:spPr>
          <a:xfrm>
            <a:off x="5966976" y="665226"/>
            <a:ext cx="48006" cy="2331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4" name="Google Shape;344;p18"/>
          <p:cNvPicPr preferRelativeResize="0"/>
          <p:nvPr/>
        </p:nvPicPr>
        <p:blipFill rotWithShape="1">
          <a:blip r:embed="rId5">
            <a:alphaModFix/>
          </a:blip>
          <a:srcRect/>
          <a:stretch/>
        </p:blipFill>
        <p:spPr>
          <a:xfrm>
            <a:off x="3276649" y="1002890"/>
            <a:ext cx="2484588" cy="1719203"/>
          </a:xfrm>
          <a:prstGeom prst="rect">
            <a:avLst/>
          </a:prstGeom>
          <a:noFill/>
          <a:ln>
            <a:noFill/>
          </a:ln>
        </p:spPr>
      </p:pic>
      <p:sp>
        <p:nvSpPr>
          <p:cNvPr id="345" name="Google Shape;345;p18"/>
          <p:cNvSpPr/>
          <p:nvPr/>
        </p:nvSpPr>
        <p:spPr>
          <a:xfrm>
            <a:off x="1130" y="3679632"/>
            <a:ext cx="9141714" cy="4800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6"/>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6"/>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65" name="Google Shape;165;p6"/>
          <p:cNvCxnSpPr/>
          <p:nvPr/>
        </p:nvCxnSpPr>
        <p:spPr>
          <a:xfrm>
            <a:off x="895149" y="1303383"/>
            <a:ext cx="7475220" cy="0"/>
          </a:xfrm>
          <a:prstGeom prst="straightConnector1">
            <a:avLst/>
          </a:prstGeom>
          <a:noFill/>
          <a:ln w="9525" cap="flat" cmpd="sng">
            <a:solidFill>
              <a:srgbClr val="7F7F7F"/>
            </a:solidFill>
            <a:prstDash val="solid"/>
            <a:round/>
            <a:headEnd type="none" w="sm" len="sm"/>
            <a:tailEnd type="none" w="sm" len="sm"/>
          </a:ln>
        </p:spPr>
      </p:cxnSp>
      <p:sp>
        <p:nvSpPr>
          <p:cNvPr id="166" name="Google Shape;166;p6"/>
          <p:cNvSpPr txBox="1">
            <a:spLocks noGrp="1"/>
          </p:cNvSpPr>
          <p:nvPr>
            <p:ph type="body" idx="1"/>
          </p:nvPr>
        </p:nvSpPr>
        <p:spPr>
          <a:xfrm>
            <a:off x="295422" y="2736272"/>
            <a:ext cx="4220307" cy="1915099"/>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500"/>
              </a:spcBef>
              <a:spcAft>
                <a:spcPts val="0"/>
              </a:spcAft>
              <a:buSzPts val="935"/>
              <a:buFont typeface="Calibri"/>
              <a:buNone/>
            </a:pPr>
            <a:r>
              <a:rPr lang="en-US" sz="1400" b="1"/>
              <a:t>Unstructured Data:</a:t>
            </a:r>
            <a:r>
              <a:rPr lang="en-US" sz="1400"/>
              <a:t> </a:t>
            </a:r>
            <a:r>
              <a:rPr lang="en-US" sz="1100"/>
              <a:t>Data that does not have a well-defined structure and may not fit neatly into a table or database. Examples of unstructured data include:</a:t>
            </a:r>
            <a:br>
              <a:rPr lang="en-US" sz="1100"/>
            </a:br>
            <a:r>
              <a:rPr lang="en-US" sz="1100"/>
              <a:t>	- Images, such as photographs and medical images.</a:t>
            </a:r>
            <a:br>
              <a:rPr lang="en-US" sz="1100"/>
            </a:br>
            <a:r>
              <a:rPr lang="en-US" sz="1100"/>
              <a:t>	- Videos, such as movies and TV shows.</a:t>
            </a:r>
            <a:endParaRPr/>
          </a:p>
          <a:p>
            <a:pPr marL="0" lvl="0" indent="0" algn="l" rtl="0">
              <a:lnSpc>
                <a:spcPct val="90000"/>
              </a:lnSpc>
              <a:spcBef>
                <a:spcPts val="1500"/>
              </a:spcBef>
              <a:spcAft>
                <a:spcPts val="0"/>
              </a:spcAft>
              <a:buSzPts val="935"/>
              <a:buFont typeface="Calibri"/>
              <a:buNone/>
            </a:pPr>
            <a:r>
              <a:rPr lang="en-US" sz="1100" b="1">
                <a:solidFill>
                  <a:srgbClr val="AB620D"/>
                </a:solidFill>
              </a:rPr>
              <a:t>Semi-structured and unstructured data require additional processing and analysis techniques compared to structured data</a:t>
            </a:r>
            <a:r>
              <a:rPr lang="en-US" sz="1100"/>
              <a:t>, as they do not have a well-defined structure and may contain complex relationships between elements.</a:t>
            </a:r>
            <a:endParaRPr/>
          </a:p>
        </p:txBody>
      </p:sp>
      <p:pic>
        <p:nvPicPr>
          <p:cNvPr id="167" name="Google Shape;167;p6" descr="Unstructured, semi-structured, and structured data"/>
          <p:cNvPicPr preferRelativeResize="0"/>
          <p:nvPr/>
        </p:nvPicPr>
        <p:blipFill rotWithShape="1">
          <a:blip r:embed="rId3">
            <a:alphaModFix/>
          </a:blip>
          <a:srcRect/>
          <a:stretch/>
        </p:blipFill>
        <p:spPr>
          <a:xfrm>
            <a:off x="4628273" y="1402385"/>
            <a:ext cx="4335617" cy="1860359"/>
          </a:xfrm>
          <a:prstGeom prst="rect">
            <a:avLst/>
          </a:prstGeom>
          <a:noFill/>
          <a:ln>
            <a:noFill/>
          </a:ln>
        </p:spPr>
      </p:pic>
      <p:sp>
        <p:nvSpPr>
          <p:cNvPr id="168" name="Google Shape;168;p6"/>
          <p:cNvSpPr txBox="1">
            <a:spLocks noGrp="1"/>
          </p:cNvSpPr>
          <p:nvPr>
            <p:ph type="title"/>
          </p:nvPr>
        </p:nvSpPr>
        <p:spPr>
          <a:xfrm>
            <a:off x="295422" y="475516"/>
            <a:ext cx="8599196" cy="421750"/>
          </a:xfrm>
          <a:prstGeom prst="rect">
            <a:avLst/>
          </a:prstGeom>
          <a:solidFill>
            <a:srgbClr val="F2F1E4"/>
          </a:solid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chemeClr val="dk2"/>
              </a:buClr>
              <a:buSzPct val="111111"/>
              <a:buFont typeface="Calibri"/>
              <a:buNone/>
            </a:pPr>
            <a:r>
              <a:rPr lang="en-US" b="1">
                <a:solidFill>
                  <a:schemeClr val="dk2"/>
                </a:solidFill>
              </a:rPr>
              <a:t>Types of Data</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85858"/>
        </a:solidFill>
        <a:effectLst/>
      </p:bgPr>
    </p:bg>
    <p:spTree>
      <p:nvGrpSpPr>
        <p:cNvPr id="1" name="Shape 172"/>
        <p:cNvGrpSpPr/>
        <p:nvPr/>
      </p:nvGrpSpPr>
      <p:grpSpPr>
        <a:xfrm>
          <a:off x="0" y="0"/>
          <a:ext cx="0" cy="0"/>
          <a:chOff x="0" y="0"/>
          <a:chExt cx="0" cy="0"/>
        </a:xfrm>
      </p:grpSpPr>
      <p:sp>
        <p:nvSpPr>
          <p:cNvPr id="173" name="Google Shape;173;p7"/>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7"/>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5" name="Google Shape;175;p7"/>
          <p:cNvCxnSpPr/>
          <p:nvPr/>
        </p:nvCxnSpPr>
        <p:spPr>
          <a:xfrm>
            <a:off x="895149" y="1303383"/>
            <a:ext cx="7475220" cy="0"/>
          </a:xfrm>
          <a:prstGeom prst="straightConnector1">
            <a:avLst/>
          </a:prstGeom>
          <a:noFill/>
          <a:ln w="9525" cap="flat" cmpd="sng">
            <a:solidFill>
              <a:srgbClr val="FEFEFE"/>
            </a:solidFill>
            <a:prstDash val="solid"/>
            <a:round/>
            <a:headEnd type="none" w="sm" len="sm"/>
            <a:tailEnd type="none" w="sm" len="sm"/>
          </a:ln>
        </p:spPr>
      </p:cxnSp>
      <p:sp>
        <p:nvSpPr>
          <p:cNvPr id="176" name="Google Shape;176;p7"/>
          <p:cNvSpPr/>
          <p:nvPr/>
        </p:nvSpPr>
        <p:spPr>
          <a:xfrm>
            <a:off x="2381" y="0"/>
            <a:ext cx="9141714" cy="5143500"/>
          </a:xfrm>
          <a:prstGeom prst="rect">
            <a:avLst/>
          </a:prstGeom>
          <a:solidFill>
            <a:srgbClr val="58585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7" name="Google Shape;177;p7"/>
          <p:cNvSpPr txBox="1">
            <a:spLocks noGrp="1"/>
          </p:cNvSpPr>
          <p:nvPr>
            <p:ph type="title"/>
          </p:nvPr>
        </p:nvSpPr>
        <p:spPr>
          <a:xfrm>
            <a:off x="711785" y="482599"/>
            <a:ext cx="2078455" cy="391922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EFEFE"/>
              </a:buClr>
              <a:buSzPts val="2400"/>
              <a:buFont typeface="Calibri"/>
              <a:buNone/>
            </a:pPr>
            <a:r>
              <a:rPr lang="en-US" sz="2700" b="1"/>
              <a:t>Types of Variable &amp; Data</a:t>
            </a:r>
            <a:endParaRPr/>
          </a:p>
        </p:txBody>
      </p:sp>
      <p:cxnSp>
        <p:nvCxnSpPr>
          <p:cNvPr id="178" name="Google Shape;178;p7"/>
          <p:cNvCxnSpPr/>
          <p:nvPr/>
        </p:nvCxnSpPr>
        <p:spPr>
          <a:xfrm>
            <a:off x="3031539" y="1177703"/>
            <a:ext cx="0" cy="2400300"/>
          </a:xfrm>
          <a:prstGeom prst="straightConnector1">
            <a:avLst/>
          </a:prstGeom>
          <a:noFill/>
          <a:ln w="31750" cap="flat" cmpd="sng">
            <a:solidFill>
              <a:schemeClr val="accent2"/>
            </a:solidFill>
            <a:prstDash val="solid"/>
            <a:miter lim="800000"/>
            <a:headEnd type="none" w="sm" len="sm"/>
            <a:tailEnd type="none" w="sm" len="sm"/>
          </a:ln>
        </p:spPr>
      </p:cxnSp>
      <p:sp>
        <p:nvSpPr>
          <p:cNvPr id="179" name="Google Shape;179;p7"/>
          <p:cNvSpPr txBox="1">
            <a:spLocks noGrp="1"/>
          </p:cNvSpPr>
          <p:nvPr>
            <p:ph type="body" idx="1"/>
          </p:nvPr>
        </p:nvSpPr>
        <p:spPr>
          <a:xfrm>
            <a:off x="3031539" y="0"/>
            <a:ext cx="6015650" cy="4750372"/>
          </a:xfrm>
          <a:prstGeom prst="rect">
            <a:avLst/>
          </a:prstGeom>
          <a:noFill/>
          <a:ln>
            <a:noFill/>
          </a:ln>
        </p:spPr>
        <p:txBody>
          <a:bodyPr spcFirstLastPara="1" wrap="square" lIns="0" tIns="45700" rIns="0" bIns="45700" anchor="ctr" anchorCtr="0">
            <a:normAutofit lnSpcReduction="10000"/>
          </a:bodyPr>
          <a:lstStyle/>
          <a:p>
            <a:pPr marL="152400" lvl="0" indent="0" algn="l" rtl="0">
              <a:lnSpc>
                <a:spcPct val="90000"/>
              </a:lnSpc>
              <a:spcBef>
                <a:spcPts val="2900"/>
              </a:spcBef>
              <a:spcAft>
                <a:spcPts val="0"/>
              </a:spcAft>
              <a:buSzPts val="1200"/>
              <a:buNone/>
            </a:pPr>
            <a:r>
              <a:rPr lang="en-US" sz="1200" b="1">
                <a:solidFill>
                  <a:schemeClr val="accent1"/>
                </a:solidFill>
              </a:rPr>
              <a:t>Numerical Variable: </a:t>
            </a:r>
            <a:r>
              <a:rPr lang="en-US" sz="1200"/>
              <a:t>Data that can be expressed as a number, such as Height, Weight, Age, and Income. There are two types of numerical variable: </a:t>
            </a:r>
            <a:r>
              <a:rPr lang="en-US" sz="1200" b="1">
                <a:solidFill>
                  <a:schemeClr val="accent1"/>
                </a:solidFill>
              </a:rPr>
              <a:t>Continuous</a:t>
            </a:r>
            <a:r>
              <a:rPr lang="en-US" sz="1200" b="1"/>
              <a:t> </a:t>
            </a:r>
            <a:r>
              <a:rPr lang="en-US" sz="1200"/>
              <a:t>(e.g., Height, which can take on any value) and </a:t>
            </a:r>
            <a:r>
              <a:rPr lang="en-US" sz="1200" b="1">
                <a:solidFill>
                  <a:schemeClr val="accent1"/>
                </a:solidFill>
              </a:rPr>
              <a:t>Discrete</a:t>
            </a:r>
            <a:r>
              <a:rPr lang="en-US" sz="1200" b="1"/>
              <a:t> </a:t>
            </a:r>
            <a:r>
              <a:rPr lang="en-US" sz="1200"/>
              <a:t>(e.g., Number of Children in a household, which can only take on certain values).</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Categorical Variable: </a:t>
            </a:r>
            <a:r>
              <a:rPr lang="en-US" sz="1200"/>
              <a:t>Data that can be divided into categories, such as Gender, Hair Color, and Education Level. There are two types of categorical variable: </a:t>
            </a:r>
            <a:r>
              <a:rPr lang="en-US" sz="1200" b="1">
                <a:solidFill>
                  <a:schemeClr val="accent1"/>
                </a:solidFill>
              </a:rPr>
              <a:t>Nominal</a:t>
            </a:r>
            <a:r>
              <a:rPr lang="en-US" sz="1200" b="1"/>
              <a:t> </a:t>
            </a:r>
            <a:r>
              <a:rPr lang="en-US" sz="1200"/>
              <a:t>(e.g., Hair Color, which has no order) and </a:t>
            </a:r>
            <a:r>
              <a:rPr lang="en-US" sz="1200" b="1">
                <a:solidFill>
                  <a:schemeClr val="accent1"/>
                </a:solidFill>
              </a:rPr>
              <a:t>Ordinal</a:t>
            </a:r>
            <a:r>
              <a:rPr lang="en-US" sz="1200" b="1"/>
              <a:t> </a:t>
            </a:r>
            <a:r>
              <a:rPr lang="en-US" sz="1200"/>
              <a:t>(e.g., education level, which has an order, such as "Primary School," "High School," and "College").</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Binary/Dummy Variable: </a:t>
            </a:r>
            <a:r>
              <a:rPr lang="en-US" sz="1200"/>
              <a:t>Data that can only take on two values, such as "yes/no" or "present/absent."</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Time Series Data: </a:t>
            </a:r>
            <a:r>
              <a:rPr lang="en-US" sz="1200"/>
              <a:t>Data that is collected over time, such as Stock Prices, Weather data, and Sales data.</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Text Data: </a:t>
            </a:r>
            <a:r>
              <a:rPr lang="en-US" sz="1200"/>
              <a:t>Data that is in the form of text, such as customer reviews, emails, and social media posts.</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Image Data: </a:t>
            </a:r>
            <a:r>
              <a:rPr lang="en-US" sz="1200"/>
              <a:t>Data that is in the form of images, such as photographs, medical images, and satellite images.</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Audio Data: </a:t>
            </a:r>
            <a:r>
              <a:rPr lang="en-US" sz="1200"/>
              <a:t>Data that is in the form of sound, such as speech, music, and environmental sounds.</a:t>
            </a:r>
            <a:br>
              <a:rPr lang="en-US" sz="1200"/>
            </a:br>
            <a:endParaRPr sz="1200"/>
          </a:p>
          <a:p>
            <a:pPr marL="152400" lvl="0" indent="0" algn="l" rtl="0">
              <a:lnSpc>
                <a:spcPct val="90000"/>
              </a:lnSpc>
              <a:spcBef>
                <a:spcPts val="0"/>
              </a:spcBef>
              <a:spcAft>
                <a:spcPts val="0"/>
              </a:spcAft>
              <a:buSzPts val="1200"/>
              <a:buNone/>
            </a:pPr>
            <a:r>
              <a:rPr lang="en-US" sz="1200" b="1">
                <a:solidFill>
                  <a:schemeClr val="accent1"/>
                </a:solidFill>
              </a:rPr>
              <a:t>Video Data: </a:t>
            </a:r>
            <a:r>
              <a:rPr lang="en-US" sz="1200"/>
              <a:t>Data that is in the form of video, such as movies, TV shows, and surveillance footage.</a:t>
            </a:r>
            <a:endParaRPr/>
          </a:p>
        </p:txBody>
      </p:sp>
      <p:sp>
        <p:nvSpPr>
          <p:cNvPr id="180" name="Google Shape;180;p7"/>
          <p:cNvSpPr/>
          <p:nvPr/>
        </p:nvSpPr>
        <p:spPr>
          <a:xfrm>
            <a:off x="2381" y="4752594"/>
            <a:ext cx="9141619" cy="390906"/>
          </a:xfrm>
          <a:prstGeom prst="rect">
            <a:avLst/>
          </a:prstGeom>
          <a:solidFill>
            <a:srgbClr val="3F3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8"/>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p8"/>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7" name="Google Shape;187;p8"/>
          <p:cNvCxnSpPr/>
          <p:nvPr/>
        </p:nvCxnSpPr>
        <p:spPr>
          <a:xfrm>
            <a:off x="895149" y="1303383"/>
            <a:ext cx="7475220" cy="0"/>
          </a:xfrm>
          <a:prstGeom prst="straightConnector1">
            <a:avLst/>
          </a:prstGeom>
          <a:noFill/>
          <a:ln w="9525" cap="flat" cmpd="sng">
            <a:solidFill>
              <a:srgbClr val="7F7F7F"/>
            </a:solidFill>
            <a:prstDash val="solid"/>
            <a:round/>
            <a:headEnd type="none" w="sm" len="sm"/>
            <a:tailEnd type="none" w="sm" len="sm"/>
          </a:ln>
        </p:spPr>
      </p:cxnSp>
      <p:sp>
        <p:nvSpPr>
          <p:cNvPr id="188" name="Google Shape;188;p8"/>
          <p:cNvSpPr/>
          <p:nvPr/>
        </p:nvSpPr>
        <p:spPr>
          <a:xfrm>
            <a:off x="0" y="0"/>
            <a:ext cx="913973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8"/>
          <p:cNvSpPr/>
          <p:nvPr/>
        </p:nvSpPr>
        <p:spPr>
          <a:xfrm>
            <a:off x="12" y="0"/>
            <a:ext cx="3038093" cy="5143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8"/>
          <p:cNvSpPr txBox="1">
            <a:spLocks noGrp="1"/>
          </p:cNvSpPr>
          <p:nvPr>
            <p:ph type="title"/>
          </p:nvPr>
        </p:nvSpPr>
        <p:spPr>
          <a:xfrm>
            <a:off x="55418" y="1088588"/>
            <a:ext cx="2881747" cy="8769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Types of Frequency Distribution</a:t>
            </a:r>
            <a:endParaRPr/>
          </a:p>
        </p:txBody>
      </p:sp>
      <p:sp>
        <p:nvSpPr>
          <p:cNvPr id="191" name="Google Shape;191;p8"/>
          <p:cNvSpPr txBox="1">
            <a:spLocks noGrp="1"/>
          </p:cNvSpPr>
          <p:nvPr>
            <p:ph type="body" idx="1"/>
          </p:nvPr>
        </p:nvSpPr>
        <p:spPr>
          <a:xfrm>
            <a:off x="152400" y="1990350"/>
            <a:ext cx="2784764" cy="2501639"/>
          </a:xfrm>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2900"/>
              </a:spcBef>
              <a:spcAft>
                <a:spcPts val="0"/>
              </a:spcAft>
              <a:buSzPts val="1300"/>
              <a:buFont typeface="Calibri"/>
              <a:buNone/>
            </a:pPr>
            <a:r>
              <a:rPr lang="en-US" sz="1400">
                <a:solidFill>
                  <a:srgbClr val="FFFFFF"/>
                </a:solidFill>
              </a:rPr>
              <a:t>There are three types of Frequency that are frequently used in Data Analysis:</a:t>
            </a:r>
            <a:endParaRPr/>
          </a:p>
          <a:p>
            <a:pPr marL="457200" lvl="0" indent="-311150" algn="l" rtl="0">
              <a:lnSpc>
                <a:spcPct val="90000"/>
              </a:lnSpc>
              <a:spcBef>
                <a:spcPts val="2900"/>
              </a:spcBef>
              <a:spcAft>
                <a:spcPts val="0"/>
              </a:spcAft>
              <a:buSzPts val="1300"/>
              <a:buFont typeface="Calibri"/>
              <a:buChar char="❖"/>
            </a:pPr>
            <a:r>
              <a:rPr lang="en-US" sz="1400">
                <a:solidFill>
                  <a:srgbClr val="FFFFFF"/>
                </a:solidFill>
              </a:rPr>
              <a:t>Frequency (Count)</a:t>
            </a:r>
            <a:br>
              <a:rPr lang="en-US" sz="1400">
                <a:solidFill>
                  <a:srgbClr val="FFFFFF"/>
                </a:solidFill>
              </a:rPr>
            </a:br>
            <a:endParaRPr sz="1400">
              <a:solidFill>
                <a:srgbClr val="FFFFFF"/>
              </a:solidFill>
            </a:endParaRPr>
          </a:p>
          <a:p>
            <a:pPr marL="457200" lvl="0" indent="-311150" algn="l" rtl="0">
              <a:lnSpc>
                <a:spcPct val="90000"/>
              </a:lnSpc>
              <a:spcBef>
                <a:spcPts val="0"/>
              </a:spcBef>
              <a:spcAft>
                <a:spcPts val="0"/>
              </a:spcAft>
              <a:buSzPts val="1300"/>
              <a:buFont typeface="Calibri"/>
              <a:buChar char="❖"/>
            </a:pPr>
            <a:r>
              <a:rPr lang="en-US" sz="1400">
                <a:solidFill>
                  <a:srgbClr val="FFFFFF"/>
                </a:solidFill>
              </a:rPr>
              <a:t>Relative Frequency (Ratio/Percentage)</a:t>
            </a:r>
            <a:br>
              <a:rPr lang="en-US" sz="1400">
                <a:solidFill>
                  <a:srgbClr val="FFFFFF"/>
                </a:solidFill>
              </a:rPr>
            </a:br>
            <a:endParaRPr sz="1400">
              <a:solidFill>
                <a:srgbClr val="FFFFFF"/>
              </a:solidFill>
            </a:endParaRPr>
          </a:p>
          <a:p>
            <a:pPr marL="457200" lvl="0" indent="-311150" algn="l" rtl="0">
              <a:lnSpc>
                <a:spcPct val="90000"/>
              </a:lnSpc>
              <a:spcBef>
                <a:spcPts val="0"/>
              </a:spcBef>
              <a:spcAft>
                <a:spcPts val="0"/>
              </a:spcAft>
              <a:buSzPts val="1300"/>
              <a:buFont typeface="Calibri"/>
              <a:buChar char="❖"/>
            </a:pPr>
            <a:r>
              <a:rPr lang="en-US" sz="1400">
                <a:solidFill>
                  <a:srgbClr val="FFFFFF"/>
                </a:solidFill>
              </a:rPr>
              <a:t>Cumulative Frequency (Rolling)</a:t>
            </a:r>
            <a:endParaRPr/>
          </a:p>
          <a:p>
            <a:pPr marL="0" lvl="0" indent="0" algn="l" rtl="0">
              <a:lnSpc>
                <a:spcPct val="90000"/>
              </a:lnSpc>
              <a:spcBef>
                <a:spcPts val="2900"/>
              </a:spcBef>
              <a:spcAft>
                <a:spcPts val="2900"/>
              </a:spcAft>
              <a:buSzPts val="1300"/>
              <a:buFont typeface="Calibri"/>
              <a:buNone/>
            </a:pPr>
            <a:endParaRPr sz="1100">
              <a:solidFill>
                <a:srgbClr val="FFFFFF"/>
              </a:solidFill>
            </a:endParaRPr>
          </a:p>
        </p:txBody>
      </p:sp>
      <p:sp>
        <p:nvSpPr>
          <p:cNvPr id="192" name="Google Shape;192;p8"/>
          <p:cNvSpPr/>
          <p:nvPr/>
        </p:nvSpPr>
        <p:spPr>
          <a:xfrm>
            <a:off x="3030053" y="0"/>
            <a:ext cx="48006" cy="514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3" name="Google Shape;193;p8"/>
          <p:cNvPicPr preferRelativeResize="0"/>
          <p:nvPr/>
        </p:nvPicPr>
        <p:blipFill rotWithShape="1">
          <a:blip r:embed="rId3">
            <a:alphaModFix/>
          </a:blip>
          <a:srcRect/>
          <a:stretch/>
        </p:blipFill>
        <p:spPr>
          <a:xfrm>
            <a:off x="3345873" y="831273"/>
            <a:ext cx="5479471" cy="34774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9"/>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9"/>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0" name="Google Shape;200;p9"/>
          <p:cNvCxnSpPr/>
          <p:nvPr/>
        </p:nvCxnSpPr>
        <p:spPr>
          <a:xfrm>
            <a:off x="895149" y="1303383"/>
            <a:ext cx="7475220" cy="0"/>
          </a:xfrm>
          <a:prstGeom prst="straightConnector1">
            <a:avLst/>
          </a:prstGeom>
          <a:noFill/>
          <a:ln w="9525" cap="flat" cmpd="sng">
            <a:solidFill>
              <a:srgbClr val="7F7F7F"/>
            </a:solidFill>
            <a:prstDash val="solid"/>
            <a:round/>
            <a:headEnd type="none" w="sm" len="sm"/>
            <a:tailEnd type="none" w="sm" len="sm"/>
          </a:ln>
        </p:spPr>
      </p:cxnSp>
      <p:sp>
        <p:nvSpPr>
          <p:cNvPr id="201" name="Google Shape;201;p9"/>
          <p:cNvSpPr txBox="1">
            <a:spLocks noGrp="1"/>
          </p:cNvSpPr>
          <p:nvPr>
            <p:ph type="title"/>
          </p:nvPr>
        </p:nvSpPr>
        <p:spPr>
          <a:xfrm>
            <a:off x="246184" y="0"/>
            <a:ext cx="4726745" cy="1209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55555"/>
              <a:buFont typeface="Calibri"/>
              <a:buNone/>
            </a:pPr>
            <a:r>
              <a:rPr lang="en-US" sz="4800" b="1"/>
              <a:t>Measures of Central Tendency</a:t>
            </a:r>
            <a:endParaRPr/>
          </a:p>
        </p:txBody>
      </p:sp>
      <p:sp>
        <p:nvSpPr>
          <p:cNvPr id="202" name="Google Shape;202;p9"/>
          <p:cNvSpPr txBox="1">
            <a:spLocks noGrp="1"/>
          </p:cNvSpPr>
          <p:nvPr>
            <p:ph type="body" idx="1"/>
          </p:nvPr>
        </p:nvSpPr>
        <p:spPr>
          <a:xfrm>
            <a:off x="113850" y="1286998"/>
            <a:ext cx="8916300" cy="3463373"/>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2900"/>
              </a:spcBef>
              <a:spcAft>
                <a:spcPts val="0"/>
              </a:spcAft>
              <a:buSzPts val="1300"/>
              <a:buFont typeface="Calibri"/>
              <a:buNone/>
            </a:pPr>
            <a:r>
              <a:rPr lang="en-US" sz="1200"/>
              <a:t>Measures of central tendency are statistical methods used to describe the "center" or "typical" value of a set of data. There are three main measures of central tendency:</a:t>
            </a:r>
            <a:endParaRPr/>
          </a:p>
          <a:p>
            <a:pPr marL="457200" lvl="0" indent="-311150" algn="l" rtl="0">
              <a:lnSpc>
                <a:spcPct val="90000"/>
              </a:lnSpc>
              <a:spcBef>
                <a:spcPts val="2900"/>
              </a:spcBef>
              <a:spcAft>
                <a:spcPts val="0"/>
              </a:spcAft>
              <a:buSzPts val="1300"/>
              <a:buFont typeface="Calibri"/>
              <a:buChar char="●"/>
            </a:pPr>
            <a:r>
              <a:rPr lang="en-US" sz="1200" b="1"/>
              <a:t>Mean/Average:</a:t>
            </a:r>
            <a:r>
              <a:rPr lang="en-US" sz="1200"/>
              <a:t> Average of all the values in a set of data.</a:t>
            </a:r>
            <a:br>
              <a:rPr lang="en-US" sz="1200"/>
            </a:br>
            <a:r>
              <a:rPr lang="en-US" sz="1200"/>
              <a:t>- Arithmetic Mean (AM)</a:t>
            </a:r>
            <a:br>
              <a:rPr lang="en-US" sz="1200"/>
            </a:br>
            <a:r>
              <a:rPr lang="en-US" sz="1200"/>
              <a:t>- Geometric Mean (GM)</a:t>
            </a:r>
            <a:br>
              <a:rPr lang="en-US" sz="1200"/>
            </a:br>
            <a:r>
              <a:rPr lang="en-US" sz="1200"/>
              <a:t>- Harmonic Mean (HM)</a:t>
            </a:r>
            <a:br>
              <a:rPr lang="en-US" sz="1200"/>
            </a:br>
            <a:endParaRPr sz="1200"/>
          </a:p>
          <a:p>
            <a:pPr marL="457200" lvl="0" indent="-311150" algn="l" rtl="0">
              <a:lnSpc>
                <a:spcPct val="90000"/>
              </a:lnSpc>
              <a:spcBef>
                <a:spcPts val="0"/>
              </a:spcBef>
              <a:spcAft>
                <a:spcPts val="0"/>
              </a:spcAft>
              <a:buSzPts val="1300"/>
              <a:buFont typeface="Calibri"/>
              <a:buChar char="●"/>
            </a:pPr>
            <a:r>
              <a:rPr lang="en-US" sz="1200" b="1"/>
              <a:t>Median:</a:t>
            </a:r>
            <a:r>
              <a:rPr lang="en-US" sz="1200"/>
              <a:t> The median is the middle value in a set of data when the data is ordered from smallest to largest. If the set has an odd number of values, the median is the middle value. If the set has an even number of values, the median is the average of the two middle values.</a:t>
            </a:r>
            <a:endParaRPr/>
          </a:p>
          <a:p>
            <a:pPr marL="457200" lvl="0" indent="-311150" algn="l" rtl="0">
              <a:lnSpc>
                <a:spcPct val="90000"/>
              </a:lnSpc>
              <a:spcBef>
                <a:spcPts val="0"/>
              </a:spcBef>
              <a:spcAft>
                <a:spcPts val="0"/>
              </a:spcAft>
              <a:buSzPts val="1300"/>
              <a:buFont typeface="Calibri"/>
              <a:buChar char="●"/>
            </a:pPr>
            <a:r>
              <a:rPr lang="en-US" sz="1200" b="1"/>
              <a:t>Mode:</a:t>
            </a:r>
            <a:r>
              <a:rPr lang="en-US" sz="1200"/>
              <a:t> The mode is the value that occurs most frequently in a set of data. A set of data can have one mode, more than one mode, or no mode.</a:t>
            </a:r>
            <a:endParaRPr/>
          </a:p>
          <a:p>
            <a:pPr marL="146050" lvl="0" indent="0" algn="l" rtl="0">
              <a:lnSpc>
                <a:spcPct val="90000"/>
              </a:lnSpc>
              <a:spcBef>
                <a:spcPts val="0"/>
              </a:spcBef>
              <a:spcAft>
                <a:spcPts val="0"/>
              </a:spcAft>
              <a:buSzPts val="1300"/>
              <a:buNone/>
            </a:pPr>
            <a:br>
              <a:rPr lang="en-US" sz="1200"/>
            </a:br>
            <a:r>
              <a:rPr lang="en-US" sz="1200"/>
              <a:t>Each measure of central tendency provides a different representation of the "typical" value in a set of data, and the appropriate measure to use depends on the characteristics of the data and the question being asked. For example, the </a:t>
            </a:r>
            <a:r>
              <a:rPr lang="en-US" sz="1200" b="1"/>
              <a:t>mean is sensitive to extreme values (outliers) and may not be an appropriate measure if the data has a skewed distribution</a:t>
            </a:r>
            <a:r>
              <a:rPr lang="en-US" sz="1200"/>
              <a:t>, </a:t>
            </a:r>
            <a:r>
              <a:rPr lang="en-US" sz="1200" b="1"/>
              <a:t>while the median is not affected by outliers and is a better measure in such cases.</a:t>
            </a:r>
            <a:endParaRPr/>
          </a:p>
        </p:txBody>
      </p:sp>
      <p:pic>
        <p:nvPicPr>
          <p:cNvPr id="203" name="Google Shape;203;p9" descr="Bar chart"/>
          <p:cNvPicPr preferRelativeResize="0"/>
          <p:nvPr/>
        </p:nvPicPr>
        <p:blipFill rotWithShape="1">
          <a:blip r:embed="rId3">
            <a:alphaModFix/>
          </a:blip>
          <a:srcRect/>
          <a:stretch/>
        </p:blipFill>
        <p:spPr>
          <a:xfrm>
            <a:off x="7244862" y="63306"/>
            <a:ext cx="1652954" cy="11465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g2f6a41a9068_0_0"/>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g2f6a41a9068_0_0"/>
          <p:cNvSpPr/>
          <p:nvPr/>
        </p:nvSpPr>
        <p:spPr>
          <a:xfrm>
            <a:off x="0" y="4750737"/>
            <a:ext cx="9144000" cy="49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0" name="Google Shape;210;g2f6a41a9068_0_0"/>
          <p:cNvCxnSpPr/>
          <p:nvPr/>
        </p:nvCxnSpPr>
        <p:spPr>
          <a:xfrm>
            <a:off x="895149" y="1303383"/>
            <a:ext cx="7475100" cy="0"/>
          </a:xfrm>
          <a:prstGeom prst="straightConnector1">
            <a:avLst/>
          </a:prstGeom>
          <a:noFill/>
          <a:ln w="9525" cap="flat" cmpd="sng">
            <a:solidFill>
              <a:srgbClr val="7F7F7F"/>
            </a:solidFill>
            <a:prstDash val="solid"/>
            <a:round/>
            <a:headEnd type="none" w="sm" len="sm"/>
            <a:tailEnd type="none" w="sm" len="sm"/>
          </a:ln>
        </p:spPr>
      </p:cxnSp>
      <p:sp>
        <p:nvSpPr>
          <p:cNvPr id="211" name="Google Shape;211;g2f6a41a9068_0_0"/>
          <p:cNvSpPr txBox="1">
            <a:spLocks noGrp="1"/>
          </p:cNvSpPr>
          <p:nvPr>
            <p:ph type="title"/>
          </p:nvPr>
        </p:nvSpPr>
        <p:spPr>
          <a:xfrm>
            <a:off x="246184" y="0"/>
            <a:ext cx="4726800" cy="1209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55555"/>
              <a:buFont typeface="Calibri"/>
              <a:buNone/>
            </a:pPr>
            <a:r>
              <a:rPr lang="en-US" sz="4800" b="1"/>
              <a:t>Measures of Central Tendency</a:t>
            </a:r>
            <a:endParaRPr/>
          </a:p>
        </p:txBody>
      </p:sp>
      <p:pic>
        <p:nvPicPr>
          <p:cNvPr id="212" name="Google Shape;212;g2f6a41a9068_0_0" descr="Bar chart"/>
          <p:cNvPicPr preferRelativeResize="0"/>
          <p:nvPr/>
        </p:nvPicPr>
        <p:blipFill rotWithShape="1">
          <a:blip r:embed="rId3">
            <a:alphaModFix/>
          </a:blip>
          <a:srcRect/>
          <a:stretch/>
        </p:blipFill>
        <p:spPr>
          <a:xfrm>
            <a:off x="7244862" y="63306"/>
            <a:ext cx="1652954" cy="1146536"/>
          </a:xfrm>
          <a:prstGeom prst="rect">
            <a:avLst/>
          </a:prstGeom>
          <a:noFill/>
          <a:ln>
            <a:noFill/>
          </a:ln>
        </p:spPr>
      </p:pic>
      <p:pic>
        <p:nvPicPr>
          <p:cNvPr id="213" name="Google Shape;213;g2f6a41a9068_0_0"/>
          <p:cNvPicPr preferRelativeResize="0"/>
          <p:nvPr/>
        </p:nvPicPr>
        <p:blipFill rotWithShape="1">
          <a:blip r:embed="rId4">
            <a:alphaModFix/>
          </a:blip>
          <a:srcRect/>
          <a:stretch/>
        </p:blipFill>
        <p:spPr>
          <a:xfrm>
            <a:off x="3675" y="1555200"/>
            <a:ext cx="9136673" cy="3005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10"/>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10"/>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0" name="Google Shape;220;p10"/>
          <p:cNvCxnSpPr/>
          <p:nvPr/>
        </p:nvCxnSpPr>
        <p:spPr>
          <a:xfrm>
            <a:off x="895149" y="1303383"/>
            <a:ext cx="7475220" cy="0"/>
          </a:xfrm>
          <a:prstGeom prst="straightConnector1">
            <a:avLst/>
          </a:prstGeom>
          <a:noFill/>
          <a:ln w="9525" cap="flat" cmpd="sng">
            <a:solidFill>
              <a:srgbClr val="7F7F7F"/>
            </a:solidFill>
            <a:prstDash val="solid"/>
            <a:round/>
            <a:headEnd type="none" w="sm" len="sm"/>
            <a:tailEnd type="none" w="sm" len="sm"/>
          </a:ln>
        </p:spPr>
      </p:cxnSp>
      <p:sp>
        <p:nvSpPr>
          <p:cNvPr id="221" name="Google Shape;221;p10"/>
          <p:cNvSpPr/>
          <p:nvPr/>
        </p:nvSpPr>
        <p:spPr>
          <a:xfrm>
            <a:off x="0" y="0"/>
            <a:ext cx="913973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p10"/>
          <p:cNvSpPr/>
          <p:nvPr/>
        </p:nvSpPr>
        <p:spPr>
          <a:xfrm>
            <a:off x="12" y="0"/>
            <a:ext cx="3038093" cy="5143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10"/>
          <p:cNvSpPr txBox="1">
            <a:spLocks noGrp="1"/>
          </p:cNvSpPr>
          <p:nvPr>
            <p:ph type="title"/>
          </p:nvPr>
        </p:nvSpPr>
        <p:spPr>
          <a:xfrm>
            <a:off x="369277" y="454422"/>
            <a:ext cx="2313633" cy="4234656"/>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Measures of Location</a:t>
            </a:r>
            <a:endParaRPr/>
          </a:p>
        </p:txBody>
      </p:sp>
      <p:sp>
        <p:nvSpPr>
          <p:cNvPr id="224" name="Google Shape;224;p10"/>
          <p:cNvSpPr/>
          <p:nvPr/>
        </p:nvSpPr>
        <p:spPr>
          <a:xfrm>
            <a:off x="3030053" y="0"/>
            <a:ext cx="48006" cy="514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5" name="Google Shape;225;p10"/>
          <p:cNvSpPr txBox="1">
            <a:spLocks noGrp="1"/>
          </p:cNvSpPr>
          <p:nvPr>
            <p:ph type="body" idx="1"/>
          </p:nvPr>
        </p:nvSpPr>
        <p:spPr>
          <a:xfrm>
            <a:off x="3263705" y="454421"/>
            <a:ext cx="5753685" cy="4407469"/>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2900"/>
              </a:spcBef>
              <a:spcAft>
                <a:spcPts val="0"/>
              </a:spcAft>
              <a:buSzPts val="1300"/>
              <a:buFont typeface="Calibri"/>
              <a:buNone/>
            </a:pPr>
            <a:r>
              <a:rPr lang="en-US" sz="1200"/>
              <a:t>Measures of location describe any specific position/value of a set of data. Mean, Median, and Mode are also part of this, but measures of location refers to:</a:t>
            </a:r>
            <a:endParaRPr/>
          </a:p>
          <a:p>
            <a:pPr marL="457200" lvl="0" indent="-311150" algn="l" rtl="0">
              <a:lnSpc>
                <a:spcPct val="90000"/>
              </a:lnSpc>
              <a:spcBef>
                <a:spcPts val="2900"/>
              </a:spcBef>
              <a:spcAft>
                <a:spcPts val="0"/>
              </a:spcAft>
              <a:buSzPts val="1300"/>
              <a:buFont typeface="Calibri"/>
              <a:buChar char="●"/>
            </a:pPr>
            <a:r>
              <a:rPr lang="en-US" sz="1200" b="1"/>
              <a:t>Quartiles:</a:t>
            </a:r>
            <a:r>
              <a:rPr lang="en-US" sz="1200"/>
              <a:t> They are the values that divide a set of data into four equal parts. The lower quartile (Q1) is the 25th percentile, the median (Q2) is the 50th percentile, and the upper quartile (Q3) is the 75th percentile. </a:t>
            </a:r>
            <a:br>
              <a:rPr lang="en-US" sz="1200"/>
            </a:br>
            <a:r>
              <a:rPr lang="en-US" sz="1200" b="1"/>
              <a:t>Example:</a:t>
            </a:r>
            <a:r>
              <a:rPr lang="en-US" sz="1200"/>
              <a:t> In a set of [1, 2, 3, 4, 5, 6, 7, 8, 9, 10], Q1 would be the value separating the lowest 25% of data from the rest, Q2 would be the median, and Q3 would be the value separating the highest 25% of data from the rest.</a:t>
            </a:r>
            <a:br>
              <a:rPr lang="en-US" sz="1200"/>
            </a:br>
            <a:endParaRPr sz="1200"/>
          </a:p>
          <a:p>
            <a:pPr marL="457200" lvl="0" indent="-311150" algn="l" rtl="0">
              <a:lnSpc>
                <a:spcPct val="90000"/>
              </a:lnSpc>
              <a:spcBef>
                <a:spcPts val="0"/>
              </a:spcBef>
              <a:spcAft>
                <a:spcPts val="0"/>
              </a:spcAft>
              <a:buSzPts val="1300"/>
              <a:buFont typeface="Calibri"/>
              <a:buChar char="●"/>
            </a:pPr>
            <a:r>
              <a:rPr lang="en-US" sz="1200" b="1"/>
              <a:t>Deciles:</a:t>
            </a:r>
            <a:r>
              <a:rPr lang="en-US" sz="1200"/>
              <a:t> They are the values that divide a set of data into ten equal parts. The first decile (D1) is the 10th percentile, the second decile (D2) is the 20th percentile, and so on.</a:t>
            </a:r>
            <a:br>
              <a:rPr lang="en-US" sz="1200"/>
            </a:br>
            <a:r>
              <a:rPr lang="en-US" sz="1200" b="1"/>
              <a:t>Example:</a:t>
            </a:r>
            <a:r>
              <a:rPr lang="en-US" sz="1200"/>
              <a:t> In a set of [1, 2, 3, 4, 5, 6, 7, 8, 9, 10], D1 would be the value separating the lowest 10% of data from the rest, D2 would be the value separating the lowest 20% of data from the rest, and so on.</a:t>
            </a:r>
            <a:br>
              <a:rPr lang="en-US" sz="1200"/>
            </a:br>
            <a:endParaRPr sz="1200"/>
          </a:p>
          <a:p>
            <a:pPr marL="457200" lvl="0" indent="-311150" algn="l" rtl="0">
              <a:lnSpc>
                <a:spcPct val="90000"/>
              </a:lnSpc>
              <a:spcBef>
                <a:spcPts val="0"/>
              </a:spcBef>
              <a:spcAft>
                <a:spcPts val="0"/>
              </a:spcAft>
              <a:buSzPts val="1300"/>
              <a:buFont typeface="Calibri"/>
              <a:buChar char="●"/>
            </a:pPr>
            <a:r>
              <a:rPr lang="en-US" sz="1200" b="1"/>
              <a:t>Percentiles:</a:t>
            </a:r>
            <a:r>
              <a:rPr lang="en-US" sz="1200"/>
              <a:t> They are values that divide a set of data into 100 equal parts. The nth percentile is the value that separates the lowest n% of data from the rest.</a:t>
            </a:r>
            <a:br>
              <a:rPr lang="en-US" sz="1200"/>
            </a:br>
            <a:r>
              <a:rPr lang="en-US" sz="1200" b="1"/>
              <a:t>Example:</a:t>
            </a:r>
            <a:r>
              <a:rPr lang="en-US" sz="1200"/>
              <a:t> In a set of [1, 2, 3, 4, 5, 6, 7, 8, 9, 10], the 40th percentile would be the value separating the lowest 40% of data from the 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g2f6a41a9068_0_10"/>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1" name="Google Shape;231;g2f6a41a9068_0_10"/>
          <p:cNvSpPr/>
          <p:nvPr/>
        </p:nvSpPr>
        <p:spPr>
          <a:xfrm>
            <a:off x="0" y="4750737"/>
            <a:ext cx="9144000" cy="49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32" name="Google Shape;232;g2f6a41a9068_0_10"/>
          <p:cNvCxnSpPr/>
          <p:nvPr/>
        </p:nvCxnSpPr>
        <p:spPr>
          <a:xfrm>
            <a:off x="895149" y="1303383"/>
            <a:ext cx="7475100" cy="0"/>
          </a:xfrm>
          <a:prstGeom prst="straightConnector1">
            <a:avLst/>
          </a:prstGeom>
          <a:noFill/>
          <a:ln w="9525" cap="flat" cmpd="sng">
            <a:solidFill>
              <a:srgbClr val="7F7F7F"/>
            </a:solidFill>
            <a:prstDash val="solid"/>
            <a:round/>
            <a:headEnd type="none" w="sm" len="sm"/>
            <a:tailEnd type="none" w="sm" len="sm"/>
          </a:ln>
        </p:spPr>
      </p:cxnSp>
      <p:sp>
        <p:nvSpPr>
          <p:cNvPr id="233" name="Google Shape;233;g2f6a41a9068_0_10"/>
          <p:cNvSpPr/>
          <p:nvPr/>
        </p:nvSpPr>
        <p:spPr>
          <a:xfrm>
            <a:off x="0" y="0"/>
            <a:ext cx="91398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4" name="Google Shape;234;g2f6a41a9068_0_10"/>
          <p:cNvPicPr preferRelativeResize="0"/>
          <p:nvPr/>
        </p:nvPicPr>
        <p:blipFill rotWithShape="1">
          <a:blip r:embed="rId3">
            <a:alphaModFix/>
          </a:blip>
          <a:srcRect/>
          <a:stretch/>
        </p:blipFill>
        <p:spPr>
          <a:xfrm>
            <a:off x="92225" y="725200"/>
            <a:ext cx="8966551" cy="396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14"/>
          <p:cNvSpPr/>
          <p:nvPr/>
        </p:nvSpPr>
        <p:spPr>
          <a:xfrm>
            <a:off x="0" y="4800600"/>
            <a:ext cx="9144000" cy="342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14"/>
          <p:cNvSpPr/>
          <p:nvPr/>
        </p:nvSpPr>
        <p:spPr>
          <a:xfrm>
            <a:off x="0" y="4750737"/>
            <a:ext cx="9144000" cy="4949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77" name="Google Shape;277;p14"/>
          <p:cNvCxnSpPr/>
          <p:nvPr/>
        </p:nvCxnSpPr>
        <p:spPr>
          <a:xfrm>
            <a:off x="895149" y="1303383"/>
            <a:ext cx="7475220" cy="0"/>
          </a:xfrm>
          <a:prstGeom prst="straightConnector1">
            <a:avLst/>
          </a:prstGeom>
          <a:noFill/>
          <a:ln w="9525" cap="flat" cmpd="sng">
            <a:solidFill>
              <a:srgbClr val="7F7F7F"/>
            </a:solidFill>
            <a:prstDash val="solid"/>
            <a:round/>
            <a:headEnd type="none" w="sm" len="sm"/>
            <a:tailEnd type="none" w="sm" len="sm"/>
          </a:ln>
        </p:spPr>
      </p:cxnSp>
      <p:sp>
        <p:nvSpPr>
          <p:cNvPr id="278" name="Google Shape;278;p14"/>
          <p:cNvSpPr/>
          <p:nvPr/>
        </p:nvSpPr>
        <p:spPr>
          <a:xfrm>
            <a:off x="0" y="0"/>
            <a:ext cx="913973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p14"/>
          <p:cNvSpPr/>
          <p:nvPr/>
        </p:nvSpPr>
        <p:spPr>
          <a:xfrm>
            <a:off x="12" y="0"/>
            <a:ext cx="3038093" cy="5143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14"/>
          <p:cNvSpPr txBox="1">
            <a:spLocks noGrp="1"/>
          </p:cNvSpPr>
          <p:nvPr>
            <p:ph type="title"/>
          </p:nvPr>
        </p:nvSpPr>
        <p:spPr>
          <a:xfrm>
            <a:off x="369277" y="454422"/>
            <a:ext cx="2313633" cy="4234656"/>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2400"/>
              <a:buFont typeface="Calibri"/>
              <a:buNone/>
            </a:pPr>
            <a:r>
              <a:rPr lang="en-US" sz="2700" b="1">
                <a:solidFill>
                  <a:srgbClr val="FFFFFF"/>
                </a:solidFill>
              </a:rPr>
              <a:t>Plots Require to Explore your Data</a:t>
            </a:r>
            <a:endParaRPr/>
          </a:p>
        </p:txBody>
      </p:sp>
      <p:sp>
        <p:nvSpPr>
          <p:cNvPr id="281" name="Google Shape;281;p14"/>
          <p:cNvSpPr/>
          <p:nvPr/>
        </p:nvSpPr>
        <p:spPr>
          <a:xfrm>
            <a:off x="3030053" y="0"/>
            <a:ext cx="48006" cy="514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14"/>
          <p:cNvSpPr txBox="1">
            <a:spLocks noGrp="1"/>
          </p:cNvSpPr>
          <p:nvPr>
            <p:ph type="body" idx="1"/>
          </p:nvPr>
        </p:nvSpPr>
        <p:spPr>
          <a:xfrm>
            <a:off x="3556512" y="454422"/>
            <a:ext cx="4810247" cy="4234656"/>
          </a:xfrm>
          <a:prstGeom prst="rect">
            <a:avLst/>
          </a:prstGeom>
          <a:noFill/>
          <a:ln>
            <a:noFill/>
          </a:ln>
        </p:spPr>
        <p:txBody>
          <a:bodyPr spcFirstLastPara="1" wrap="square" lIns="0" tIns="45700" rIns="0" bIns="45700" anchor="ctr" anchorCtr="0">
            <a:normAutofit lnSpcReduction="10000"/>
          </a:bodyPr>
          <a:lstStyle/>
          <a:p>
            <a:pPr marL="0" lvl="0" indent="0" algn="l" rtl="0">
              <a:lnSpc>
                <a:spcPct val="90000"/>
              </a:lnSpc>
              <a:spcBef>
                <a:spcPts val="2900"/>
              </a:spcBef>
              <a:spcAft>
                <a:spcPts val="0"/>
              </a:spcAft>
              <a:buSzPts val="1018"/>
              <a:buFont typeface="Calibri"/>
              <a:buNone/>
            </a:pPr>
            <a:r>
              <a:rPr lang="en-US" sz="1200"/>
              <a:t>There are many types of plot available, but we will only discuss about the ones frequently used in Data Analysis, Data Science &amp; Machine Learning:</a:t>
            </a:r>
            <a:endParaRPr/>
          </a:p>
          <a:p>
            <a:pPr marL="457200" lvl="0" indent="-304958" algn="l" rtl="0">
              <a:lnSpc>
                <a:spcPct val="90000"/>
              </a:lnSpc>
              <a:spcBef>
                <a:spcPts val="2900"/>
              </a:spcBef>
              <a:spcAft>
                <a:spcPts val="0"/>
              </a:spcAft>
              <a:buSzPts val="1203"/>
              <a:buFont typeface="Calibri"/>
              <a:buChar char="❖"/>
            </a:pPr>
            <a:r>
              <a:rPr lang="en-US" sz="1200" b="1"/>
              <a:t>For Univariate Analysis</a:t>
            </a:r>
            <a:br>
              <a:rPr lang="en-US" sz="1200"/>
            </a:br>
            <a:br>
              <a:rPr lang="en-US" sz="1200"/>
            </a:br>
            <a:r>
              <a:rPr lang="en-US" sz="1200"/>
              <a:t>- Numerical Variable:</a:t>
            </a:r>
            <a:br>
              <a:rPr lang="en-US" sz="1200"/>
            </a:br>
            <a:r>
              <a:rPr lang="en-US" sz="1200"/>
              <a:t>	- Histogram, Density Plot</a:t>
            </a:r>
            <a:br>
              <a:rPr lang="en-US" sz="1200"/>
            </a:br>
            <a:r>
              <a:rPr lang="en-US" sz="1200"/>
              <a:t>	- Box and Whisker Plot</a:t>
            </a:r>
            <a:br>
              <a:rPr lang="en-US" sz="1200"/>
            </a:br>
            <a:br>
              <a:rPr lang="en-US" sz="1200"/>
            </a:br>
            <a:r>
              <a:rPr lang="en-US" sz="1200"/>
              <a:t>- Qualitative Data:</a:t>
            </a:r>
            <a:br>
              <a:rPr lang="en-US" sz="1200"/>
            </a:br>
            <a:r>
              <a:rPr lang="en-US" sz="1200"/>
              <a:t>	- Bar/Column Plot, Tree Plot</a:t>
            </a:r>
            <a:br>
              <a:rPr lang="en-US" sz="1200"/>
            </a:br>
            <a:r>
              <a:rPr lang="en-US" sz="1200"/>
              <a:t>	- Pie Chart, Donut Chart &amp; Radar Chart</a:t>
            </a:r>
            <a:br>
              <a:rPr lang="en-US" sz="1200"/>
            </a:br>
            <a:endParaRPr sz="1200"/>
          </a:p>
          <a:p>
            <a:pPr marL="457200" lvl="0" indent="-304958" algn="l" rtl="0">
              <a:lnSpc>
                <a:spcPct val="90000"/>
              </a:lnSpc>
              <a:spcBef>
                <a:spcPts val="0"/>
              </a:spcBef>
              <a:spcAft>
                <a:spcPts val="0"/>
              </a:spcAft>
              <a:buSzPts val="1203"/>
              <a:buFont typeface="Calibri"/>
              <a:buChar char="❖"/>
            </a:pPr>
            <a:r>
              <a:rPr lang="en-US" sz="1200" b="1"/>
              <a:t>For Bivariate Analysis</a:t>
            </a:r>
            <a:br>
              <a:rPr lang="en-US" sz="1200"/>
            </a:br>
            <a:br>
              <a:rPr lang="en-US" sz="1200"/>
            </a:br>
            <a:r>
              <a:rPr lang="en-US" sz="1200"/>
              <a:t>- Numerical Data:</a:t>
            </a:r>
            <a:br>
              <a:rPr lang="en-US" sz="1200"/>
            </a:br>
            <a:r>
              <a:rPr lang="en-US" sz="1200"/>
              <a:t>	- Scatter Plot</a:t>
            </a:r>
            <a:br>
              <a:rPr lang="en-US" sz="1200"/>
            </a:br>
            <a:r>
              <a:rPr lang="en-US" sz="1200"/>
              <a:t>	- Correlogram/Correlation Plot, Heat plot</a:t>
            </a:r>
            <a:br>
              <a:rPr lang="en-US" sz="1200"/>
            </a:br>
            <a:r>
              <a:rPr lang="en-US" sz="1200"/>
              <a:t>	- Line Chart (Against Time)</a:t>
            </a:r>
            <a:br>
              <a:rPr lang="en-US" sz="1200"/>
            </a:br>
            <a:br>
              <a:rPr lang="en-US" sz="1200"/>
            </a:br>
            <a:r>
              <a:rPr lang="en-US" sz="1200"/>
              <a:t>- Categorical Data</a:t>
            </a:r>
            <a:br>
              <a:rPr lang="en-US" sz="1200"/>
            </a:br>
            <a:r>
              <a:rPr lang="en-US" sz="1200"/>
              <a:t>	- Stacked/Clustered Bar Chart</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1377</Words>
  <Application>Microsoft Office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Calibri</vt:lpstr>
      <vt:lpstr>Arial</vt:lpstr>
      <vt:lpstr>Retrospect</vt:lpstr>
      <vt:lpstr>Retrospect</vt:lpstr>
      <vt:lpstr>PowerPoint Presentation</vt:lpstr>
      <vt:lpstr>Types of Data</vt:lpstr>
      <vt:lpstr>Types of Variable &amp; Data</vt:lpstr>
      <vt:lpstr>Types of Frequency Distribution</vt:lpstr>
      <vt:lpstr>Measures of Central Tendency</vt:lpstr>
      <vt:lpstr>Measures of Central Tendency</vt:lpstr>
      <vt:lpstr>Measures of Location</vt:lpstr>
      <vt:lpstr>PowerPoint Presentation</vt:lpstr>
      <vt:lpstr>Plots Require to Explore your Data</vt:lpstr>
      <vt:lpstr>Density Plot, Histogram, Box &amp; Whisker Plot</vt:lpstr>
      <vt:lpstr>Bar Plot, Stacked Bar Plot, Clustered/Group Bar Plot</vt:lpstr>
      <vt:lpstr>Pie Chart, Donut &amp; Radar Chart</vt:lpstr>
      <vt:lpstr>Scatter Plot, Line Chart &amp; Correlogram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Md Shabbir Hossain Bhuiyea (Rossi)</cp:lastModifiedBy>
  <cp:revision>1</cp:revision>
  <dcterms:modified xsi:type="dcterms:W3CDTF">2025-03-22T16:34:34Z</dcterms:modified>
</cp:coreProperties>
</file>