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1" r:id="rId2"/>
    <p:sldId id="262" r:id="rId3"/>
    <p:sldId id="273" r:id="rId4"/>
    <p:sldId id="271" r:id="rId5"/>
    <p:sldId id="266" r:id="rId6"/>
    <p:sldId id="269" r:id="rId7"/>
    <p:sldId id="265" r:id="rId8"/>
    <p:sldId id="270" r:id="rId9"/>
    <p:sldId id="267" r:id="rId10"/>
    <p:sldId id="268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370" y="-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57667-AEDC-4703-B2FC-5B8363979F05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6E527-3E42-4EB2-8578-C5D581D19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3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1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4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6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9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0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1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0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0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C89A4-7F2E-4419-9B19-13C21B9B0165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2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655" y="2244060"/>
            <a:ext cx="11998035" cy="200054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solidFill>
                  <a:srgbClr val="00B0F0"/>
                </a:solidFill>
                <a:latin typeface="Roboto"/>
              </a:rPr>
              <a:t>Introduction To Machine Learning</a:t>
            </a:r>
          </a:p>
          <a:p>
            <a:pPr algn="ctr"/>
            <a:r>
              <a:rPr lang="en-US" sz="3200" b="1" dirty="0">
                <a:latin typeface="Roboto"/>
              </a:rPr>
              <a:t>By Aksadur Rahman</a:t>
            </a:r>
          </a:p>
          <a:p>
            <a:pPr algn="ctr"/>
            <a:r>
              <a:rPr lang="en-US" sz="4400" b="1" dirty="0">
                <a:solidFill>
                  <a:schemeClr val="accent1"/>
                </a:solidFill>
                <a:latin typeface="Roboto"/>
              </a:rPr>
              <a:t>aksadur@yahoo.com</a:t>
            </a:r>
          </a:p>
        </p:txBody>
      </p:sp>
    </p:spTree>
    <p:extLst>
      <p:ext uri="{BB962C8B-B14F-4D97-AF65-F5344CB8AC3E}">
        <p14:creationId xmlns:p14="http://schemas.microsoft.com/office/powerpoint/2010/main" val="3001418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1163" y="1212429"/>
            <a:ext cx="1477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Splitting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1921162" y="1581761"/>
            <a:ext cx="97628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It is called Train/Test because you split the data set into two sets: a training set and a testing set.</a:t>
            </a:r>
          </a:p>
        </p:txBody>
      </p:sp>
      <p:sp>
        <p:nvSpPr>
          <p:cNvPr id="6" name="Rectangle 5"/>
          <p:cNvSpPr/>
          <p:nvPr/>
        </p:nvSpPr>
        <p:spPr>
          <a:xfrm>
            <a:off x="1921162" y="2135759"/>
            <a:ext cx="4475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May be, 80% for training, and 20% for testing.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162" y="2826471"/>
            <a:ext cx="8017034" cy="125600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953" y="4275858"/>
            <a:ext cx="4943874" cy="243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12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21163" y="1212429"/>
            <a:ext cx="16321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Validation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1921162" y="1581761"/>
            <a:ext cx="97628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"validation data" is a set of data held separate from your training data. It's used during the training process to give an estimate of model skill while tuning model’s </a:t>
            </a:r>
            <a:r>
              <a:rPr lang="en-US" dirty="0" err="1"/>
              <a:t>hyperparameters</a:t>
            </a:r>
            <a:r>
              <a:rPr lang="en-US" dirty="0"/>
              <a:t>.</a:t>
            </a:r>
          </a:p>
        </p:txBody>
      </p:sp>
      <p:pic>
        <p:nvPicPr>
          <p:cNvPr id="1026" name="Picture 2" descr="python - How can adjust train-set and test-set and validation-set for Keras  in RNN? - Stack Ove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252" y="2597424"/>
            <a:ext cx="72009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04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96881" y="1659285"/>
            <a:ext cx="3665969" cy="3046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92D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Agenda</a:t>
            </a:r>
            <a:endParaRPr lang="en-US" sz="28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What is Machine learning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Types of Machine Learning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Supervised Learning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Unsupervised Learning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Reinforcement Learning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Training data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Test data</a:t>
            </a:r>
          </a:p>
          <a:p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Validation data</a:t>
            </a:r>
          </a:p>
        </p:txBody>
      </p:sp>
    </p:spTree>
    <p:extLst>
      <p:ext uri="{BB962C8B-B14F-4D97-AF65-F5344CB8AC3E}">
        <p14:creationId xmlns:p14="http://schemas.microsoft.com/office/powerpoint/2010/main" val="427922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182256" y="953900"/>
            <a:ext cx="1013229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Machine learning:</a:t>
            </a:r>
          </a:p>
          <a:p>
            <a:r>
              <a:rPr lang="en-US" dirty="0"/>
              <a:t>Machine learning is a branch of Artificial Intelligence (AI) which accepts complex input pattern and output intelligent decisions.</a:t>
            </a:r>
          </a:p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693" y="2308117"/>
            <a:ext cx="6955415" cy="411647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9140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9295" y="819223"/>
            <a:ext cx="9282547" cy="1494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Supervised Learning: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Supervised learning is a type of machine learning. It is basically a synonym of classiﬁcation. The supervision in the learning comes from the labeled instances in the training data.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3594" y="2313991"/>
            <a:ext cx="1699504" cy="390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015975"/>
              </p:ext>
            </p:extLst>
          </p:nvPr>
        </p:nvGraphicFramePr>
        <p:xfrm>
          <a:off x="4123955" y="2250182"/>
          <a:ext cx="4971060" cy="3122295"/>
        </p:xfrm>
        <a:graphic>
          <a:graphicData uri="http://schemas.openxmlformats.org/drawingml/2006/table">
            <a:tbl>
              <a:tblPr/>
              <a:tblGrid>
                <a:gridCol w="1320116">
                  <a:extLst>
                    <a:ext uri="{9D8B030D-6E8A-4147-A177-3AD203B41FA5}">
                      <a16:colId xmlns:a16="http://schemas.microsoft.com/office/drawing/2014/main" val="2165503650"/>
                    </a:ext>
                  </a:extLst>
                </a:gridCol>
                <a:gridCol w="1299489">
                  <a:extLst>
                    <a:ext uri="{9D8B030D-6E8A-4147-A177-3AD203B41FA5}">
                      <a16:colId xmlns:a16="http://schemas.microsoft.com/office/drawing/2014/main" val="3306361404"/>
                    </a:ext>
                  </a:extLst>
                </a:gridCol>
                <a:gridCol w="1278862">
                  <a:extLst>
                    <a:ext uri="{9D8B030D-6E8A-4147-A177-3AD203B41FA5}">
                      <a16:colId xmlns:a16="http://schemas.microsoft.com/office/drawing/2014/main" val="2572292592"/>
                    </a:ext>
                  </a:extLst>
                </a:gridCol>
                <a:gridCol w="1072593">
                  <a:extLst>
                    <a:ext uri="{9D8B030D-6E8A-4147-A177-3AD203B41FA5}">
                      <a16:colId xmlns:a16="http://schemas.microsoft.com/office/drawing/2014/main" val="1489239538"/>
                    </a:ext>
                  </a:extLst>
                </a:gridCol>
              </a:tblGrid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Weather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42494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546727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889011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181561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407123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07575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567526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722055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872170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10039"/>
                  </a:ext>
                </a:extLst>
              </a:tr>
              <a:tr h="27774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1053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08728"/>
              </p:ext>
            </p:extLst>
          </p:nvPr>
        </p:nvGraphicFramePr>
        <p:xfrm>
          <a:off x="1895106" y="5899603"/>
          <a:ext cx="4407724" cy="373039"/>
        </p:xfrm>
        <a:graphic>
          <a:graphicData uri="http://schemas.openxmlformats.org/drawingml/2006/table">
            <a:tbl>
              <a:tblPr/>
              <a:tblGrid>
                <a:gridCol w="1492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9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0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???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48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53012" y="711355"/>
            <a:ext cx="8950036" cy="1494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Unsupervised Learning: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Unsupervised learning is a type of machine learning. It is essentially a synonym of clustering. The learning process is unsupervised since the input instances are not class labeled.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53012" y="2280454"/>
            <a:ext cx="1215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2465120"/>
            <a:ext cx="2533650" cy="31813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69783" y="5905467"/>
            <a:ext cx="6306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many player are batsman, baller and al rounder?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79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0922" y="903237"/>
            <a:ext cx="1092381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81818"/>
                </a:solidFill>
                <a:latin typeface="Montserrat" panose="00000500000000000000" pitchFamily="2" charset="0"/>
              </a:rPr>
              <a:t>Reinforcement Learning</a:t>
            </a:r>
          </a:p>
          <a:p>
            <a:pPr algn="just"/>
            <a:r>
              <a:rPr lang="en-US" sz="1600" dirty="0">
                <a:solidFill>
                  <a:srgbClr val="212127"/>
                </a:solidFill>
                <a:latin typeface="Bookman Old Style" panose="02050604050505020204" pitchFamily="18" charset="0"/>
              </a:rPr>
              <a:t>It is neither based on supervised learning nor unsupervised learning. Moreover, here the algorithms learn to react to an environment on their own. It is rapidly growing and moreover producing a variety of learning algorithms. These algorithms are useful in the field of Robotics, Gaming etc.</a:t>
            </a:r>
            <a:endParaRPr lang="en-US" sz="1600" b="0" i="0" dirty="0">
              <a:solidFill>
                <a:srgbClr val="212127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4098" name="Picture 2" descr="https://miro.medium.com/max/875/1*4u2GtNnMa9xso1WkLh7h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203" y="2522312"/>
            <a:ext cx="6686550" cy="378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551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upervised vs Unsupervised vs Reinforcement - AITU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6" y="960437"/>
            <a:ext cx="9144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050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20388"/>
              </p:ext>
            </p:extLst>
          </p:nvPr>
        </p:nvGraphicFramePr>
        <p:xfrm>
          <a:off x="1311213" y="1188230"/>
          <a:ext cx="8926804" cy="5052401"/>
        </p:xfrm>
        <a:graphic>
          <a:graphicData uri="http://schemas.openxmlformats.org/drawingml/2006/table">
            <a:tbl>
              <a:tblPr/>
              <a:tblGrid>
                <a:gridCol w="1554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8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1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1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4615"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strike="noStrike" dirty="0">
                          <a:effectLst/>
                        </a:rPr>
                        <a:t>Criteria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strike="noStrike">
                          <a:effectLst/>
                        </a:rPr>
                        <a:t>Supervised ML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strike="noStrike">
                          <a:effectLst/>
                        </a:rPr>
                        <a:t>Unsupervised ML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u="none" strike="noStrike" dirty="0">
                          <a:effectLst/>
                        </a:rPr>
                        <a:t>Reinforcement ML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3980">
                <a:tc>
                  <a:txBody>
                    <a:bodyPr/>
                    <a:lstStyle/>
                    <a:p>
                      <a:r>
                        <a:rPr lang="en-US" sz="1800" b="1" u="none" strike="noStrike" dirty="0">
                          <a:effectLst/>
                        </a:rPr>
                        <a:t>Definition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Learns by using labelled data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effectLst/>
                        </a:rPr>
                        <a:t>Trained using unlabelled data without any guidance.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effectLst/>
                        </a:rPr>
                        <a:t>Works on interacting with the environment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298">
                <a:tc>
                  <a:txBody>
                    <a:bodyPr/>
                    <a:lstStyle/>
                    <a:p>
                      <a:r>
                        <a:rPr lang="en-US" sz="1800" b="1" u="none" strike="noStrike">
                          <a:effectLst/>
                        </a:rPr>
                        <a:t>Type of data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Labelled data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effectLst/>
                        </a:rPr>
                        <a:t>Unlabelled data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No – predefined data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615">
                <a:tc>
                  <a:txBody>
                    <a:bodyPr/>
                    <a:lstStyle/>
                    <a:p>
                      <a:r>
                        <a:rPr lang="en-US" sz="1800" b="1" u="none" strike="noStrike">
                          <a:effectLst/>
                        </a:rPr>
                        <a:t>Type of problems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Regression and classification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Association and Clustering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Exploitation or Exploration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615">
                <a:tc>
                  <a:txBody>
                    <a:bodyPr/>
                    <a:lstStyle/>
                    <a:p>
                      <a:r>
                        <a:rPr lang="en-US" sz="1800" b="1" u="none" strike="noStrike">
                          <a:effectLst/>
                        </a:rPr>
                        <a:t>Supervision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effectLst/>
                        </a:rPr>
                        <a:t>Extra supervision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No supervision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No supervision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3663">
                <a:tc>
                  <a:txBody>
                    <a:bodyPr/>
                    <a:lstStyle/>
                    <a:p>
                      <a:r>
                        <a:rPr lang="en-US" sz="1800" b="1" u="none" strike="noStrike">
                          <a:effectLst/>
                        </a:rPr>
                        <a:t>Algorithms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effectLst/>
                        </a:rPr>
                        <a:t>Linear Regression, Logistic Regression, SVM, KNN etc.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K – Means,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C – Means, </a:t>
                      </a:r>
                      <a:r>
                        <a:rPr lang="en-US" sz="1800" u="none" strike="noStrike" dirty="0" err="1">
                          <a:effectLst/>
                        </a:rPr>
                        <a:t>Apriori</a:t>
                      </a:r>
                      <a:endParaRPr lang="en-US" sz="1800" u="none" strike="noStrike" dirty="0">
                        <a:effectLst/>
                      </a:endParaRP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Q – Learning,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SARSA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298">
                <a:tc>
                  <a:txBody>
                    <a:bodyPr/>
                    <a:lstStyle/>
                    <a:p>
                      <a:r>
                        <a:rPr lang="en-US" sz="1800" b="1" u="none" strike="noStrike">
                          <a:effectLst/>
                        </a:rPr>
                        <a:t>Aim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Calculate outcomes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effectLst/>
                        </a:rPr>
                        <a:t>Discover underlying patterns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Learn a series of action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3980">
                <a:tc>
                  <a:txBody>
                    <a:bodyPr/>
                    <a:lstStyle/>
                    <a:p>
                      <a:r>
                        <a:rPr lang="en-US" sz="1800" b="1" u="none" strike="noStrike" dirty="0">
                          <a:effectLst/>
                        </a:rPr>
                        <a:t>Application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effectLst/>
                        </a:rPr>
                        <a:t>Risk Evaluation, Forecast Sales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>
                          <a:effectLst/>
                        </a:rPr>
                        <a:t>Recommendation System, Anomaly Detection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effectLst/>
                        </a:rPr>
                        <a:t>Self Driving Cars, Gaming, Healthcare</a:t>
                      </a:r>
                    </a:p>
                  </a:txBody>
                  <a:tcPr marL="41050" marR="41050" marT="41050" marB="41050" anchor="ctr">
                    <a:lnL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2E2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635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3163" y="1406390"/>
            <a:ext cx="92271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proxima_nova"/>
              </a:rPr>
              <a:t>Training data: </a:t>
            </a:r>
          </a:p>
          <a:p>
            <a:r>
              <a:rPr lang="en-US" dirty="0">
                <a:latin typeface="proxima_nova"/>
              </a:rPr>
              <a:t>This type of data builds up the machine learning algorithm. The data scientist feeds the algorithm input data, which corresponds to an expected output.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13163" y="3512236"/>
            <a:ext cx="94210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Test data: </a:t>
            </a:r>
          </a:p>
          <a:p>
            <a:r>
              <a:rPr lang="en-US" dirty="0"/>
              <a:t>After the model is built, testing data once again validates that it can make accurate predictions.</a:t>
            </a:r>
          </a:p>
        </p:txBody>
      </p:sp>
    </p:spTree>
    <p:extLst>
      <p:ext uri="{BB962C8B-B14F-4D97-AF65-F5344CB8AC3E}">
        <p14:creationId xmlns:p14="http://schemas.microsoft.com/office/powerpoint/2010/main" val="1353574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484</Words>
  <Application>Microsoft Office PowerPoint</Application>
  <PresentationFormat>Widescreen</PresentationFormat>
  <Paragraphs>113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Bookman Old Style</vt:lpstr>
      <vt:lpstr>Calibri</vt:lpstr>
      <vt:lpstr>Calibri Light</vt:lpstr>
      <vt:lpstr>Montserrat</vt:lpstr>
      <vt:lpstr>proxima_nova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Aksadur Rahman</cp:lastModifiedBy>
  <cp:revision>68</cp:revision>
  <dcterms:created xsi:type="dcterms:W3CDTF">2022-04-07T14:24:20Z</dcterms:created>
  <dcterms:modified xsi:type="dcterms:W3CDTF">2025-02-02T05:20:57Z</dcterms:modified>
</cp:coreProperties>
</file>