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4" r:id="rId4"/>
    <p:sldId id="257" r:id="rId5"/>
    <p:sldId id="266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72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19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24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5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66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73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95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77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30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16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96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4F9A9-CB77-4A94-AEE0-C37C94C95FFF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68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5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1664443" y="2224326"/>
            <a:ext cx="9389110" cy="17866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5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 Nearest Neighbor </a:t>
            </a:r>
            <a:r>
              <a:rPr lang="en-US" sz="5400" b="1" kern="0" dirty="0">
                <a:solidFill>
                  <a:srgbClr val="0070C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(KNN)</a:t>
            </a:r>
            <a:endParaRPr lang="en-US" sz="5400" b="1" kern="0" dirty="0">
              <a:solidFill>
                <a:srgbClr val="0070C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b="1" dirty="0">
                <a:latin typeface="Roboto"/>
              </a:rPr>
              <a:t>Aksadur Rahman</a:t>
            </a:r>
          </a:p>
          <a:p>
            <a:pPr algn="ctr"/>
            <a:r>
              <a:rPr lang="en-US" sz="1600" b="1" dirty="0">
                <a:solidFill>
                  <a:schemeClr val="accent1"/>
                </a:solidFill>
                <a:latin typeface="Roboto"/>
              </a:rPr>
              <a:t>aksadur@yahoo.com</a:t>
            </a:r>
          </a:p>
        </p:txBody>
      </p:sp>
    </p:spTree>
    <p:extLst>
      <p:ext uri="{BB962C8B-B14F-4D97-AF65-F5344CB8AC3E}">
        <p14:creationId xmlns:p14="http://schemas.microsoft.com/office/powerpoint/2010/main" val="4265384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1737" y="1476471"/>
            <a:ext cx="2627928" cy="36652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24763" y="1476471"/>
            <a:ext cx="2504005" cy="367036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563871" y="5255540"/>
            <a:ext cx="27049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Joseph Hodges</a:t>
            </a:r>
          </a:p>
        </p:txBody>
      </p:sp>
      <p:sp>
        <p:nvSpPr>
          <p:cNvPr id="5" name="Rectangle 4"/>
          <p:cNvSpPr/>
          <p:nvPr/>
        </p:nvSpPr>
        <p:spPr>
          <a:xfrm>
            <a:off x="3491616" y="5255540"/>
            <a:ext cx="18181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Evelyn</a:t>
            </a:r>
            <a:r>
              <a:rPr lang="en-US" dirty="0"/>
              <a:t> </a:t>
            </a:r>
            <a:r>
              <a:rPr lang="en-US" sz="3200" b="1" dirty="0"/>
              <a:t>Fix</a:t>
            </a:r>
          </a:p>
        </p:txBody>
      </p:sp>
      <p:sp>
        <p:nvSpPr>
          <p:cNvPr id="8" name="Rectangle 7"/>
          <p:cNvSpPr/>
          <p:nvPr/>
        </p:nvSpPr>
        <p:spPr>
          <a:xfrm>
            <a:off x="3103419" y="473485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 Nearest Neighbor (KNN)</a:t>
            </a:r>
            <a:r>
              <a:rPr lang="en-US" sz="24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Classifier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30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03419" y="473485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 Nearest Neighbor (KNN)</a:t>
            </a:r>
            <a:r>
              <a:rPr lang="en-US" sz="24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Classifier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2479963" y="1595782"/>
            <a:ext cx="80217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k-nearest neighbors (KNN) algorithm is a </a:t>
            </a:r>
            <a:r>
              <a:rPr lang="en-US" sz="1600" b="1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simple, supervised machine learning algorithm</a:t>
            </a:r>
            <a:r>
              <a:rPr lang="en-US" sz="16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that can be used to solve both classification and regression problems. It's easy to implement and understand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6130" y="2801405"/>
            <a:ext cx="6457143" cy="3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758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03419" y="473485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 Nearest Neighbor (KNN)</a:t>
            </a:r>
            <a:r>
              <a:rPr lang="en-US" sz="24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Classifier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814601"/>
              </p:ext>
            </p:extLst>
          </p:nvPr>
        </p:nvGraphicFramePr>
        <p:xfrm>
          <a:off x="2541444" y="2054347"/>
          <a:ext cx="5140036" cy="2453640"/>
        </p:xfrm>
        <a:graphic>
          <a:graphicData uri="http://schemas.openxmlformats.org/drawingml/2006/table">
            <a:tbl>
              <a:tblPr/>
              <a:tblGrid>
                <a:gridCol w="1285009">
                  <a:extLst>
                    <a:ext uri="{9D8B030D-6E8A-4147-A177-3AD203B41FA5}">
                      <a16:colId xmlns:a16="http://schemas.microsoft.com/office/drawing/2014/main" val="1714191342"/>
                    </a:ext>
                  </a:extLst>
                </a:gridCol>
                <a:gridCol w="1285009">
                  <a:extLst>
                    <a:ext uri="{9D8B030D-6E8A-4147-A177-3AD203B41FA5}">
                      <a16:colId xmlns:a16="http://schemas.microsoft.com/office/drawing/2014/main" val="1635690585"/>
                    </a:ext>
                  </a:extLst>
                </a:gridCol>
                <a:gridCol w="1285009">
                  <a:extLst>
                    <a:ext uri="{9D8B030D-6E8A-4147-A177-3AD203B41FA5}">
                      <a16:colId xmlns:a16="http://schemas.microsoft.com/office/drawing/2014/main" val="2790560614"/>
                    </a:ext>
                  </a:extLst>
                </a:gridCol>
                <a:gridCol w="1285009">
                  <a:extLst>
                    <a:ext uri="{9D8B030D-6E8A-4147-A177-3AD203B41FA5}">
                      <a16:colId xmlns:a16="http://schemas.microsoft.com/office/drawing/2014/main" val="704189530"/>
                    </a:ext>
                  </a:extLst>
                </a:gridCol>
              </a:tblGrid>
              <a:tr h="2443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Value-1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Value-2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Value-3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668483"/>
                  </a:ext>
                </a:extLst>
              </a:tr>
              <a:tr h="2443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5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3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1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A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624903"/>
                  </a:ext>
                </a:extLst>
              </a:tr>
              <a:tr h="2443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2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4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2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B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5098756"/>
                  </a:ext>
                </a:extLst>
              </a:tr>
              <a:tr h="2443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1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2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3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B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259468"/>
                  </a:ext>
                </a:extLst>
              </a:tr>
              <a:tr h="2443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4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3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2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A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979395"/>
                  </a:ext>
                </a:extLst>
              </a:tr>
              <a:tr h="2566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3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3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2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A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5468135"/>
                  </a:ext>
                </a:extLst>
              </a:tr>
              <a:tr h="2443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1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3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2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A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016158"/>
                  </a:ext>
                </a:extLst>
              </a:tr>
              <a:tr h="2566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0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1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2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B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16105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443939" y="988698"/>
            <a:ext cx="6096000" cy="103464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Problem-1</a:t>
            </a:r>
            <a:endParaRPr lang="en-US" sz="28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Training Data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43939" y="4924826"/>
            <a:ext cx="4904509" cy="8576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Classify data pattern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using K-Nearest neighbor classifier, </a:t>
            </a:r>
            <a:r>
              <a:rPr lang="en-US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k=3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37892"/>
              </p:ext>
            </p:extLst>
          </p:nvPr>
        </p:nvGraphicFramePr>
        <p:xfrm>
          <a:off x="5034739" y="4932098"/>
          <a:ext cx="2751516" cy="314325"/>
        </p:xfrm>
        <a:graphic>
          <a:graphicData uri="http://schemas.openxmlformats.org/drawingml/2006/table">
            <a:tbl>
              <a:tblPr/>
              <a:tblGrid>
                <a:gridCol w="687879">
                  <a:extLst>
                    <a:ext uri="{9D8B030D-6E8A-4147-A177-3AD203B41FA5}">
                      <a16:colId xmlns:a16="http://schemas.microsoft.com/office/drawing/2014/main" val="2938026715"/>
                    </a:ext>
                  </a:extLst>
                </a:gridCol>
                <a:gridCol w="687879">
                  <a:extLst>
                    <a:ext uri="{9D8B030D-6E8A-4147-A177-3AD203B41FA5}">
                      <a16:colId xmlns:a16="http://schemas.microsoft.com/office/drawing/2014/main" val="4170390919"/>
                    </a:ext>
                  </a:extLst>
                </a:gridCol>
                <a:gridCol w="687879">
                  <a:extLst>
                    <a:ext uri="{9D8B030D-6E8A-4147-A177-3AD203B41FA5}">
                      <a16:colId xmlns:a16="http://schemas.microsoft.com/office/drawing/2014/main" val="3687204637"/>
                    </a:ext>
                  </a:extLst>
                </a:gridCol>
                <a:gridCol w="687879">
                  <a:extLst>
                    <a:ext uri="{9D8B030D-6E8A-4147-A177-3AD203B41FA5}">
                      <a16:colId xmlns:a16="http://schemas.microsoft.com/office/drawing/2014/main" val="1646507375"/>
                    </a:ext>
                  </a:extLst>
                </a:gridCol>
              </a:tblGrid>
              <a:tr h="2443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2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1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3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?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809622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4240356C-8253-46CF-8C12-C0B37E3C8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2547" y="2014930"/>
            <a:ext cx="3914775" cy="281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207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03419" y="473485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 Nearest Neighbor (KNN)</a:t>
            </a:r>
            <a:r>
              <a:rPr lang="en-US" sz="24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Classifier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C5F90EB-8A29-4D7C-9730-8DC2F654E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926" y="1666532"/>
            <a:ext cx="8935697" cy="491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883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03419" y="473485"/>
            <a:ext cx="5957454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 Nearest Neighbor (KNN)</a:t>
            </a:r>
            <a:r>
              <a:rPr lang="en-US" sz="24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Classifier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2" name="Rectangle 1"/>
          <p:cNvSpPr/>
          <p:nvPr/>
        </p:nvSpPr>
        <p:spPr>
          <a:xfrm>
            <a:off x="2455023" y="1352990"/>
            <a:ext cx="8672946" cy="838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solidFill>
                  <a:schemeClr val="accent6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Answer:</a:t>
            </a:r>
            <a:endParaRPr lang="en-US" dirty="0">
              <a:solidFill>
                <a:schemeClr val="accent6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b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455023" y="4891189"/>
                <a:ext cx="7741922" cy="13044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b="1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Here 3 lowest distances,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𝑑𝑖𝑠𝑡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3−−−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𝐶𝑙𝑎𝑠𝑠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         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𝑑𝑖𝑠𝑡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7−−−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𝐶𝑙𝑎𝑠𝑠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          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𝑑𝑖𝑠𝑡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5−−−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𝐶𝑙𝑎𝑠𝑠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b="1" dirty="0">
                    <a:solidFill>
                      <a:schemeClr val="accent6"/>
                    </a:solidFill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Apply majority voting, Output class=B</a:t>
                </a:r>
                <a:endParaRPr lang="en-US" b="1" dirty="0">
                  <a:solidFill>
                    <a:schemeClr val="accent6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023" y="4891189"/>
                <a:ext cx="7741922" cy="1304460"/>
              </a:xfrm>
              <a:prstGeom prst="rect">
                <a:avLst/>
              </a:prstGeom>
              <a:blipFill rotWithShape="0">
                <a:blip r:embed="rId4"/>
                <a:stretch>
                  <a:fillRect l="-709" t="-935" b="-4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A246BB90-D1DC-4EE6-88F8-5294BDE8F6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1366" y="1772464"/>
            <a:ext cx="8361883" cy="3029668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B670384-94AB-4E20-8287-5F66A5910B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924079"/>
              </p:ext>
            </p:extLst>
          </p:nvPr>
        </p:nvGraphicFramePr>
        <p:xfrm>
          <a:off x="3710764" y="1007785"/>
          <a:ext cx="2751516" cy="314325"/>
        </p:xfrm>
        <a:graphic>
          <a:graphicData uri="http://schemas.openxmlformats.org/drawingml/2006/table">
            <a:tbl>
              <a:tblPr/>
              <a:tblGrid>
                <a:gridCol w="687879">
                  <a:extLst>
                    <a:ext uri="{9D8B030D-6E8A-4147-A177-3AD203B41FA5}">
                      <a16:colId xmlns:a16="http://schemas.microsoft.com/office/drawing/2014/main" val="2938026715"/>
                    </a:ext>
                  </a:extLst>
                </a:gridCol>
                <a:gridCol w="687879">
                  <a:extLst>
                    <a:ext uri="{9D8B030D-6E8A-4147-A177-3AD203B41FA5}">
                      <a16:colId xmlns:a16="http://schemas.microsoft.com/office/drawing/2014/main" val="4170390919"/>
                    </a:ext>
                  </a:extLst>
                </a:gridCol>
                <a:gridCol w="687879">
                  <a:extLst>
                    <a:ext uri="{9D8B030D-6E8A-4147-A177-3AD203B41FA5}">
                      <a16:colId xmlns:a16="http://schemas.microsoft.com/office/drawing/2014/main" val="3687204637"/>
                    </a:ext>
                  </a:extLst>
                </a:gridCol>
                <a:gridCol w="687879">
                  <a:extLst>
                    <a:ext uri="{9D8B030D-6E8A-4147-A177-3AD203B41FA5}">
                      <a16:colId xmlns:a16="http://schemas.microsoft.com/office/drawing/2014/main" val="1646507375"/>
                    </a:ext>
                  </a:extLst>
                </a:gridCol>
              </a:tblGrid>
              <a:tr h="2443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2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1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3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?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809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4611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03419" y="473485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 Nearest Neighbor (KNN)</a:t>
            </a:r>
            <a:r>
              <a:rPr lang="en-US" sz="24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Classifier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650CADE-53D8-454B-88E6-C0AE5EB5DCE8}"/>
              </a:ext>
            </a:extLst>
          </p:cNvPr>
          <p:cNvSpPr txBox="1"/>
          <p:nvPr/>
        </p:nvSpPr>
        <p:spPr>
          <a:xfrm>
            <a:off x="4095750" y="12155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42424"/>
                </a:solidFill>
                <a:effectLst/>
                <a:latin typeface="sohne"/>
              </a:rPr>
              <a:t>Weighted k-Nearest Neighbors (k-NN)</a:t>
            </a:r>
          </a:p>
        </p:txBody>
      </p:sp>
      <p:pic>
        <p:nvPicPr>
          <p:cNvPr id="1026" name="Picture 2" descr="7. Weighted KNN">
            <a:extLst>
              <a:ext uri="{FF2B5EF4-FFF2-40B4-BE49-F238E27FC236}">
                <a16:creationId xmlns:a16="http://schemas.microsoft.com/office/drawing/2014/main" id="{78FB793C-BF74-4C7D-B8F2-B01B4E8D3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1685059"/>
            <a:ext cx="9060873" cy="4563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858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1365</TotalTime>
  <Words>185</Words>
  <Application>Microsoft Office PowerPoint</Application>
  <PresentationFormat>Widescreen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Bookman Old Style</vt:lpstr>
      <vt:lpstr>Calibri</vt:lpstr>
      <vt:lpstr>Calibri Light</vt:lpstr>
      <vt:lpstr>Cambria</vt:lpstr>
      <vt:lpstr>Cambria Math</vt:lpstr>
      <vt:lpstr>Roboto</vt:lpstr>
      <vt:lpstr>sohne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Aksadur Rahman</dc:creator>
  <cp:lastModifiedBy>Aksadur Rahman</cp:lastModifiedBy>
  <cp:revision>61</cp:revision>
  <dcterms:created xsi:type="dcterms:W3CDTF">2021-08-10T15:37:54Z</dcterms:created>
  <dcterms:modified xsi:type="dcterms:W3CDTF">2025-01-10T03:25:56Z</dcterms:modified>
</cp:coreProperties>
</file>