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2" r:id="rId5"/>
    <p:sldId id="276" r:id="rId6"/>
    <p:sldId id="273" r:id="rId7"/>
    <p:sldId id="274" r:id="rId8"/>
    <p:sldId id="275" r:id="rId9"/>
    <p:sldId id="277" r:id="rId10"/>
    <p:sldId id="278" r:id="rId11"/>
    <p:sldId id="279" r:id="rId12"/>
    <p:sldId id="290" r:id="rId13"/>
    <p:sldId id="280" r:id="rId14"/>
    <p:sldId id="281" r:id="rId15"/>
    <p:sldId id="270" r:id="rId16"/>
    <p:sldId id="282" r:id="rId17"/>
    <p:sldId id="283" r:id="rId18"/>
    <p:sldId id="292" r:id="rId19"/>
    <p:sldId id="271" r:id="rId20"/>
    <p:sldId id="284" r:id="rId21"/>
    <p:sldId id="285" r:id="rId22"/>
    <p:sldId id="286" r:id="rId23"/>
    <p:sldId id="287" r:id="rId24"/>
    <p:sldId id="288" r:id="rId25"/>
    <p:sldId id="289" r:id="rId26"/>
    <p:sldId id="291" r:id="rId27"/>
    <p:sldId id="29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1" name="Rectangle 10"/>
          <p:cNvSpPr/>
          <p:nvPr/>
        </p:nvSpPr>
        <p:spPr>
          <a:xfrm>
            <a:off x="2880666" y="1889704"/>
            <a:ext cx="6200736" cy="18605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chemeClr val="accent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  </a:t>
            </a:r>
            <a:r>
              <a:rPr lang="en-US" sz="5400" b="1" kern="0" dirty="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Types of Chart</a:t>
            </a:r>
            <a:endParaRPr lang="en-US" sz="5400" b="1" kern="0" dirty="0">
              <a:solidFill>
                <a:srgbClr val="FFC00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</a:pPr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350178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9694E9E-6575-40A4-B5E5-9BC7EFE73D0A}"/>
              </a:ext>
            </a:extLst>
          </p:cNvPr>
          <p:cNvSpPr txBox="1"/>
          <p:nvPr/>
        </p:nvSpPr>
        <p:spPr>
          <a:xfrm>
            <a:off x="2970851" y="1275256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Column Chart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9DB00-717E-4C7F-86E0-932934CE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129" y="1658400"/>
            <a:ext cx="4803859" cy="475681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DBFD27-FA17-4F6C-B4AA-9EE0664C0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163" y="1459922"/>
            <a:ext cx="6097736" cy="49552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2E5A72-376E-4DF5-8168-B08DC7B8AFBA}"/>
              </a:ext>
            </a:extLst>
          </p:cNvPr>
          <p:cNvSpPr txBox="1"/>
          <p:nvPr/>
        </p:nvSpPr>
        <p:spPr>
          <a:xfrm>
            <a:off x="7247016" y="1275256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Roboto"/>
              </a:rPr>
              <a:t>Bar</a:t>
            </a:r>
            <a:r>
              <a:rPr lang="en-US" sz="1800" b="1" dirty="0">
                <a:latin typeface="Roboto"/>
              </a:rPr>
              <a:t>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104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94E9E-6575-40A4-B5E5-9BC7EFE73D0A}"/>
              </a:ext>
            </a:extLst>
          </p:cNvPr>
          <p:cNvSpPr txBox="1"/>
          <p:nvPr/>
        </p:nvSpPr>
        <p:spPr>
          <a:xfrm>
            <a:off x="4234875" y="932329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Pie Chart</a:t>
            </a:r>
          </a:p>
        </p:txBody>
      </p:sp>
      <p:pic>
        <p:nvPicPr>
          <p:cNvPr id="1026" name="Picture 2" descr="What Does Pie Chart Mean?">
            <a:extLst>
              <a:ext uri="{FF2B5EF4-FFF2-40B4-BE49-F238E27FC236}">
                <a16:creationId xmlns:a16="http://schemas.microsoft.com/office/drawing/2014/main" id="{D055F808-73D4-4023-A8D8-79201CE37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229" y="1824038"/>
            <a:ext cx="5723808" cy="35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89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94E9E-6575-40A4-B5E5-9BC7EFE73D0A}"/>
              </a:ext>
            </a:extLst>
          </p:cNvPr>
          <p:cNvSpPr txBox="1"/>
          <p:nvPr/>
        </p:nvSpPr>
        <p:spPr>
          <a:xfrm>
            <a:off x="3489037" y="833717"/>
            <a:ext cx="5213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100% stacked bar chart vs Pie Chart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4DBF43-EC15-4C42-9B1E-F5649D965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047" y="1592915"/>
            <a:ext cx="8435788" cy="47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1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C9AA04-31E7-4475-AA8F-532ABEC92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33" y="736337"/>
            <a:ext cx="7373134" cy="575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86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94E9E-6575-40A4-B5E5-9BC7EFE73D0A}"/>
              </a:ext>
            </a:extLst>
          </p:cNvPr>
          <p:cNvSpPr txBox="1"/>
          <p:nvPr/>
        </p:nvSpPr>
        <p:spPr>
          <a:xfrm>
            <a:off x="2791557" y="755303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Count Plot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0A5F5AC-2AB5-4BCF-8891-C892C8BA9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701" y="1501560"/>
            <a:ext cx="6252713" cy="468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2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844A80-D817-46F6-92CA-2AD8C0692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533" y="1097078"/>
            <a:ext cx="6896698" cy="466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8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532094-589A-4D6A-A967-F0916DF60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169" y="2199069"/>
            <a:ext cx="4750643" cy="33379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24A53B-6DEE-4AF7-8BEB-ED4531C0F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993" y="1349382"/>
            <a:ext cx="4286250" cy="4286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A5B8B3-BEAC-444A-9A0F-1E123052FEBD}"/>
              </a:ext>
            </a:extLst>
          </p:cNvPr>
          <p:cNvSpPr txBox="1"/>
          <p:nvPr/>
        </p:nvSpPr>
        <p:spPr>
          <a:xfrm>
            <a:off x="2791557" y="755303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Scatter Plot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D9A0C3-BA27-4DBB-A05A-944937EC5721}"/>
              </a:ext>
            </a:extLst>
          </p:cNvPr>
          <p:cNvSpPr txBox="1"/>
          <p:nvPr/>
        </p:nvSpPr>
        <p:spPr>
          <a:xfrm>
            <a:off x="7383116" y="853036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Joint 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5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A5B8B3-BEAC-444A-9A0F-1E123052FEBD}"/>
              </a:ext>
            </a:extLst>
          </p:cNvPr>
          <p:cNvSpPr txBox="1"/>
          <p:nvPr/>
        </p:nvSpPr>
        <p:spPr>
          <a:xfrm>
            <a:off x="1088263" y="1512158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Column Chart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CD3D17-EC72-4B38-945B-A63D0B983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7131"/>
            <a:ext cx="6535062" cy="3991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9BF5CA-48A3-43D7-91A4-E54733D67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422" y="2127131"/>
            <a:ext cx="5703041" cy="37357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7AD311-78F0-4EB6-ADAB-453F4E08A1F0}"/>
              </a:ext>
            </a:extLst>
          </p:cNvPr>
          <p:cNvSpPr txBox="1"/>
          <p:nvPr/>
        </p:nvSpPr>
        <p:spPr>
          <a:xfrm>
            <a:off x="8251062" y="1598447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Line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71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9A5B8B3-BEAC-444A-9A0F-1E123052FEBD}"/>
              </a:ext>
            </a:extLst>
          </p:cNvPr>
          <p:cNvSpPr txBox="1"/>
          <p:nvPr/>
        </p:nvSpPr>
        <p:spPr>
          <a:xfrm>
            <a:off x="4578249" y="1491509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Line Chart vs Area Chart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DEFE6E-452D-4FF7-8E2E-7B3B4E20A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662" y="2123234"/>
            <a:ext cx="8496300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621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C1A0C9F-5FC8-4501-84D0-BD3A407F2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144" y="1147481"/>
            <a:ext cx="4437809" cy="441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92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887C0C-9DA1-4257-B49B-AE48E9494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875" y="1863257"/>
            <a:ext cx="7914893" cy="36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6706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081B8D-5BA1-4413-B70A-F0E6FFD73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8" y="2160493"/>
            <a:ext cx="6360459" cy="38162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AAF01B-13C7-402D-841D-4CFC4775D3F4}"/>
              </a:ext>
            </a:extLst>
          </p:cNvPr>
          <p:cNvSpPr txBox="1"/>
          <p:nvPr/>
        </p:nvSpPr>
        <p:spPr>
          <a:xfrm>
            <a:off x="2388145" y="1458371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Clustered Column Chart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9F8AF-F81D-4C49-81CB-BEA200D83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795" y="1926458"/>
            <a:ext cx="5031393" cy="4931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7105E7-E091-4D75-9295-2EA6EF2A640F}"/>
              </a:ext>
            </a:extLst>
          </p:cNvPr>
          <p:cNvSpPr txBox="1"/>
          <p:nvPr/>
        </p:nvSpPr>
        <p:spPr>
          <a:xfrm>
            <a:off x="6715137" y="1440100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Stacked Column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40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AF01B-13C7-402D-841D-4CFC4775D3F4}"/>
              </a:ext>
            </a:extLst>
          </p:cNvPr>
          <p:cNvSpPr txBox="1"/>
          <p:nvPr/>
        </p:nvSpPr>
        <p:spPr>
          <a:xfrm>
            <a:off x="3329440" y="481219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Pair Plot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48DFCD-9DB3-426C-B3C3-F5319D25F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976" y="1228164"/>
            <a:ext cx="6630602" cy="551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88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AF01B-13C7-402D-841D-4CFC4775D3F4}"/>
              </a:ext>
            </a:extLst>
          </p:cNvPr>
          <p:cNvSpPr txBox="1"/>
          <p:nvPr/>
        </p:nvSpPr>
        <p:spPr>
          <a:xfrm>
            <a:off x="3329440" y="481219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Roboto"/>
              </a:rPr>
              <a:t>Heat Map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7E1A44-07E0-4D0E-894F-F4EA68FD2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497" y="1515035"/>
            <a:ext cx="7886700" cy="499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609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AF01B-13C7-402D-841D-4CFC4775D3F4}"/>
              </a:ext>
            </a:extLst>
          </p:cNvPr>
          <p:cNvSpPr txBox="1"/>
          <p:nvPr/>
        </p:nvSpPr>
        <p:spPr>
          <a:xfrm>
            <a:off x="3329440" y="481219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Roboto"/>
              </a:rPr>
              <a:t>Bubble Chart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2A81B2-1350-4B76-982C-BF01C02D5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577" y="967092"/>
            <a:ext cx="9144000" cy="563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86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AF01B-13C7-402D-841D-4CFC4775D3F4}"/>
              </a:ext>
            </a:extLst>
          </p:cNvPr>
          <p:cNvSpPr txBox="1"/>
          <p:nvPr/>
        </p:nvSpPr>
        <p:spPr>
          <a:xfrm>
            <a:off x="3329440" y="481219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Roboto"/>
              </a:rPr>
              <a:t>Waterfall Chart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FBFAFC-B98F-4B6E-B261-FC140AB70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808" y="1679481"/>
            <a:ext cx="7394384" cy="379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64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AF01B-13C7-402D-841D-4CFC4775D3F4}"/>
              </a:ext>
            </a:extLst>
          </p:cNvPr>
          <p:cNvSpPr txBox="1"/>
          <p:nvPr/>
        </p:nvSpPr>
        <p:spPr>
          <a:xfrm>
            <a:off x="3329440" y="481219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Roboto"/>
              </a:rPr>
              <a:t>Combo Chart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BD4B7F-6E19-4E8C-A6A4-175034D7D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659" y="1362355"/>
            <a:ext cx="7797333" cy="469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37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AAF01B-13C7-402D-841D-4CFC4775D3F4}"/>
              </a:ext>
            </a:extLst>
          </p:cNvPr>
          <p:cNvSpPr txBox="1"/>
          <p:nvPr/>
        </p:nvSpPr>
        <p:spPr>
          <a:xfrm>
            <a:off x="3338405" y="707932"/>
            <a:ext cx="4505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Roboto"/>
              </a:rPr>
              <a:t>100% Stacked Column Chart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A0BBDB-ACCB-4297-906F-41E4DB743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703" y="1873343"/>
            <a:ext cx="76104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6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BECD00-BD5A-4943-8FD9-8EE15ED05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687" y="1595437"/>
            <a:ext cx="8810625" cy="4437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7B62B5-B109-4116-B7BD-D36BF13A1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907" y="1095522"/>
            <a:ext cx="3084843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636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D3BD8F1-7DCC-4E8E-AE27-D7756FDE0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899" y="1255058"/>
            <a:ext cx="6291336" cy="405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34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94E9E-6575-40A4-B5E5-9BC7EFE73D0A}"/>
              </a:ext>
            </a:extLst>
          </p:cNvPr>
          <p:cNvSpPr txBox="1"/>
          <p:nvPr/>
        </p:nvSpPr>
        <p:spPr>
          <a:xfrm>
            <a:off x="2321857" y="591371"/>
            <a:ext cx="2770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Numeric Variable</a:t>
            </a:r>
            <a:endParaRPr lang="en-US" dirty="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CCD6DBC6-A871-4CDC-A0F4-1A27F654E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759" y="1134304"/>
            <a:ext cx="4249270" cy="28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undamentals of Data Visualization">
            <a:extLst>
              <a:ext uri="{FF2B5EF4-FFF2-40B4-BE49-F238E27FC236}">
                <a16:creationId xmlns:a16="http://schemas.microsoft.com/office/drawing/2014/main" id="{ECF35AED-FDF0-427B-AB65-B703EDAD5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972" y="640677"/>
            <a:ext cx="4003581" cy="324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B56298-0906-4220-8731-6D4D81FA1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113" y="4425443"/>
            <a:ext cx="4390859" cy="1648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95A88E7-9D13-4340-BF52-844F7392AD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17915" y="3605126"/>
            <a:ext cx="3716710" cy="305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36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CCCBE8E-8BD1-42E6-9A82-931674382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000" y="2143125"/>
            <a:ext cx="5286375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94E9E-6575-40A4-B5E5-9BC7EFE73D0A}"/>
              </a:ext>
            </a:extLst>
          </p:cNvPr>
          <p:cNvSpPr txBox="1"/>
          <p:nvPr/>
        </p:nvSpPr>
        <p:spPr>
          <a:xfrm>
            <a:off x="2321858" y="591371"/>
            <a:ext cx="1703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Histogram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12196B-0B97-4BB7-A710-98F6CA503260}"/>
              </a:ext>
            </a:extLst>
          </p:cNvPr>
          <p:cNvSpPr txBox="1"/>
          <p:nvPr/>
        </p:nvSpPr>
        <p:spPr>
          <a:xfrm>
            <a:off x="2321858" y="1047067"/>
            <a:ext cx="90812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histogram is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graph that shows the frequency of numerical data using rectangles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 The height of a rectangle is the vertical axis. It represents the distribution frequency of a variable such as the amount or how often that variable appears.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000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94E9E-6575-40A4-B5E5-9BC7EFE73D0A}"/>
              </a:ext>
            </a:extLst>
          </p:cNvPr>
          <p:cNvSpPr txBox="1"/>
          <p:nvPr/>
        </p:nvSpPr>
        <p:spPr>
          <a:xfrm>
            <a:off x="5244353" y="505007"/>
            <a:ext cx="1703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Density Plot</a:t>
            </a:r>
            <a:endParaRPr lang="en-US" dirty="0"/>
          </a:p>
        </p:txBody>
      </p:sp>
      <p:pic>
        <p:nvPicPr>
          <p:cNvPr id="5122" name="Picture 2" descr="Fundamentals of Data Visualization">
            <a:extLst>
              <a:ext uri="{FF2B5EF4-FFF2-40B4-BE49-F238E27FC236}">
                <a16:creationId xmlns:a16="http://schemas.microsoft.com/office/drawing/2014/main" id="{C3BF3A7D-F279-46EB-8BAB-244C684A7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353" y="1082769"/>
            <a:ext cx="4607858" cy="494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verything about Density Plot. Density Plot | by Abhishek Jain | Medium">
            <a:extLst>
              <a:ext uri="{FF2B5EF4-FFF2-40B4-BE49-F238E27FC236}">
                <a16:creationId xmlns:a16="http://schemas.microsoft.com/office/drawing/2014/main" id="{015441E5-93DF-4B07-93B0-7156E5EC8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756" y="1497062"/>
            <a:ext cx="4098503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2887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94E9E-6575-40A4-B5E5-9BC7EFE73D0A}"/>
              </a:ext>
            </a:extLst>
          </p:cNvPr>
          <p:cNvSpPr txBox="1"/>
          <p:nvPr/>
        </p:nvSpPr>
        <p:spPr>
          <a:xfrm>
            <a:off x="2545975" y="1205946"/>
            <a:ext cx="1703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Box Plot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9413CD-722C-42A1-9B67-8F4C0DD9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565" y="3120646"/>
            <a:ext cx="7707799" cy="28937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464D44-85E7-4332-B707-744A8E0EE290}"/>
              </a:ext>
            </a:extLst>
          </p:cNvPr>
          <p:cNvSpPr txBox="1"/>
          <p:nvPr/>
        </p:nvSpPr>
        <p:spPr>
          <a:xfrm>
            <a:off x="2545975" y="1575278"/>
            <a:ext cx="90274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 box plot (aka box and whisker plot)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uses boxes and lines to depict the distributions of one or more groups of numeric data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5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94E9E-6575-40A4-B5E5-9BC7EFE73D0A}"/>
              </a:ext>
            </a:extLst>
          </p:cNvPr>
          <p:cNvSpPr txBox="1"/>
          <p:nvPr/>
        </p:nvSpPr>
        <p:spPr>
          <a:xfrm>
            <a:off x="2791558" y="755303"/>
            <a:ext cx="1703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Violin Plot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FFE8BA-28F9-47B6-A819-DD172AF5F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994" y="2286000"/>
            <a:ext cx="6004564" cy="41292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712064-665D-4BC8-BBCB-C81BDF97CBFB}"/>
              </a:ext>
            </a:extLst>
          </p:cNvPr>
          <p:cNvSpPr txBox="1"/>
          <p:nvPr/>
        </p:nvSpPr>
        <p:spPr>
          <a:xfrm>
            <a:off x="2791558" y="1124635"/>
            <a:ext cx="8566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4433D"/>
                </a:solidFill>
                <a:effectLst/>
                <a:latin typeface="Google Sans"/>
              </a:rPr>
              <a:t>A violin plot shows the distribution of data points, including summary statistics and the density of each variable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907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694E9E-6575-40A4-B5E5-9BC7EFE73D0A}"/>
              </a:ext>
            </a:extLst>
          </p:cNvPr>
          <p:cNvSpPr txBox="1"/>
          <p:nvPr/>
        </p:nvSpPr>
        <p:spPr>
          <a:xfrm>
            <a:off x="2791557" y="755303"/>
            <a:ext cx="30355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Roboto"/>
              </a:rPr>
              <a:t>Categorical Variable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59DB00-717E-4C7F-86E0-932934CED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846" y="1493732"/>
            <a:ext cx="2273530" cy="2179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C9AA04-31E7-4475-AA8F-532ABEC92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300" y="3855434"/>
            <a:ext cx="3276916" cy="25597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A5F5AC-2AB5-4BCF-8891-C892C8BA9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187" y="3789108"/>
            <a:ext cx="3398241" cy="2548681"/>
          </a:xfrm>
          <a:prstGeom prst="rect">
            <a:avLst/>
          </a:prstGeom>
        </p:spPr>
      </p:pic>
      <p:pic>
        <p:nvPicPr>
          <p:cNvPr id="2050" name="Picture 2" descr="What Does Pie Chart Mean?">
            <a:extLst>
              <a:ext uri="{FF2B5EF4-FFF2-40B4-BE49-F238E27FC236}">
                <a16:creationId xmlns:a16="http://schemas.microsoft.com/office/drawing/2014/main" id="{AF43A493-F958-4658-B7F0-7E40839C7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806" y="1613909"/>
            <a:ext cx="3508841" cy="217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77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162</Words>
  <Application>Microsoft Office PowerPoint</Application>
  <PresentationFormat>Widescreen</PresentationFormat>
  <Paragraphs>30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Bookman Old Style</vt:lpstr>
      <vt:lpstr>Calibri</vt:lpstr>
      <vt:lpstr>Calibri Light</vt:lpstr>
      <vt:lpstr>Google Sans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Aksadur Rahman</cp:lastModifiedBy>
  <cp:revision>198</cp:revision>
  <dcterms:created xsi:type="dcterms:W3CDTF">2021-08-10T15:37:54Z</dcterms:created>
  <dcterms:modified xsi:type="dcterms:W3CDTF">2025-01-25T05:29:17Z</dcterms:modified>
</cp:coreProperties>
</file>