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7555992" cy="10692384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connect2jahidkhan@gmail.com" TargetMode="External"/><Relationship Id="rLinkId1" Type="http://schemas.openxmlformats.org/officeDocument/2006/relationships/hyperlink" Target="http://jahidkhanportfolio.netlify.app" TargetMode="External"/><Relationship Id="rLinkId2" Type="http://schemas.openxmlformats.org/officeDocument/2006/relationships/hyperlink" Target="https://www.linkedin.com/in/jahid-khan-722690228/" TargetMode="External"/><Relationship Id="rLinkId3" Type="http://schemas.openxmlformats.org/officeDocument/2006/relationships/hyperlink" Target="https://github.com/jahid28" TargetMode="Externa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144" y="292608"/>
          <a:ext cx="7537704" cy="1807464"/>
        </p:xfrm>
        <a:graphic>
          <a:graphicData uri="http://schemas.openxmlformats.org/drawingml/2006/table">
            <a:tbl>
              <a:tblPr/>
              <a:tblGrid>
                <a:gridCol w="3249168"/>
                <a:gridCol w="4288536"/>
              </a:tblGrid>
              <a:tr h="298704">
                <a:tc>
                  <a:txBody>
                    <a:bodyPr lIns="0" tIns="0" rIns="0" bIns="0">
                      <a:noAutofit/>
                    </a:bodyPr>
                    <a:p>
                      <a:pPr marL="304800" indent="0"/>
                      <a:r>
                        <a:rPr lang="en-US" b="1" sz="1800">
                          <a:solidFill>
                            <a:srgbClr val="FFFFFF"/>
                          </a:solidFill>
                          <a:latin typeface="Trebuchet MS"/>
                        </a:rPr>
                        <a:t>Jahid Khan</a:t>
                      </a:r>
                    </a:p>
                  </a:txBody>
                  <a:tcPr marL="0" marR="0" marT="0" marB="0">
                    <a:solidFill>
                      <a:srgbClr val="2E3B44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500"/>
                    </a:p>
                  </a:txBody>
                  <a:tcPr marL="0" marR="0" marT="0" marB="0">
                    <a:solidFill>
                      <a:srgbClr val="2E3B44"/>
                    </a:solidFill>
                  </a:tcPr>
                </a:tc>
              </a:tr>
              <a:tr h="256032">
                <a:tc>
                  <a:txBody>
                    <a:bodyPr lIns="0" tIns="0" rIns="0" bIns="0">
                      <a:noAutofit/>
                    </a:bodyPr>
                    <a:p>
                      <a:pPr marL="304800" indent="0"/>
                      <a:r>
                        <a:rPr lang="en-US" b="1" sz="1200">
                          <a:solidFill>
                            <a:srgbClr val="28B4A3"/>
                          </a:solidFill>
                          <a:latin typeface="Trebuchet MS"/>
                        </a:rPr>
                        <a:t>MERN Developer</a:t>
                      </a:r>
                    </a:p>
                  </a:txBody>
                  <a:tcPr marL="0" marR="0" marT="0" marB="0">
                    <a:solidFill>
                      <a:srgbClr val="2E3B44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300"/>
                    </a:p>
                  </a:txBody>
                  <a:tcPr marL="0" marR="0" marT="0" marB="0">
                    <a:solidFill>
                      <a:srgbClr val="2E3B44"/>
                    </a:solidFill>
                  </a:tcPr>
                </a:tc>
              </a:tr>
              <a:tr h="402336">
                <a:tc gridSpan="2">
                  <a:txBody>
                    <a:bodyPr lIns="0" tIns="0" rIns="0" bIns="0">
                      <a:noAutofit/>
                    </a:bodyPr>
                    <a:p>
                      <a:pPr marL="317500" indent="0"/>
                      <a:r>
                        <a:rPr lang="en-US" sz="850">
                          <a:solidFill>
                            <a:srgbClr val="FFFFFF"/>
                          </a:solidFill>
                          <a:latin typeface="Trebuchet MS"/>
                        </a:rPr>
                        <a:t>I'm a Mern developer who has created a lot of projects and runs the "Techy Web Dev" YouTube channel.</a:t>
                      </a:r>
                    </a:p>
                  </a:txBody>
                  <a:tcPr marL="0" marR="0" marT="0" marB="0">
                    <a:solidFill>
                      <a:srgbClr val="2E3B44"/>
                    </a:solidFill>
                  </a:tcPr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900"/>
                    </a:p>
                  </a:txBody>
                  <a:tcPr marL="0" marR="0" marT="0" marB="0"/>
                </a:tc>
              </a:tr>
              <a:tr h="301752">
                <a:tc>
                  <a:txBody>
                    <a:bodyPr lIns="0" tIns="0" rIns="0" bIns="0">
                      <a:noAutofit/>
                    </a:bodyPr>
                    <a:p>
                      <a:pPr marL="342900" indent="0"/>
                      <a:r>
                        <a:rPr lang="en-US" sz="850" spc="-100">
                          <a:solidFill>
                            <a:srgbClr val="FFFFFF"/>
                          </a:solidFill>
                          <a:latin typeface="Trebuchet MS"/>
                          <a:hlinkClick r:id="rLinkId0"/>
                        </a:rPr>
                        <a:t>888 </a:t>
                      </a:r>
                      <a:r>
                        <a:rPr lang="en-US" sz="850">
                          <a:solidFill>
                            <a:srgbClr val="FFFFFF"/>
                          </a:solidFill>
                          <a:latin typeface="Trebuchet MS"/>
                          <a:hlinkClick r:id="rLinkId0"/>
                        </a:rPr>
                        <a:t>connect2jahidkhan@gmail.com</a:t>
                      </a:r>
                    </a:p>
                  </a:txBody>
                  <a:tcPr marL="0" marR="0" marT="0" marB="0" anchor="ctr">
                    <a:solidFill>
                      <a:srgbClr val="1B2228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marL="749300" indent="0"/>
                      <a:r>
                        <a:rPr lang="en-US" sz="850">
                          <a:solidFill>
                            <a:srgbClr val="FFFFFF"/>
                          </a:solidFill>
                          <a:latin typeface="Trebuchet MS"/>
                        </a:rPr>
                        <a:t>§ +91 9871777367</a:t>
                      </a:r>
                    </a:p>
                  </a:txBody>
                  <a:tcPr marL="0" marR="0" marT="0" marB="0" anchor="ctr">
                    <a:solidFill>
                      <a:srgbClr val="1B2228"/>
                    </a:solidFill>
                  </a:tcPr>
                </a:tc>
              </a:tr>
              <a:tr h="256032">
                <a:tc>
                  <a:txBody>
                    <a:bodyPr lIns="0" tIns="0" rIns="0" bIns="0">
                      <a:noAutofit/>
                    </a:bodyPr>
                    <a:p>
                      <a:pPr marL="342900" indent="0"/>
                      <a:r>
                        <a:rPr lang="en-US" sz="850" spc="-100">
                          <a:solidFill>
                            <a:srgbClr val="FFFFFF"/>
                          </a:solidFill>
                          <a:latin typeface="Trebuchet MS"/>
                        </a:rPr>
                        <a:t>9 </a:t>
                      </a:r>
                      <a:r>
                        <a:rPr lang="en-US" sz="850">
                          <a:solidFill>
                            <a:srgbClr val="FFFFFF"/>
                          </a:solidFill>
                          <a:latin typeface="Trebuchet MS"/>
                        </a:rPr>
                        <a:t>New Delhi, India</a:t>
                      </a:r>
                    </a:p>
                  </a:txBody>
                  <a:tcPr marL="0" marR="0" marT="0" marB="0">
                    <a:solidFill>
                      <a:srgbClr val="1B2228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marL="965200" indent="0"/>
                      <a:r>
                        <a:rPr lang="en-US" sz="850">
                          <a:solidFill>
                            <a:srgbClr val="FFFFFF"/>
                          </a:solidFill>
                          <a:latin typeface="Trebuchet MS"/>
                          <a:hlinkClick r:id="rLinkId1"/>
                        </a:rPr>
                        <a:t>jahidkhanportfolio.netlify.app</a:t>
                      </a:r>
                    </a:p>
                  </a:txBody>
                  <a:tcPr marL="0" marR="0" marT="0" marB="0">
                    <a:solidFill>
                      <a:srgbClr val="1B2228"/>
                    </a:solidFill>
                  </a:tcPr>
                </a:tc>
              </a:tr>
              <a:tr h="292608">
                <a:tc>
                  <a:txBody>
                    <a:bodyPr lIns="0" tIns="0" rIns="0" bIns="0">
                      <a:noAutofit/>
                    </a:bodyPr>
                    <a:p>
                      <a:pPr marL="342900" indent="0"/>
                      <a:r>
                        <a:rPr lang="en-US" sz="850">
                          <a:solidFill>
                            <a:srgbClr val="FFFFFF"/>
                          </a:solidFill>
                          <a:latin typeface="Trebuchet MS"/>
                          <a:hlinkClick r:id="rLinkId2"/>
                        </a:rPr>
                        <a:t>HU linkedin.com/in/jahid-khan-722690228</a:t>
                      </a:r>
                    </a:p>
                  </a:txBody>
                  <a:tcPr marL="0" marR="0" marT="0" marB="0">
                    <a:solidFill>
                      <a:srgbClr val="1B2228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marL="749300" indent="0"/>
                      <a:r>
                        <a:rPr lang="en-US" sz="850" spc="-100">
                          <a:solidFill>
                            <a:srgbClr val="FFFFFF"/>
                          </a:solidFill>
                          <a:latin typeface="Trebuchet MS"/>
                          <a:hlinkClick r:id="rLinkId3"/>
                        </a:rPr>
                        <a:t>O </a:t>
                      </a:r>
                      <a:r>
                        <a:rPr lang="en-US" sz="850">
                          <a:solidFill>
                            <a:srgbClr val="FFFFFF"/>
                          </a:solidFill>
                          <a:latin typeface="Trebuchet MS"/>
                          <a:hlinkClick r:id="rLinkId3"/>
                        </a:rPr>
                        <a:t>github.com/jahid28</a:t>
                      </a:r>
                    </a:p>
                  </a:txBody>
                  <a:tcPr marL="0" marR="0" marT="0" marB="0">
                    <a:solidFill>
                      <a:srgbClr val="1B2228"/>
                    </a:solidFill>
                  </a:tcPr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310896" y="2313432"/>
            <a:ext cx="1042416" cy="83515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b="1" u="sng" sz="1300">
                <a:solidFill>
                  <a:srgbClr val="28B4A3"/>
                </a:solidFill>
                <a:latin typeface="Trebuchet MS"/>
              </a:rPr>
              <a:t>EDUCATION</a:t>
            </a:r>
          </a:p>
          <a:p>
            <a:pPr indent="0">
              <a:lnSpc>
                <a:spcPts val="1344"/>
              </a:lnSpc>
            </a:pPr>
            <a:r>
              <a:rPr lang="en-US" b="1" sz="1200">
                <a:latin typeface="Trebuchet MS"/>
              </a:rPr>
              <a:t>Btech</a:t>
            </a:r>
          </a:p>
          <a:p>
            <a:pPr indent="0">
              <a:lnSpc>
                <a:spcPts val="1344"/>
              </a:lnSpc>
            </a:pPr>
            <a:r>
              <a:rPr lang="en-US" b="1" sz="1200">
                <a:latin typeface="Trebuchet MS"/>
              </a:rPr>
              <a:t>BPIT</a:t>
            </a:r>
          </a:p>
          <a:p>
            <a:pPr indent="0">
              <a:lnSpc>
                <a:spcPts val="1344"/>
              </a:lnSpc>
            </a:pPr>
            <a:r>
              <a:rPr lang="en-US" i="1" sz="750">
                <a:solidFill>
                  <a:srgbClr val="28B4A3"/>
                </a:solidFill>
                <a:latin typeface="Trebuchet MS"/>
              </a:rPr>
              <a:t>10/2021 - Present</a:t>
            </a:r>
          </a:p>
        </p:txBody>
      </p:sp>
      <p:sp>
        <p:nvSpPr>
          <p:cNvPr id="4" name=""/>
          <p:cNvSpPr/>
          <p:nvPr/>
        </p:nvSpPr>
        <p:spPr>
          <a:xfrm>
            <a:off x="3843528" y="2313432"/>
            <a:ext cx="606552" cy="16459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1260"/>
              </a:spcAft>
            </a:pPr>
            <a:r>
              <a:rPr lang="en-US" b="1" sz="1300">
                <a:solidFill>
                  <a:srgbClr val="28B4A3"/>
                </a:solidFill>
                <a:latin typeface="Trebuchet MS"/>
              </a:rPr>
              <a:t>SKILLS</a:t>
            </a:r>
          </a:p>
        </p:txBody>
      </p:sp>
      <p:sp>
        <p:nvSpPr>
          <p:cNvPr id="5" name=""/>
          <p:cNvSpPr/>
          <p:nvPr/>
        </p:nvSpPr>
        <p:spPr>
          <a:xfrm>
            <a:off x="3931920" y="2709672"/>
            <a:ext cx="2913888" cy="469392"/>
          </a:xfrm>
          <a:prstGeom prst="rect">
            <a:avLst/>
          </a:prstGeom>
          <a:solidFill>
            <a:srgbClr val="989DA1"/>
          </a:solidFill>
        </p:spPr>
        <p:txBody>
          <a:bodyPr lIns="0" tIns="0" rIns="0" bIns="0">
            <a:noAutofit/>
          </a:bodyPr>
          <a:p>
            <a:pPr indent="0">
              <a:lnSpc>
                <a:spcPts val="2544"/>
              </a:lnSpc>
              <a:spcBef>
                <a:spcPts val="1260"/>
              </a:spcBef>
            </a:pPr>
            <a:r>
              <a:rPr lang="en-US" sz="850">
                <a:solidFill>
                  <a:srgbClr val="FFFFFF"/>
                </a:solidFill>
                <a:latin typeface="Trebuchet MS"/>
              </a:rPr>
              <a:t>React JS HTML CSS Javascript NodeJS ExpressJS MongoDB Bootstrap Tailwind</a:t>
            </a:r>
          </a:p>
        </p:txBody>
      </p:sp>
      <p:sp>
        <p:nvSpPr>
          <p:cNvPr id="6" name=""/>
          <p:cNvSpPr/>
          <p:nvPr/>
        </p:nvSpPr>
        <p:spPr>
          <a:xfrm>
            <a:off x="301752" y="3569208"/>
            <a:ext cx="1703832" cy="83515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b="1" u="sng" sz="1300">
                <a:solidFill>
                  <a:srgbClr val="28B4A3"/>
                </a:solidFill>
                <a:latin typeface="Trebuchet MS"/>
              </a:rPr>
              <a:t>WORK EXPERIENCE</a:t>
            </a:r>
          </a:p>
          <a:p>
            <a:pPr indent="0">
              <a:lnSpc>
                <a:spcPts val="1320"/>
              </a:lnSpc>
            </a:pPr>
            <a:r>
              <a:rPr lang="en-US" b="1" sz="1200">
                <a:latin typeface="Trebuchet MS"/>
              </a:rPr>
              <a:t>Web Developer</a:t>
            </a:r>
          </a:p>
          <a:p>
            <a:pPr indent="0">
              <a:lnSpc>
                <a:spcPts val="1320"/>
              </a:lnSpc>
            </a:pPr>
            <a:r>
              <a:rPr lang="en-US" b="1" sz="1200">
                <a:latin typeface="Trebuchet MS"/>
              </a:rPr>
              <a:t>Aashman Foundation</a:t>
            </a:r>
          </a:p>
          <a:p>
            <a:pPr indent="0">
              <a:lnSpc>
                <a:spcPts val="1320"/>
              </a:lnSpc>
            </a:pPr>
            <a:r>
              <a:rPr lang="en-US" i="1" sz="750">
                <a:solidFill>
                  <a:srgbClr val="28B4A3"/>
                </a:solidFill>
                <a:latin typeface="Trebuchet MS"/>
              </a:rPr>
              <a:t>03/2022 - 05/2022</a:t>
            </a:r>
          </a:p>
        </p:txBody>
      </p:sp>
      <p:sp>
        <p:nvSpPr>
          <p:cNvPr id="7" name=""/>
          <p:cNvSpPr/>
          <p:nvPr/>
        </p:nvSpPr>
        <p:spPr>
          <a:xfrm>
            <a:off x="3846576" y="3697224"/>
            <a:ext cx="1898904" cy="141122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b="1" u="sng" sz="1300">
                <a:solidFill>
                  <a:srgbClr val="28B4A3"/>
                </a:solidFill>
                <a:latin typeface="Trebuchet MS"/>
              </a:rPr>
              <a:t>PERSONAL PROJECTS</a:t>
            </a:r>
          </a:p>
          <a:p>
            <a:pPr indent="0">
              <a:lnSpc>
                <a:spcPts val="2448"/>
              </a:lnSpc>
            </a:pPr>
            <a:r>
              <a:rPr lang="en-US" b="1" sz="950">
                <a:latin typeface="Trebuchet MS"/>
              </a:rPr>
              <a:t>React Login Form Multiplayer Chess Game Portfolio Image Uploader</a:t>
            </a:r>
          </a:p>
        </p:txBody>
      </p:sp>
      <p:sp>
        <p:nvSpPr>
          <p:cNvPr id="8" name=""/>
          <p:cNvSpPr/>
          <p:nvPr/>
        </p:nvSpPr>
        <p:spPr>
          <a:xfrm>
            <a:off x="3852672" y="5535168"/>
            <a:ext cx="1082040" cy="16459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spcAft>
                <a:spcPts val="840"/>
              </a:spcAft>
            </a:pPr>
            <a:r>
              <a:rPr lang="en-US" b="1" sz="1300">
                <a:solidFill>
                  <a:srgbClr val="28B4A3"/>
                </a:solidFill>
                <a:latin typeface="Trebuchet MS"/>
              </a:rPr>
              <a:t>LANGUAGES</a:t>
            </a:r>
          </a:p>
        </p:txBody>
      </p:sp>
      <p:sp>
        <p:nvSpPr>
          <p:cNvPr id="9" name=""/>
          <p:cNvSpPr/>
          <p:nvPr/>
        </p:nvSpPr>
        <p:spPr>
          <a:xfrm>
            <a:off x="3846576" y="5858256"/>
            <a:ext cx="3300984" cy="28041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spcBef>
                <a:spcPts val="840"/>
              </a:spcBef>
              <a:spcAft>
                <a:spcPts val="210"/>
              </a:spcAft>
            </a:pPr>
            <a:r>
              <a:rPr lang="en-US" sz="850">
                <a:latin typeface="Trebuchet MS"/>
              </a:rPr>
              <a:t>Hindi    English</a:t>
            </a:r>
          </a:p>
          <a:p>
            <a:pPr algn="just" indent="0">
              <a:spcAft>
                <a:spcPts val="2520"/>
              </a:spcAft>
            </a:pPr>
            <a:r>
              <a:rPr lang="en-US" i="1" sz="750">
                <a:solidFill>
                  <a:srgbClr val="28B4A3"/>
                </a:solidFill>
                <a:latin typeface="Trebuchet MS"/>
              </a:rPr>
              <a:t>Native or Bilingual Proficiency    Professional Working Proficiency</a:t>
            </a:r>
          </a:p>
        </p:txBody>
      </p:sp>
      <p:sp>
        <p:nvSpPr>
          <p:cNvPr id="10" name=""/>
          <p:cNvSpPr/>
          <p:nvPr/>
        </p:nvSpPr>
        <p:spPr>
          <a:xfrm>
            <a:off x="3852672" y="6559296"/>
            <a:ext cx="954024" cy="16459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spcBef>
                <a:spcPts val="2520"/>
              </a:spcBef>
            </a:pPr>
            <a:r>
              <a:rPr lang="en-US" b="1" sz="1300">
                <a:solidFill>
                  <a:srgbClr val="28B4A3"/>
                </a:solidFill>
                <a:latin typeface="Trebuchet MS"/>
              </a:rPr>
              <a:t>INTERESTS</a:t>
            </a:r>
          </a:p>
        </p:txBody>
      </p:sp>
      <p:sp>
        <p:nvSpPr>
          <p:cNvPr id="11" name=""/>
          <p:cNvSpPr/>
          <p:nvPr/>
        </p:nvSpPr>
        <p:spPr>
          <a:xfrm>
            <a:off x="3944112" y="6967728"/>
            <a:ext cx="1216152" cy="14630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850">
                <a:latin typeface="Trebuchet MS"/>
              </a:rPr>
              <a:t>Making Youtube videos</a:t>
            </a:r>
          </a:p>
        </p:txBody>
      </p:sp>
      <p:sp>
        <p:nvSpPr>
          <p:cNvPr id="12" name=""/>
          <p:cNvSpPr/>
          <p:nvPr/>
        </p:nvSpPr>
        <p:spPr>
          <a:xfrm>
            <a:off x="5422392" y="6967728"/>
            <a:ext cx="1167384" cy="14630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850">
                <a:latin typeface="Trebuchet MS"/>
              </a:rPr>
              <a:t>Backend development</a:t>
            </a:r>
          </a:p>
        </p:txBody>
      </p:sp>
      <p:sp>
        <p:nvSpPr>
          <p:cNvPr id="13" name=""/>
          <p:cNvSpPr/>
          <p:nvPr/>
        </p:nvSpPr>
        <p:spPr>
          <a:xfrm>
            <a:off x="3944112" y="7315200"/>
            <a:ext cx="841248" cy="14630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850">
                <a:latin typeface="Trebuchet MS"/>
              </a:rPr>
              <a:t>UI/UX designing</a:t>
            </a:r>
          </a:p>
        </p:txBody>
      </p:sp>
      <p:sp>
        <p:nvSpPr>
          <p:cNvPr id="14" name=""/>
          <p:cNvSpPr/>
          <p:nvPr/>
        </p:nvSpPr>
        <p:spPr>
          <a:xfrm>
            <a:off x="5056632" y="7315200"/>
            <a:ext cx="993648" cy="14630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850">
                <a:latin typeface="Trebuchet MS"/>
              </a:rPr>
              <a:t>Learning new tools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