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7" r:id="rId6"/>
    <p:sldId id="264" r:id="rId7"/>
    <p:sldId id="265" r:id="rId8"/>
    <p:sldId id="266" r:id="rId9"/>
    <p:sldId id="268" r:id="rId10"/>
    <p:sldId id="269" r:id="rId11"/>
    <p:sldId id="273" r:id="rId12"/>
    <p:sldId id="274" r:id="rId13"/>
    <p:sldId id="275" r:id="rId14"/>
    <p:sldId id="271" r:id="rId15"/>
    <p:sldId id="270" r:id="rId16"/>
    <p:sldId id="272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nitf/heart-disease-uci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18186"/>
            <a:ext cx="8825658" cy="4159195"/>
          </a:xfrm>
        </p:spPr>
        <p:txBody>
          <a:bodyPr/>
          <a:lstStyle/>
          <a:p>
            <a:r>
              <a:rPr lang="en-US" sz="2800" b="1" dirty="0" smtClean="0"/>
              <a:t>Project Update </a:t>
            </a:r>
            <a:r>
              <a:rPr lang="en-US" sz="2800" b="1" dirty="0"/>
              <a:t>Presentation</a:t>
            </a:r>
            <a:br>
              <a:rPr lang="en-US" sz="2800" b="1" dirty="0"/>
            </a:br>
            <a:r>
              <a:rPr lang="en-US" sz="2400" b="1" dirty="0">
                <a:latin typeface="Calisto MT" panose="02040603050505030304" pitchFamily="18" charset="0"/>
              </a:rPr>
              <a:t>CSE465: </a:t>
            </a:r>
            <a:r>
              <a:rPr lang="en-GB" sz="2400" b="1" dirty="0">
                <a:latin typeface="Calisto MT" panose="02040603050505030304" pitchFamily="18" charset="0"/>
              </a:rPr>
              <a:t>Pattern Recognition and Neural Network</a:t>
            </a:r>
            <a:r>
              <a:rPr lang="en-GB" b="1" dirty="0"/>
              <a:t/>
            </a:r>
            <a:br>
              <a:rPr lang="en-GB" b="1" dirty="0"/>
            </a:br>
            <a:r>
              <a:rPr lang="en-US" sz="6000" b="1" dirty="0" smtClean="0">
                <a:latin typeface="Lucida Console" panose="020B0609040504020204" pitchFamily="49" charset="0"/>
              </a:rPr>
              <a:t/>
            </a:r>
            <a:br>
              <a:rPr lang="en-US" sz="6000" b="1" dirty="0" smtClean="0">
                <a:latin typeface="Lucida Console" panose="020B0609040504020204" pitchFamily="49" charset="0"/>
              </a:rPr>
            </a:br>
            <a:r>
              <a:rPr lang="en-US" sz="3600" b="1" dirty="0" smtClean="0">
                <a:latin typeface="Lucida Console" panose="020B0609040504020204" pitchFamily="49" charset="0"/>
              </a:rPr>
              <a:t>Heart </a:t>
            </a:r>
            <a:r>
              <a:rPr lang="en-US" sz="3600" b="1" dirty="0">
                <a:latin typeface="Lucida Console" panose="020B0609040504020204" pitchFamily="49" charset="0"/>
              </a:rPr>
              <a:t>Disease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Presented By-</a:t>
            </a:r>
          </a:p>
          <a:p>
            <a:r>
              <a:rPr lang="en-US" sz="3300" b="1" dirty="0" err="1">
                <a:latin typeface="Calisto MT" panose="02040603050505030304" pitchFamily="18" charset="0"/>
              </a:rPr>
              <a:t>Rezowana</a:t>
            </a:r>
            <a:r>
              <a:rPr lang="en-US" sz="3300" b="1" dirty="0">
                <a:latin typeface="Calisto MT" panose="02040603050505030304" pitchFamily="18" charset="0"/>
              </a:rPr>
              <a:t> </a:t>
            </a:r>
            <a:r>
              <a:rPr lang="en-US" sz="3300" b="1" dirty="0" err="1">
                <a:latin typeface="Calisto MT" panose="02040603050505030304" pitchFamily="18" charset="0"/>
              </a:rPr>
              <a:t>Akter</a:t>
            </a:r>
            <a:endParaRPr lang="en-US" sz="3300" b="1" dirty="0">
              <a:latin typeface="Calisto MT" panose="02040603050505030304" pitchFamily="18" charset="0"/>
            </a:endParaRPr>
          </a:p>
          <a:p>
            <a:r>
              <a:rPr lang="en-US" sz="3300" b="1" dirty="0">
                <a:latin typeface="Calisto MT" panose="02040603050505030304" pitchFamily="18" charset="0"/>
              </a:rPr>
              <a:t>ID: 1610147042</a:t>
            </a:r>
          </a:p>
        </p:txBody>
      </p:sp>
    </p:spTree>
    <p:extLst>
      <p:ext uri="{BB962C8B-B14F-4D97-AF65-F5344CB8AC3E}">
        <p14:creationId xmlns:p14="http://schemas.microsoft.com/office/powerpoint/2010/main" val="21342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7904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08" y="932504"/>
            <a:ext cx="7297168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70" y="866034"/>
            <a:ext cx="7354326" cy="58015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24427" y="372346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55763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2005" y="565528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43" y="1270572"/>
            <a:ext cx="724953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17" y="1025874"/>
            <a:ext cx="6611273" cy="54395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56247" y="475376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6172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Preprocessing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1977" y="2482699"/>
            <a:ext cx="6096000" cy="11326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</a:pPr>
            <a:r>
              <a:rPr lang="en-US" sz="2400" spc="-1" dirty="0">
                <a:latin typeface="Corbel"/>
              </a:rPr>
              <a:t>Split the Data into Train and Test set</a:t>
            </a:r>
          </a:p>
          <a:p>
            <a:pPr marL="617580" lvl="1" indent="-3429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2000" spc="-1" dirty="0">
                <a:latin typeface="Corbel"/>
              </a:rPr>
              <a:t>Train set – 80%</a:t>
            </a:r>
          </a:p>
          <a:p>
            <a:pPr marL="617580" lvl="1" indent="-3429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2000" spc="-1" dirty="0">
                <a:latin typeface="Corbel"/>
              </a:rPr>
              <a:t>Test set – 20%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260028"/>
            <a:ext cx="8345510" cy="8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Confusion Matrix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20" y="3867119"/>
            <a:ext cx="3238952" cy="2343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2" y="3890936"/>
            <a:ext cx="3258005" cy="2295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97" y="1128392"/>
            <a:ext cx="3238952" cy="2257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77" y="1128392"/>
            <a:ext cx="3315163" cy="2324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67" y="1147444"/>
            <a:ext cx="329611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Accuracy Comparison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8" y="1101634"/>
            <a:ext cx="4533362" cy="2910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72" y="932504"/>
            <a:ext cx="4803820" cy="27815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0" y="35503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The Accuracy for Support Vector Classifier is 86.89% with poly kernel.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4181100"/>
            <a:ext cx="3979571" cy="26768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0" y="4863887"/>
            <a:ext cx="408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Logistic Regression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07617" y="5233219"/>
            <a:ext cx="5400914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 Accuracy 86.72199170124482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Testing Accuracy 88.52459016393442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Accuracy Comparison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7" y="1326524"/>
            <a:ext cx="7920506" cy="464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AUC Comparison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759" y="1487747"/>
            <a:ext cx="4440584" cy="3290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487747"/>
            <a:ext cx="4381444" cy="32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AUC Comparison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3" y="1506344"/>
            <a:ext cx="4494727" cy="3245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69" y="1506344"/>
            <a:ext cx="4667901" cy="31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797" y="850006"/>
            <a:ext cx="4971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US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3797" y="3447022"/>
            <a:ext cx="10058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This 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project aims to generate a model to predict the presence of a heart </a:t>
            </a: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The dataset contains 303 patients records with respect to 14 attributes.</a:t>
            </a:r>
          </a:p>
          <a:p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dataset is collected from 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://www.kaggle.com/ronitf/heart-disease-</a:t>
            </a:r>
            <a:r>
              <a:rPr lang="en-US" sz="2000" dirty="0">
                <a:latin typeface="Lucida Console" panose="020B0609040504020204" pitchFamily="49" charset="0"/>
                <a:hlinkClick r:id="rId2"/>
              </a:rPr>
              <a:t>uci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AUC Comparison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1184372"/>
            <a:ext cx="4430332" cy="30720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85" y="1184372"/>
            <a:ext cx="5588545" cy="34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1458661"/>
            <a:ext cx="706853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86365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690261"/>
            <a:ext cx="8802328" cy="36802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2838" y="5610706"/>
            <a:ext cx="956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maximum for age reaches 77, the maximum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(serum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cholestoral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is 564.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86365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835281"/>
            <a:ext cx="7569692" cy="34836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6523" y="5318974"/>
            <a:ext cx="10547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scale of each feature column is different and quite varied as well. </a:t>
            </a:r>
          </a:p>
        </p:txBody>
      </p:sp>
    </p:spTree>
    <p:extLst>
      <p:ext uri="{BB962C8B-B14F-4D97-AF65-F5344CB8AC3E}">
        <p14:creationId xmlns:p14="http://schemas.microsoft.com/office/powerpoint/2010/main" val="30973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498306"/>
            <a:ext cx="2505425" cy="2934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49" y="1498306"/>
            <a:ext cx="706853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354733"/>
            <a:ext cx="5973009" cy="42773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0085" y="525839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0: No heart disease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1: Heart </a:t>
            </a: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disease</a:t>
            </a:r>
          </a:p>
          <a:p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above graph, 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we realized that out of 303 instances within the dataset, 138 people were diagnosed to not have a heart disease and 164 people were diagnosed to have had it.</a:t>
            </a:r>
            <a:endParaRPr lang="en-GB" sz="16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6068" y="1086392"/>
            <a:ext cx="905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Produced a correlation matrix to show how independent features within the dataset affect the target. 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51" y="2105178"/>
            <a:ext cx="7335274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2" y="1229956"/>
            <a:ext cx="2991267" cy="2543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09" y="1101167"/>
            <a:ext cx="3096057" cy="25340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25" y="1210903"/>
            <a:ext cx="3172268" cy="2562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72" y="4070938"/>
            <a:ext cx="2600688" cy="2486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59" y="1305686"/>
            <a:ext cx="2762636" cy="2372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51" y="4069394"/>
            <a:ext cx="2667372" cy="24768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44" y="4069394"/>
            <a:ext cx="2791215" cy="2448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016" y="4016796"/>
            <a:ext cx="2962688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7" y="347729"/>
            <a:ext cx="40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56" y="1418115"/>
            <a:ext cx="7287642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258</TotalTime>
  <Words>208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Calisto MT</vt:lpstr>
      <vt:lpstr>Cambria</vt:lpstr>
      <vt:lpstr>Century Gothic</vt:lpstr>
      <vt:lpstr>Corbel</vt:lpstr>
      <vt:lpstr>Courier New</vt:lpstr>
      <vt:lpstr>Lucida Console</vt:lpstr>
      <vt:lpstr>Wingdings</vt:lpstr>
      <vt:lpstr>Wingdings 3</vt:lpstr>
      <vt:lpstr>Ion Boardroom</vt:lpstr>
      <vt:lpstr>Project Update Presentation CSE465: Pattern Recognition and Neural Network  Heart Disease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 Presentation CSE465: Pattern Recognition and Neural Network  Heart Disease Prediction</dc:title>
  <dc:creator>Rezowana Akter</dc:creator>
  <cp:lastModifiedBy>Rezowana Akter</cp:lastModifiedBy>
  <cp:revision>22</cp:revision>
  <dcterms:created xsi:type="dcterms:W3CDTF">2019-12-02T02:57:31Z</dcterms:created>
  <dcterms:modified xsi:type="dcterms:W3CDTF">2019-12-23T06:48:59Z</dcterms:modified>
</cp:coreProperties>
</file>