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6858000" cx="12192000"/>
  <p:notesSz cx="6858000" cy="9144000"/>
  <p:embeddedFontLst>
    <p:embeddedFont>
      <p:font typeface="Helvetica Neue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6" roundtripDataSignature="AMtx7mjN73QfnxNXDbRv43wdQkscAGv5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0601B5-9093-4BDA-849E-AB6C3732832B}">
  <a:tblStyle styleId="{C30601B5-9093-4BDA-849E-AB6C373283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HelveticaNeue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HelveticaNeue-italic.fntdata"/><Relationship Id="rId63" Type="http://schemas.openxmlformats.org/officeDocument/2006/relationships/font" Target="fonts/HelveticaNeue-bold.fntdata"/><Relationship Id="rId22" Type="http://schemas.openxmlformats.org/officeDocument/2006/relationships/slide" Target="slides/slide17.xml"/><Relationship Id="rId66" Type="http://customschemas.google.com/relationships/presentationmetadata" Target="metadata"/><Relationship Id="rId21" Type="http://schemas.openxmlformats.org/officeDocument/2006/relationships/slide" Target="slides/slide16.xml"/><Relationship Id="rId65" Type="http://schemas.openxmlformats.org/officeDocument/2006/relationships/font" Target="fonts/HelveticaNeue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379b627d1_1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1379b627d1_1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379b627d1_1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1379b627d1_1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379b627d1_1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1379b627d1_1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1379b627d1_1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1379b627d1_1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379b627d1_1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1379b627d1_1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1379b627d1_1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1379b627d1_1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138980fbdb_5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138980fbdb_5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138980fbdb_5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138980fbdb_5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138980fbdb_5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2138980fbdb_5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138980fbdb_9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2138980fbdb_9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1379b627d1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21379b627d1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1379b627d1_8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21379b627d1_8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1379b627d1_1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21379b627d1_1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1379b627d1_1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21379b627d1_1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1379b627d1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21379b627d1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1379b627d1_8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21379b627d1_8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1379b627d1_8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21379b627d1_8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1379b627d1_8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21379b627d1_8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138980fbdb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2138980fbdb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38980fbdb_1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2138980fbdb_1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379b627d1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1379b627d1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138980fbdb_1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g2138980fbdb_1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138980fbdb_1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2138980fbdb_1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138980fbdb_1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g2138980fbdb_1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1379b627d1_2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g21379b627d1_2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138980fbdb_2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g2138980fbdb_2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1379b627d1_9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g21379b627d1_9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1379b627d1_9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g21379b627d1_9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1379b627d1_9_1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g21379b627d1_9_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1379b627d1_9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g21379b627d1_9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1379b627d1_9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g21379b627d1_9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379b627d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1379b627d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1379b627d1_9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g21379b627d1_9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1379b627d1_9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g21379b627d1_9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1379b627d1_9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g21379b627d1_9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1379b627d1_9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g21379b627d1_9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1379b627d1_9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g21379b627d1_9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1379b627d1_9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g21379b627d1_9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1379b627d1_9_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g21379b627d1_9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1379b627d1_9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g21379b627d1_9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1379b627d1_9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g21379b627d1_9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1379b627d1_9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g21379b627d1_9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379b627d1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1379b627d1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21379b627d1_9_2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g21379b627d1_9_2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21379b627d1_9_2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g21379b627d1_9_2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138980fbdb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g2138980fbdb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138980fbdb_6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g2138980fbdb_6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2138980fbdb_6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g2138980fbdb_6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138980fbdb_6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g2138980fbdb_6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38980fbdb_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138980fbdb_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379b627d1_1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1379b627d1_1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379b627d1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1379b627d1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379b627d1_1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1379b627d1_1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angladesh University of Engineering and Technology - Wikipedia" id="15" name="Google Shape;15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305674" y="28241"/>
            <a:ext cx="749801" cy="7498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6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0.jpg"/><Relationship Id="rId4" Type="http://schemas.openxmlformats.org/officeDocument/2006/relationships/image" Target="../media/image4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772998" y="1284367"/>
            <a:ext cx="1037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Design and Simulation of a 32-bit RISC-V Core and APB</a:t>
            </a:r>
            <a:endParaRPr b="0" i="0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266700" y="2177544"/>
            <a:ext cx="73914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Md. Rafiqul Islam Rafi, 1706007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Sheikh Munim Hossain Shakib, 1706008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Abdullah Al Mahmood, 1706010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Md.Jahidul Hoq Emon, 1706017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Shafin Shadman, 1706020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Golam Mahmud Samdani, 1706029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Ayan Biswas Pranta, 1706032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Presented To: Dr. A.B.M Harun-ur-Rashid, Mumtahina Islam Sukanya, AKM Uday Hasan Bhuiyan and NSL Team</a:t>
            </a:r>
            <a:endParaRPr b="1"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Course: EEE 468</a:t>
            </a:r>
            <a:endParaRPr b="1"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4625" lvl="0" marL="174625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Group: 3</a:t>
            </a:r>
            <a:endParaRPr b="1"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1" name="Google Shape;91;p1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1379b627d1_10_6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200" name="Google Shape;200;g21379b627d1_10_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1" name="Google Shape;201;g21379b627d1_10_64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g21379b627d1_10_64"/>
          <p:cNvSpPr txBox="1"/>
          <p:nvPr/>
        </p:nvSpPr>
        <p:spPr>
          <a:xfrm>
            <a:off x="313915" y="155702"/>
            <a:ext cx="7848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Path Element(Non Architectural Register)</a:t>
            </a:r>
            <a:endParaRPr/>
          </a:p>
        </p:txBody>
      </p:sp>
      <p:sp>
        <p:nvSpPr>
          <p:cNvPr id="203" name="Google Shape;203;g21379b627d1_10_6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g21379b627d1_1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00" y="3280125"/>
            <a:ext cx="652150" cy="288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1379b627d1_10_64"/>
          <p:cNvSpPr txBox="1"/>
          <p:nvPr/>
        </p:nvSpPr>
        <p:spPr>
          <a:xfrm>
            <a:off x="2205675" y="1820650"/>
            <a:ext cx="6405000" cy="4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flopr #(32) datareg(clk, reset, ReadData, Data);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21379b627d1_10_64"/>
          <p:cNvSpPr txBox="1"/>
          <p:nvPr/>
        </p:nvSpPr>
        <p:spPr>
          <a:xfrm>
            <a:off x="2077425" y="4477888"/>
            <a:ext cx="6661500" cy="4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flopenr #(32) pcreg(clk, reset, PCWrite, Result, PC);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g21379b627d1_1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925" y="1441875"/>
            <a:ext cx="1139420" cy="12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21379b627d1_10_64"/>
          <p:cNvSpPr txBox="1"/>
          <p:nvPr/>
        </p:nvSpPr>
        <p:spPr>
          <a:xfrm>
            <a:off x="2079450" y="5270675"/>
            <a:ext cx="628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Here,PCWrite is the enable signal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1379b627d1_10_8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214" name="Google Shape;214;g21379b627d1_10_8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5" name="Google Shape;215;g21379b627d1_10_85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6" name="Google Shape;216;g21379b627d1_10_85"/>
          <p:cNvSpPr txBox="1"/>
          <p:nvPr/>
        </p:nvSpPr>
        <p:spPr>
          <a:xfrm>
            <a:off x="313915" y="155702"/>
            <a:ext cx="7848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Path Element(Register)</a:t>
            </a:r>
            <a:endParaRPr/>
          </a:p>
        </p:txBody>
      </p:sp>
      <p:sp>
        <p:nvSpPr>
          <p:cNvPr id="217" name="Google Shape;217;g21379b627d1_10_8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1379b627d1_10_85"/>
          <p:cNvSpPr txBox="1"/>
          <p:nvPr/>
        </p:nvSpPr>
        <p:spPr>
          <a:xfrm>
            <a:off x="6258775" y="1687000"/>
            <a:ext cx="4668000" cy="357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regfile rf(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		clk, reset,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		RegWrite,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		Instr[19:15],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		Instr[24:20],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	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		Instr[11:7],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		Result,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		RD1,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		RD2);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g21379b627d1_1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600" y="1394500"/>
            <a:ext cx="3201275" cy="347568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21379b627d1_10_85"/>
          <p:cNvSpPr txBox="1"/>
          <p:nvPr/>
        </p:nvSpPr>
        <p:spPr>
          <a:xfrm>
            <a:off x="59925" y="2045025"/>
            <a:ext cx="168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Instr[19:15]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21379b627d1_10_85"/>
          <p:cNvSpPr txBox="1"/>
          <p:nvPr/>
        </p:nvSpPr>
        <p:spPr>
          <a:xfrm>
            <a:off x="128175" y="2886038"/>
            <a:ext cx="168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Instr[24:20]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21379b627d1_10_85"/>
          <p:cNvSpPr txBox="1"/>
          <p:nvPr/>
        </p:nvSpPr>
        <p:spPr>
          <a:xfrm>
            <a:off x="59925" y="3527875"/>
            <a:ext cx="168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Instr[11:7]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379b627d1_10_9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228" name="Google Shape;228;g21379b627d1_10_9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9" name="Google Shape;229;g21379b627d1_10_99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0" name="Google Shape;230;g21379b627d1_10_99"/>
          <p:cNvSpPr txBox="1"/>
          <p:nvPr/>
        </p:nvSpPr>
        <p:spPr>
          <a:xfrm>
            <a:off x="313915" y="155702"/>
            <a:ext cx="7848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Path Element(Immediate Extender)</a:t>
            </a:r>
            <a:endParaRPr/>
          </a:p>
        </p:txBody>
      </p:sp>
      <p:sp>
        <p:nvSpPr>
          <p:cNvPr id="231" name="Google Shape;231;g21379b627d1_10_9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1379b627d1_10_99"/>
          <p:cNvSpPr txBox="1"/>
          <p:nvPr/>
        </p:nvSpPr>
        <p:spPr>
          <a:xfrm>
            <a:off x="6230725" y="1415163"/>
            <a:ext cx="4668000" cy="172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extend ext(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		Instr[31:7],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		ImmSrc,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		immext);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g21379b627d1_1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500" y="1532738"/>
            <a:ext cx="4444225" cy="160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21379b627d1_10_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425" y="3395100"/>
            <a:ext cx="76390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21379b627d1_10_99"/>
          <p:cNvSpPr txBox="1"/>
          <p:nvPr/>
        </p:nvSpPr>
        <p:spPr>
          <a:xfrm>
            <a:off x="1925175" y="1203550"/>
            <a:ext cx="11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ImmSrc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21379b627d1_10_99"/>
          <p:cNvSpPr txBox="1"/>
          <p:nvPr/>
        </p:nvSpPr>
        <p:spPr>
          <a:xfrm>
            <a:off x="0" y="2738750"/>
            <a:ext cx="11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Instr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379b627d1_10_1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242" name="Google Shape;242;g21379b627d1_10_1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3" name="Google Shape;243;g21379b627d1_10_111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4" name="Google Shape;244;g21379b627d1_10_111"/>
          <p:cNvSpPr txBox="1"/>
          <p:nvPr/>
        </p:nvSpPr>
        <p:spPr>
          <a:xfrm>
            <a:off x="313915" y="155702"/>
            <a:ext cx="7848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Path Element(ALU)</a:t>
            </a:r>
            <a:endParaRPr/>
          </a:p>
        </p:txBody>
      </p:sp>
      <p:sp>
        <p:nvSpPr>
          <p:cNvPr id="245" name="Google Shape;245;g21379b627d1_10_1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1379b627d1_10_111"/>
          <p:cNvSpPr txBox="1"/>
          <p:nvPr/>
        </p:nvSpPr>
        <p:spPr>
          <a:xfrm>
            <a:off x="6230725" y="1628225"/>
            <a:ext cx="5694000" cy="387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//ALU logic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	mux3 #(32) srcamux(PC, OldPC, A, ALUSrcA, SrcA);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	mux3 #(32) srcbmux(WriteData, immext, 32'd4, ALUSrcB, SrcB);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	alu alu(SrcA, SrcB, alucontrol, ALUResult, Flags);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	flopr #(32) aluoutreg(clk, reset, ALUResult, ALUOut);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	mux3 #(32) resmux(ALUOut, Data, ALUResult, ResultSrc, Result);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g21379b627d1_1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0" y="1894249"/>
            <a:ext cx="4193040" cy="36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21379b627d1_10_111"/>
          <p:cNvSpPr txBox="1"/>
          <p:nvPr/>
        </p:nvSpPr>
        <p:spPr>
          <a:xfrm>
            <a:off x="2612400" y="1273675"/>
            <a:ext cx="168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ALUControl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[3:0]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21379b627d1_10_111"/>
          <p:cNvSpPr txBox="1"/>
          <p:nvPr/>
        </p:nvSpPr>
        <p:spPr>
          <a:xfrm>
            <a:off x="4237375" y="1341925"/>
            <a:ext cx="168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21379b627d1_10_111"/>
          <p:cNvSpPr txBox="1"/>
          <p:nvPr/>
        </p:nvSpPr>
        <p:spPr>
          <a:xfrm>
            <a:off x="1825150" y="1628225"/>
            <a:ext cx="168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ALUSrcB[1:0]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21379b627d1_10_111"/>
          <p:cNvSpPr txBox="1"/>
          <p:nvPr/>
        </p:nvSpPr>
        <p:spPr>
          <a:xfrm>
            <a:off x="313925" y="1463150"/>
            <a:ext cx="168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ALUSrcA[1:0]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1379b627d1_10_1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257" name="Google Shape;257;g21379b627d1_10_1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8" name="Google Shape;258;g21379b627d1_10_133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9" name="Google Shape;259;g21379b627d1_10_133"/>
          <p:cNvSpPr txBox="1"/>
          <p:nvPr/>
        </p:nvSpPr>
        <p:spPr>
          <a:xfrm>
            <a:off x="313915" y="155702"/>
            <a:ext cx="7848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Path (Complete Multicycle)</a:t>
            </a:r>
            <a:endParaRPr/>
          </a:p>
        </p:txBody>
      </p:sp>
      <p:sp>
        <p:nvSpPr>
          <p:cNvPr id="260" name="Google Shape;260;g21379b627d1_10_13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g21379b627d1_1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6802"/>
            <a:ext cx="8828124" cy="5137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379b627d1_10_5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267" name="Google Shape;267;g21379b627d1_10_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8" name="Google Shape;268;g21379b627d1_10_52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9" name="Google Shape;269;g21379b627d1_10_52"/>
          <p:cNvSpPr txBox="1"/>
          <p:nvPr/>
        </p:nvSpPr>
        <p:spPr>
          <a:xfrm>
            <a:off x="313915" y="155702"/>
            <a:ext cx="7848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 Unit</a:t>
            </a:r>
            <a:endParaRPr/>
          </a:p>
        </p:txBody>
      </p:sp>
      <p:sp>
        <p:nvSpPr>
          <p:cNvPr id="270" name="Google Shape;270;g21379b627d1_10_5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1" name="Google Shape;271;g21379b627d1_10_52"/>
          <p:cNvGraphicFramePr/>
          <p:nvPr/>
        </p:nvGraphicFramePr>
        <p:xfrm>
          <a:off x="313913" y="11069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{C30601B5-9093-4BDA-849E-AB6C3732832B}</a:tableStyleId>
              </a:tblPr>
              <a:tblGrid>
                <a:gridCol w="1719100"/>
                <a:gridCol w="1906425"/>
                <a:gridCol w="1878275"/>
              </a:tblGrid>
              <a:tr h="34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funct3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A7E9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condition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A7E9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operation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A7E9E0"/>
                    </a:solidFill>
                  </a:tcPr>
                </a:tc>
              </a:tr>
              <a:tr h="34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3’b</a:t>
                      </a:r>
                      <a:r>
                        <a:rPr lang="en-US"/>
                        <a:t>000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beq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4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3’b</a:t>
                      </a:r>
                      <a:r>
                        <a:rPr lang="en-US"/>
                        <a:t>001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~z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bne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4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3’b</a:t>
                      </a:r>
                      <a:r>
                        <a:rPr lang="en-US"/>
                        <a:t>10</a:t>
                      </a: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n^v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blt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4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3’b</a:t>
                      </a:r>
                      <a:r>
                        <a:rPr lang="en-US"/>
                        <a:t>10</a:t>
                      </a: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~(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n^v</a:t>
                      </a:r>
                      <a:r>
                        <a:rPr lang="en-US"/>
                        <a:t>)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bge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4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3’b</a:t>
                      </a:r>
                      <a:r>
                        <a:rPr lang="en-US"/>
                        <a:t>110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~c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bltu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4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3’b111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bgeu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pic>
        <p:nvPicPr>
          <p:cNvPr id="272" name="Google Shape;272;g21379b627d1_1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50" y="4397430"/>
            <a:ext cx="11887201" cy="164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21379b627d1_10_52"/>
          <p:cNvSpPr txBox="1"/>
          <p:nvPr/>
        </p:nvSpPr>
        <p:spPr>
          <a:xfrm>
            <a:off x="424550" y="3994450"/>
            <a:ext cx="79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Reference:Digital Design and Computer Architecture_riscv edition by Sarah Harris and David Harris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21379b627d1_10_52"/>
          <p:cNvSpPr/>
          <p:nvPr/>
        </p:nvSpPr>
        <p:spPr>
          <a:xfrm>
            <a:off x="7866411" y="1865225"/>
            <a:ext cx="2265000" cy="1178400"/>
          </a:xfrm>
          <a:prstGeom prst="roundRect">
            <a:avLst>
              <a:gd fmla="val 5783" name="adj"/>
            </a:avLst>
          </a:prstGeom>
          <a:solidFill>
            <a:srgbClr val="9FC3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21379b627d1_10_52"/>
          <p:cNvSpPr/>
          <p:nvPr/>
        </p:nvSpPr>
        <p:spPr>
          <a:xfrm>
            <a:off x="6188025" y="2283167"/>
            <a:ext cx="1640700" cy="2742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21379b627d1_10_52"/>
          <p:cNvSpPr/>
          <p:nvPr/>
        </p:nvSpPr>
        <p:spPr>
          <a:xfrm>
            <a:off x="10169087" y="2278969"/>
            <a:ext cx="1640700" cy="2742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21379b627d1_10_52"/>
          <p:cNvSpPr txBox="1"/>
          <p:nvPr/>
        </p:nvSpPr>
        <p:spPr>
          <a:xfrm>
            <a:off x="6252112" y="2254525"/>
            <a:ext cx="187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funct3[2:0], Branch, [3:0] Flags</a:t>
            </a:r>
            <a:endParaRPr sz="800"/>
          </a:p>
        </p:txBody>
      </p:sp>
      <p:sp>
        <p:nvSpPr>
          <p:cNvPr id="278" name="Google Shape;278;g21379b627d1_10_52"/>
          <p:cNvSpPr txBox="1"/>
          <p:nvPr/>
        </p:nvSpPr>
        <p:spPr>
          <a:xfrm>
            <a:off x="10383875" y="2208325"/>
            <a:ext cx="13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branchtaken</a:t>
            </a:r>
            <a:endParaRPr/>
          </a:p>
        </p:txBody>
      </p:sp>
      <p:sp>
        <p:nvSpPr>
          <p:cNvPr id="279" name="Google Shape;279;g21379b627d1_10_52"/>
          <p:cNvSpPr txBox="1"/>
          <p:nvPr/>
        </p:nvSpPr>
        <p:spPr>
          <a:xfrm>
            <a:off x="8494000" y="2162125"/>
            <a:ext cx="1009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bu.sv</a:t>
            </a:r>
            <a:endParaRPr b="1" sz="2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138980fbdb_5_3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285" name="Google Shape;285;g2138980fbdb_5_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6" name="Google Shape;286;g2138980fbdb_5_32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7" name="Google Shape;287;g2138980fbdb_5_32"/>
          <p:cNvSpPr txBox="1"/>
          <p:nvPr/>
        </p:nvSpPr>
        <p:spPr>
          <a:xfrm>
            <a:off x="313915" y="155702"/>
            <a:ext cx="7848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Load/Store Unit</a:t>
            </a:r>
            <a:endParaRPr/>
          </a:p>
        </p:txBody>
      </p:sp>
      <p:sp>
        <p:nvSpPr>
          <p:cNvPr id="288" name="Google Shape;288;g2138980fbdb_5_3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9" name="Google Shape;289;g2138980fbdb_5_32"/>
          <p:cNvGraphicFramePr/>
          <p:nvPr/>
        </p:nvGraphicFramePr>
        <p:xfrm>
          <a:off x="1238825" y="27061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{C30601B5-9093-4BDA-849E-AB6C3732832B}</a:tableStyleId>
              </a:tblPr>
              <a:tblGrid>
                <a:gridCol w="2574000"/>
                <a:gridCol w="3072825"/>
                <a:gridCol w="4067500"/>
              </a:tblGrid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Instruction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7E9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funct3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7E9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LoadType/StoreType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7E9E0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Store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Neither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010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Load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1x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290" name="Google Shape;290;g2138980fbdb_5_32"/>
          <p:cNvSpPr/>
          <p:nvPr/>
        </p:nvSpPr>
        <p:spPr>
          <a:xfrm>
            <a:off x="6770686" y="1136850"/>
            <a:ext cx="2265000" cy="1178400"/>
          </a:xfrm>
          <a:prstGeom prst="roundRect">
            <a:avLst>
              <a:gd fmla="val 5783" name="adj"/>
            </a:avLst>
          </a:prstGeom>
          <a:solidFill>
            <a:srgbClr val="9FC3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2138980fbdb_5_32"/>
          <p:cNvSpPr/>
          <p:nvPr/>
        </p:nvSpPr>
        <p:spPr>
          <a:xfrm>
            <a:off x="5092300" y="1554792"/>
            <a:ext cx="1640700" cy="2742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2138980fbdb_5_32"/>
          <p:cNvSpPr/>
          <p:nvPr/>
        </p:nvSpPr>
        <p:spPr>
          <a:xfrm>
            <a:off x="9073362" y="1550594"/>
            <a:ext cx="1640700" cy="2742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2138980fbdb_5_32"/>
          <p:cNvSpPr txBox="1"/>
          <p:nvPr/>
        </p:nvSpPr>
        <p:spPr>
          <a:xfrm>
            <a:off x="5427399" y="1487600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funct3[2:0]</a:t>
            </a:r>
            <a:endParaRPr/>
          </a:p>
        </p:txBody>
      </p:sp>
      <p:sp>
        <p:nvSpPr>
          <p:cNvPr id="294" name="Google Shape;294;g2138980fbdb_5_32"/>
          <p:cNvSpPr txBox="1"/>
          <p:nvPr/>
        </p:nvSpPr>
        <p:spPr>
          <a:xfrm>
            <a:off x="9073350" y="1510700"/>
            <a:ext cx="214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LoadType, StoreType</a:t>
            </a:r>
            <a:endParaRPr sz="1100"/>
          </a:p>
        </p:txBody>
      </p:sp>
      <p:sp>
        <p:nvSpPr>
          <p:cNvPr id="295" name="Google Shape;295;g2138980fbdb_5_32"/>
          <p:cNvSpPr txBox="1"/>
          <p:nvPr/>
        </p:nvSpPr>
        <p:spPr>
          <a:xfrm>
            <a:off x="7398275" y="1433750"/>
            <a:ext cx="1009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lsu.sv</a:t>
            </a:r>
            <a:endParaRPr b="1" sz="2100"/>
          </a:p>
        </p:txBody>
      </p:sp>
      <p:sp>
        <p:nvSpPr>
          <p:cNvPr id="296" name="Google Shape;296;g2138980fbdb_5_32"/>
          <p:cNvSpPr txBox="1"/>
          <p:nvPr/>
        </p:nvSpPr>
        <p:spPr>
          <a:xfrm>
            <a:off x="1624975" y="1310400"/>
            <a:ext cx="293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Load/Store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Input funct3[2:0]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Output LoadType, StoreType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38980fbdb_5_6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302" name="Google Shape;302;g2138980fbdb_5_6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3" name="Google Shape;303;g2138980fbdb_5_65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4" name="Google Shape;304;g2138980fbdb_5_65"/>
          <p:cNvSpPr txBox="1"/>
          <p:nvPr/>
        </p:nvSpPr>
        <p:spPr>
          <a:xfrm>
            <a:off x="313915" y="155702"/>
            <a:ext cx="7848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Controller</a:t>
            </a:r>
            <a:endParaRPr/>
          </a:p>
        </p:txBody>
      </p:sp>
      <p:sp>
        <p:nvSpPr>
          <p:cNvPr id="305" name="Google Shape;305;g2138980fbdb_5_6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g2138980fbdb_5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308" y="1309677"/>
            <a:ext cx="479107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2138980fbdb_5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3158" y="3695677"/>
            <a:ext cx="514350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2138980fbdb_5_65"/>
          <p:cNvSpPr/>
          <p:nvPr/>
        </p:nvSpPr>
        <p:spPr>
          <a:xfrm>
            <a:off x="1651050" y="1622300"/>
            <a:ext cx="1533600" cy="5002500"/>
          </a:xfrm>
          <a:prstGeom prst="roundRect">
            <a:avLst>
              <a:gd fmla="val 5783" name="adj"/>
            </a:avLst>
          </a:prstGeom>
          <a:solidFill>
            <a:srgbClr val="9FC3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2138980fbdb_5_65"/>
          <p:cNvSpPr/>
          <p:nvPr/>
        </p:nvSpPr>
        <p:spPr>
          <a:xfrm>
            <a:off x="3184800" y="2600150"/>
            <a:ext cx="766800" cy="1359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2138980fbdb_5_65"/>
          <p:cNvSpPr/>
          <p:nvPr/>
        </p:nvSpPr>
        <p:spPr>
          <a:xfrm>
            <a:off x="838200" y="3978325"/>
            <a:ext cx="885600" cy="3306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2138980fbdb_5_65"/>
          <p:cNvSpPr/>
          <p:nvPr/>
        </p:nvSpPr>
        <p:spPr>
          <a:xfrm rot="5400000">
            <a:off x="1823281" y="1598713"/>
            <a:ext cx="693000" cy="906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2138980fbdb_5_65"/>
          <p:cNvSpPr txBox="1"/>
          <p:nvPr/>
        </p:nvSpPr>
        <p:spPr>
          <a:xfrm>
            <a:off x="1946725" y="1039625"/>
            <a:ext cx="4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Calibri"/>
                <a:ea typeface="Calibri"/>
                <a:cs typeface="Calibri"/>
                <a:sym typeface="Calibri"/>
              </a:rPr>
              <a:t>CLK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2138980fbdb_5_65"/>
          <p:cNvSpPr txBox="1"/>
          <p:nvPr/>
        </p:nvSpPr>
        <p:spPr>
          <a:xfrm>
            <a:off x="2436741" y="1039613"/>
            <a:ext cx="65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 sz="1200"/>
          </a:p>
        </p:txBody>
      </p:sp>
      <p:sp>
        <p:nvSpPr>
          <p:cNvPr id="314" name="Google Shape;314;g2138980fbdb_5_65"/>
          <p:cNvSpPr txBox="1"/>
          <p:nvPr/>
        </p:nvSpPr>
        <p:spPr>
          <a:xfrm>
            <a:off x="910947" y="3958963"/>
            <a:ext cx="74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[6:0] op</a:t>
            </a:r>
            <a:endParaRPr b="1" sz="1200"/>
          </a:p>
        </p:txBody>
      </p:sp>
      <p:sp>
        <p:nvSpPr>
          <p:cNvPr id="315" name="Google Shape;315;g2138980fbdb_5_65"/>
          <p:cNvSpPr/>
          <p:nvPr/>
        </p:nvSpPr>
        <p:spPr>
          <a:xfrm>
            <a:off x="3184800" y="2925749"/>
            <a:ext cx="766800" cy="1359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2138980fbdb_5_65"/>
          <p:cNvSpPr/>
          <p:nvPr/>
        </p:nvSpPr>
        <p:spPr>
          <a:xfrm>
            <a:off x="3184800" y="3251349"/>
            <a:ext cx="766800" cy="1359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2138980fbdb_5_65"/>
          <p:cNvSpPr/>
          <p:nvPr/>
        </p:nvSpPr>
        <p:spPr>
          <a:xfrm>
            <a:off x="3184800" y="3576948"/>
            <a:ext cx="766800" cy="1359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2138980fbdb_5_65"/>
          <p:cNvSpPr/>
          <p:nvPr/>
        </p:nvSpPr>
        <p:spPr>
          <a:xfrm>
            <a:off x="3184800" y="3902547"/>
            <a:ext cx="766800" cy="1359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2138980fbdb_5_65"/>
          <p:cNvSpPr/>
          <p:nvPr/>
        </p:nvSpPr>
        <p:spPr>
          <a:xfrm>
            <a:off x="3184800" y="4239088"/>
            <a:ext cx="766800" cy="1359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2138980fbdb_5_65"/>
          <p:cNvSpPr/>
          <p:nvPr/>
        </p:nvSpPr>
        <p:spPr>
          <a:xfrm>
            <a:off x="3184800" y="4575628"/>
            <a:ext cx="766800" cy="1359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2138980fbdb_5_65"/>
          <p:cNvSpPr/>
          <p:nvPr/>
        </p:nvSpPr>
        <p:spPr>
          <a:xfrm>
            <a:off x="3184800" y="4912169"/>
            <a:ext cx="766800" cy="1359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2138980fbdb_5_65"/>
          <p:cNvSpPr/>
          <p:nvPr/>
        </p:nvSpPr>
        <p:spPr>
          <a:xfrm>
            <a:off x="3184800" y="5248724"/>
            <a:ext cx="766800" cy="1359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2138980fbdb_5_65"/>
          <p:cNvSpPr/>
          <p:nvPr/>
        </p:nvSpPr>
        <p:spPr>
          <a:xfrm>
            <a:off x="3184800" y="5585250"/>
            <a:ext cx="766800" cy="1359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2138980fbdb_5_65"/>
          <p:cNvSpPr/>
          <p:nvPr/>
        </p:nvSpPr>
        <p:spPr>
          <a:xfrm rot="5400000">
            <a:off x="2442313" y="1595863"/>
            <a:ext cx="693000" cy="963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2138980fbdb_5_65"/>
          <p:cNvSpPr txBox="1"/>
          <p:nvPr/>
        </p:nvSpPr>
        <p:spPr>
          <a:xfrm>
            <a:off x="3951600" y="3775297"/>
            <a:ext cx="14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IRWrite </a:t>
            </a:r>
            <a:endParaRPr b="1" sz="1200"/>
          </a:p>
        </p:txBody>
      </p:sp>
      <p:sp>
        <p:nvSpPr>
          <p:cNvPr id="326" name="Google Shape;326;g2138980fbdb_5_65"/>
          <p:cNvSpPr txBox="1"/>
          <p:nvPr/>
        </p:nvSpPr>
        <p:spPr>
          <a:xfrm>
            <a:off x="3951600" y="4116093"/>
            <a:ext cx="14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PCUpdate</a:t>
            </a:r>
            <a:endParaRPr b="1" sz="1200"/>
          </a:p>
        </p:txBody>
      </p:sp>
      <p:sp>
        <p:nvSpPr>
          <p:cNvPr id="327" name="Google Shape;327;g2138980fbdb_5_65"/>
          <p:cNvSpPr txBox="1"/>
          <p:nvPr/>
        </p:nvSpPr>
        <p:spPr>
          <a:xfrm>
            <a:off x="3951600" y="4458928"/>
            <a:ext cx="14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RegWrite</a:t>
            </a:r>
            <a:endParaRPr b="1" sz="1200"/>
          </a:p>
        </p:txBody>
      </p:sp>
      <p:sp>
        <p:nvSpPr>
          <p:cNvPr id="328" name="Google Shape;328;g2138980fbdb_5_65"/>
          <p:cNvSpPr txBox="1"/>
          <p:nvPr/>
        </p:nvSpPr>
        <p:spPr>
          <a:xfrm>
            <a:off x="3951600" y="4801757"/>
            <a:ext cx="14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MemWrite</a:t>
            </a:r>
            <a:endParaRPr b="1" sz="1200"/>
          </a:p>
        </p:txBody>
      </p:sp>
      <p:sp>
        <p:nvSpPr>
          <p:cNvPr id="329" name="Google Shape;329;g2138980fbdb_5_65"/>
          <p:cNvSpPr txBox="1"/>
          <p:nvPr/>
        </p:nvSpPr>
        <p:spPr>
          <a:xfrm>
            <a:off x="3951600" y="5142554"/>
            <a:ext cx="14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ALUOp[1:0] </a:t>
            </a:r>
            <a:endParaRPr b="1" sz="1200"/>
          </a:p>
        </p:txBody>
      </p:sp>
      <p:sp>
        <p:nvSpPr>
          <p:cNvPr id="330" name="Google Shape;330;g2138980fbdb_5_65"/>
          <p:cNvSpPr txBox="1"/>
          <p:nvPr/>
        </p:nvSpPr>
        <p:spPr>
          <a:xfrm>
            <a:off x="3951600" y="5418301"/>
            <a:ext cx="14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Branch</a:t>
            </a:r>
            <a:endParaRPr b="1" sz="1200"/>
          </a:p>
        </p:txBody>
      </p:sp>
      <p:sp>
        <p:nvSpPr>
          <p:cNvPr id="331" name="Google Shape;331;g2138980fbdb_5_65"/>
          <p:cNvSpPr txBox="1"/>
          <p:nvPr/>
        </p:nvSpPr>
        <p:spPr>
          <a:xfrm>
            <a:off x="3951600" y="2466100"/>
            <a:ext cx="14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ALUSrcA[1:0] </a:t>
            </a:r>
            <a:endParaRPr b="1" sz="1200"/>
          </a:p>
        </p:txBody>
      </p:sp>
      <p:sp>
        <p:nvSpPr>
          <p:cNvPr id="332" name="Google Shape;332;g2138980fbdb_5_65"/>
          <p:cNvSpPr txBox="1"/>
          <p:nvPr/>
        </p:nvSpPr>
        <p:spPr>
          <a:xfrm>
            <a:off x="3951600" y="2776216"/>
            <a:ext cx="14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ALUSrcB[1:0] </a:t>
            </a:r>
            <a:endParaRPr b="1" sz="1200"/>
          </a:p>
        </p:txBody>
      </p:sp>
      <p:sp>
        <p:nvSpPr>
          <p:cNvPr id="333" name="Google Shape;333;g2138980fbdb_5_65"/>
          <p:cNvSpPr txBox="1"/>
          <p:nvPr/>
        </p:nvSpPr>
        <p:spPr>
          <a:xfrm>
            <a:off x="3951600" y="3117013"/>
            <a:ext cx="14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ResultSrc[1:0] </a:t>
            </a:r>
            <a:endParaRPr b="1" sz="1200"/>
          </a:p>
        </p:txBody>
      </p:sp>
      <p:sp>
        <p:nvSpPr>
          <p:cNvPr id="334" name="Google Shape;334;g2138980fbdb_5_65"/>
          <p:cNvSpPr txBox="1"/>
          <p:nvPr/>
        </p:nvSpPr>
        <p:spPr>
          <a:xfrm>
            <a:off x="3951600" y="3457810"/>
            <a:ext cx="14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AdrSrc</a:t>
            </a:r>
            <a:endParaRPr b="1" sz="1200"/>
          </a:p>
        </p:txBody>
      </p:sp>
      <p:sp>
        <p:nvSpPr>
          <p:cNvPr id="335" name="Google Shape;335;g2138980fbdb_5_65"/>
          <p:cNvSpPr txBox="1"/>
          <p:nvPr/>
        </p:nvSpPr>
        <p:spPr>
          <a:xfrm>
            <a:off x="1858350" y="3686250"/>
            <a:ext cx="132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2138980fbdb_5_65"/>
          <p:cNvSpPr/>
          <p:nvPr/>
        </p:nvSpPr>
        <p:spPr>
          <a:xfrm>
            <a:off x="838200" y="4511450"/>
            <a:ext cx="885600" cy="3306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2138980fbdb_5_65"/>
          <p:cNvSpPr txBox="1"/>
          <p:nvPr/>
        </p:nvSpPr>
        <p:spPr>
          <a:xfrm>
            <a:off x="910947" y="4492088"/>
            <a:ext cx="74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[2:0] funct3</a:t>
            </a:r>
            <a:endParaRPr b="1" sz="800"/>
          </a:p>
        </p:txBody>
      </p:sp>
      <p:sp>
        <p:nvSpPr>
          <p:cNvPr id="338" name="Google Shape;338;g2138980fbdb_5_65"/>
          <p:cNvSpPr/>
          <p:nvPr/>
        </p:nvSpPr>
        <p:spPr>
          <a:xfrm>
            <a:off x="838050" y="3445200"/>
            <a:ext cx="885600" cy="3306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2138980fbdb_5_65"/>
          <p:cNvSpPr txBox="1"/>
          <p:nvPr/>
        </p:nvSpPr>
        <p:spPr>
          <a:xfrm>
            <a:off x="910797" y="3425838"/>
            <a:ext cx="74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funct7b5</a:t>
            </a:r>
            <a:endParaRPr b="1" sz="1000"/>
          </a:p>
        </p:txBody>
      </p:sp>
      <p:sp>
        <p:nvSpPr>
          <p:cNvPr id="340" name="Google Shape;340;g2138980fbdb_5_65"/>
          <p:cNvSpPr/>
          <p:nvPr/>
        </p:nvSpPr>
        <p:spPr>
          <a:xfrm>
            <a:off x="838050" y="5044575"/>
            <a:ext cx="885600" cy="3306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2138980fbdb_5_65"/>
          <p:cNvSpPr txBox="1"/>
          <p:nvPr/>
        </p:nvSpPr>
        <p:spPr>
          <a:xfrm>
            <a:off x="910797" y="5025213"/>
            <a:ext cx="74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[3:0] Flags</a:t>
            </a:r>
            <a:endParaRPr b="1" sz="800"/>
          </a:p>
        </p:txBody>
      </p:sp>
      <p:sp>
        <p:nvSpPr>
          <p:cNvPr id="342" name="Google Shape;342;g2138980fbdb_5_65"/>
          <p:cNvSpPr/>
          <p:nvPr/>
        </p:nvSpPr>
        <p:spPr>
          <a:xfrm>
            <a:off x="3184800" y="2340525"/>
            <a:ext cx="766800" cy="1359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2138980fbdb_5_65"/>
          <p:cNvSpPr/>
          <p:nvPr/>
        </p:nvSpPr>
        <p:spPr>
          <a:xfrm>
            <a:off x="3184800" y="5802538"/>
            <a:ext cx="766800" cy="1359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2138980fbdb_5_65"/>
          <p:cNvSpPr txBox="1"/>
          <p:nvPr/>
        </p:nvSpPr>
        <p:spPr>
          <a:xfrm>
            <a:off x="1771863" y="3450713"/>
            <a:ext cx="136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345" name="Google Shape;345;g2138980fbdb_5_65"/>
          <p:cNvSpPr/>
          <p:nvPr/>
        </p:nvSpPr>
        <p:spPr>
          <a:xfrm>
            <a:off x="3184800" y="6079449"/>
            <a:ext cx="766800" cy="1359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2138980fbdb_5_65"/>
          <p:cNvSpPr txBox="1"/>
          <p:nvPr/>
        </p:nvSpPr>
        <p:spPr>
          <a:xfrm>
            <a:off x="3951675" y="5938450"/>
            <a:ext cx="1461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PCWrite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2138980fbdb_5_65"/>
          <p:cNvSpPr/>
          <p:nvPr/>
        </p:nvSpPr>
        <p:spPr>
          <a:xfrm>
            <a:off x="3184800" y="6356349"/>
            <a:ext cx="766800" cy="1359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2138980fbdb_5_65"/>
          <p:cNvSpPr/>
          <p:nvPr/>
        </p:nvSpPr>
        <p:spPr>
          <a:xfrm>
            <a:off x="3184800" y="6573649"/>
            <a:ext cx="766800" cy="1359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2138980fbdb_5_65"/>
          <p:cNvSpPr/>
          <p:nvPr/>
        </p:nvSpPr>
        <p:spPr>
          <a:xfrm>
            <a:off x="3184800" y="2119374"/>
            <a:ext cx="766800" cy="1359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2138980fbdb_5_65"/>
          <p:cNvSpPr txBox="1"/>
          <p:nvPr/>
        </p:nvSpPr>
        <p:spPr>
          <a:xfrm>
            <a:off x="3951675" y="6239650"/>
            <a:ext cx="104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LoadType</a:t>
            </a:r>
            <a:endParaRPr b="1" sz="1200"/>
          </a:p>
        </p:txBody>
      </p:sp>
      <p:sp>
        <p:nvSpPr>
          <p:cNvPr id="351" name="Google Shape;351;g2138980fbdb_5_65"/>
          <p:cNvSpPr/>
          <p:nvPr/>
        </p:nvSpPr>
        <p:spPr>
          <a:xfrm>
            <a:off x="3184800" y="1852124"/>
            <a:ext cx="766800" cy="1359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2138980fbdb_5_65"/>
          <p:cNvSpPr/>
          <p:nvPr/>
        </p:nvSpPr>
        <p:spPr>
          <a:xfrm>
            <a:off x="3184800" y="1622299"/>
            <a:ext cx="766800" cy="1359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2138980fbdb_5_65"/>
          <p:cNvSpPr txBox="1"/>
          <p:nvPr/>
        </p:nvSpPr>
        <p:spPr>
          <a:xfrm>
            <a:off x="3933925" y="2197475"/>
            <a:ext cx="132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ImmSrc[2:0] 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54" name="Google Shape;354;g2138980fbdb_5_65"/>
          <p:cNvSpPr txBox="1"/>
          <p:nvPr/>
        </p:nvSpPr>
        <p:spPr>
          <a:xfrm>
            <a:off x="3992363" y="2001450"/>
            <a:ext cx="132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PCTargetSrc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55" name="Google Shape;355;g2138980fbdb_5_65"/>
          <p:cNvSpPr txBox="1"/>
          <p:nvPr/>
        </p:nvSpPr>
        <p:spPr>
          <a:xfrm>
            <a:off x="4101400" y="6624925"/>
            <a:ext cx="7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2138980fbdb_5_65"/>
          <p:cNvSpPr txBox="1"/>
          <p:nvPr/>
        </p:nvSpPr>
        <p:spPr>
          <a:xfrm>
            <a:off x="3951675" y="6507200"/>
            <a:ext cx="104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StoreType</a:t>
            </a:r>
            <a:endParaRPr b="1" sz="1200"/>
          </a:p>
        </p:txBody>
      </p:sp>
      <p:sp>
        <p:nvSpPr>
          <p:cNvPr id="357" name="Google Shape;357;g2138980fbdb_5_65"/>
          <p:cNvSpPr txBox="1"/>
          <p:nvPr/>
        </p:nvSpPr>
        <p:spPr>
          <a:xfrm>
            <a:off x="3933925" y="1735425"/>
            <a:ext cx="132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mem_en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58" name="Google Shape;358;g2138980fbdb_5_65"/>
          <p:cNvSpPr txBox="1"/>
          <p:nvPr/>
        </p:nvSpPr>
        <p:spPr>
          <a:xfrm>
            <a:off x="3857675" y="1505600"/>
            <a:ext cx="146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</a:rPr>
              <a:t>mem_data_length[1:0]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359" name="Google Shape;359;g2138980fbdb_5_65"/>
          <p:cNvSpPr txBox="1"/>
          <p:nvPr/>
        </p:nvSpPr>
        <p:spPr>
          <a:xfrm>
            <a:off x="3992375" y="5683975"/>
            <a:ext cx="286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ALUControl</a:t>
            </a:r>
            <a:r>
              <a:rPr b="1" lang="en-US" sz="1200">
                <a:solidFill>
                  <a:schemeClr val="dk1"/>
                </a:solidFill>
              </a:rPr>
              <a:t>[3:0]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138980fbdb_5_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365" name="Google Shape;365;g2138980fbdb_5_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6" name="Google Shape;366;g2138980fbdb_5_17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7" name="Google Shape;367;g2138980fbdb_5_17"/>
          <p:cNvSpPr txBox="1"/>
          <p:nvPr/>
        </p:nvSpPr>
        <p:spPr>
          <a:xfrm>
            <a:off x="313915" y="155702"/>
            <a:ext cx="7848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Controller</a:t>
            </a:r>
            <a:endParaRPr/>
          </a:p>
        </p:txBody>
      </p:sp>
      <p:sp>
        <p:nvSpPr>
          <p:cNvPr id="368" name="Google Shape;368;g2138980fbdb_5_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2138980fbdb_5_17"/>
          <p:cNvSpPr txBox="1"/>
          <p:nvPr/>
        </p:nvSpPr>
        <p:spPr>
          <a:xfrm>
            <a:off x="488625" y="1308725"/>
            <a:ext cx="3092700" cy="418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module controller(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input logic clk,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input logic reset,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input logic [6:0] op,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input logic [2:0] funct3,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input logic funct7b5,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input logic [3:0] Flags,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output logic [2:0] ImmSrc,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output logic [1:0] ALUSrcA, ALUSrcB,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output logic [1:0] ResultSrc,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output logic AdrSrc,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output logic [3:0] ALUControl,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output logic IRWrite, PCWrite,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output logic RegWrite, MemWrite,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output logic LoadType, // lbu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output logic StoreType, // sb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output logic PCTargetSrc,       // jalr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output logic mem_en,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output logic [1:0] mem_data_length);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logic [1:0] ALUOp;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logic Branch, PCUpdate;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logic branchtaken; // added for other branches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70" name="Google Shape;370;g2138980fbdb_5_17"/>
          <p:cNvSpPr txBox="1"/>
          <p:nvPr/>
        </p:nvSpPr>
        <p:spPr>
          <a:xfrm>
            <a:off x="3742263" y="1308725"/>
            <a:ext cx="2571900" cy="449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// Main FSM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mainfsm fsm(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	clk,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	reset,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	op,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	ALUSrcA,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	ALUSrcB,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	ResultSrc,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	AdrSrc,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	IRWrite,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	PCUpdate,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	RegWrite,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	MemWrite,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	ALUOp,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	Branch);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// ALU Decoder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aludec ad(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	op[5],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	funct3,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	funct7b5,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	ALUOp,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	ALUControl);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// Instruction Decoder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instrdec id(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	op,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	ImmSrc);</a:t>
            </a:r>
            <a:endParaRPr sz="1000"/>
          </a:p>
        </p:txBody>
      </p:sp>
      <p:sp>
        <p:nvSpPr>
          <p:cNvPr id="371" name="Google Shape;371;g2138980fbdb_5_17"/>
          <p:cNvSpPr txBox="1"/>
          <p:nvPr/>
        </p:nvSpPr>
        <p:spPr>
          <a:xfrm>
            <a:off x="6417950" y="1308725"/>
            <a:ext cx="4878600" cy="40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// Load, Store, Branch logic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lsu lsu(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	funct3,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	LoadType,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	StoreType);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bu branchunit(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	Branch,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	Flags,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	funct3,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	branchtaken); // added for bne,	blt, etc.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assign PCWrite = branchtaken | PCUpdate;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// Mem_en and Mem_data_length signal inclusion for memory wrapper input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assign mem_en = MemWrite | !MemWrite;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assign mem_data_length = 2'b00;   //   lsuctrl -&gt; load-store control has been removed and always will be read in 32 bits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endmodule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138980fbdb_9_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377" name="Google Shape;377;g2138980fbdb_9_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8" name="Google Shape;378;g2138980fbdb_9_6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9" name="Google Shape;379;g2138980fbdb_9_6"/>
          <p:cNvSpPr txBox="1"/>
          <p:nvPr/>
        </p:nvSpPr>
        <p:spPr>
          <a:xfrm>
            <a:off x="313915" y="155702"/>
            <a:ext cx="7848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 of Instructions Used</a:t>
            </a:r>
            <a:endParaRPr/>
          </a:p>
        </p:txBody>
      </p:sp>
      <p:sp>
        <p:nvSpPr>
          <p:cNvPr id="380" name="Google Shape;380;g2138980fbdb_9_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2138980fbdb_9_6"/>
          <p:cNvSpPr txBox="1"/>
          <p:nvPr/>
        </p:nvSpPr>
        <p:spPr>
          <a:xfrm>
            <a:off x="2382675" y="1239400"/>
            <a:ext cx="30000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auipc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addi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add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jal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sw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lw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beq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bne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sub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bge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blt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bltu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bgeu</a:t>
            </a:r>
            <a:endParaRPr sz="2000"/>
          </a:p>
        </p:txBody>
      </p:sp>
      <p:sp>
        <p:nvSpPr>
          <p:cNvPr id="382" name="Google Shape;382;g2138980fbdb_9_6"/>
          <p:cNvSpPr txBox="1"/>
          <p:nvPr/>
        </p:nvSpPr>
        <p:spPr>
          <a:xfrm>
            <a:off x="6690250" y="1239400"/>
            <a:ext cx="30000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jalr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ori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andi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xori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slli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srli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srai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slti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sltiu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or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and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xor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slt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sltu</a:t>
            </a:r>
            <a:endParaRPr sz="2000"/>
          </a:p>
        </p:txBody>
      </p:sp>
      <p:cxnSp>
        <p:nvCxnSpPr>
          <p:cNvPr id="383" name="Google Shape;383;g2138980fbdb_9_6"/>
          <p:cNvCxnSpPr/>
          <p:nvPr/>
        </p:nvCxnSpPr>
        <p:spPr>
          <a:xfrm>
            <a:off x="5382675" y="1396350"/>
            <a:ext cx="16500" cy="406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2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2"/>
          <p:cNvSpPr txBox="1"/>
          <p:nvPr/>
        </p:nvSpPr>
        <p:spPr>
          <a:xfrm>
            <a:off x="313925" y="227076"/>
            <a:ext cx="78486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/>
          </a:p>
        </p:txBody>
      </p:sp>
      <p:sp>
        <p:nvSpPr>
          <p:cNvPr id="100" name="Google Shape;10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313915" y="3183906"/>
            <a:ext cx="11337926" cy="2126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baseline="-25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baseline="-25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702950" y="1223000"/>
            <a:ext cx="10948800" cy="49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latin typeface="Helvetica Neue"/>
                <a:ea typeface="Helvetica Neue"/>
                <a:cs typeface="Helvetica Neue"/>
                <a:sym typeface="Helvetica Neue"/>
              </a:rPr>
              <a:t>VLSI (Very large Scale Integration) is the process of embedding </a:t>
            </a:r>
            <a:r>
              <a:rPr lang="en-US" sz="2050">
                <a:latin typeface="Helvetica Neue"/>
                <a:ea typeface="Helvetica Neue"/>
                <a:cs typeface="Helvetica Neue"/>
                <a:sym typeface="Helvetica Neue"/>
              </a:rPr>
              <a:t>transistors</a:t>
            </a:r>
            <a:r>
              <a:rPr lang="en-US" sz="2050">
                <a:latin typeface="Helvetica Neue"/>
                <a:ea typeface="Helvetica Neue"/>
                <a:cs typeface="Helvetica Neue"/>
                <a:sym typeface="Helvetica Neue"/>
              </a:rPr>
              <a:t> on a single semiconductor chip. The best way to do it is to use programming codes. SystemVerilog is an important coding language that helps simulate lots of transistors in a single chip by means of codes.</a:t>
            </a:r>
            <a:endParaRPr sz="20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latin typeface="Helvetica Neue"/>
                <a:ea typeface="Helvetica Neue"/>
                <a:cs typeface="Helvetica Neue"/>
                <a:sym typeface="Helvetica Neue"/>
              </a:rPr>
              <a:t>Microprocessors can be of different architectures: Single-cycle, multi-cycle and pipelined. Multi-cycle </a:t>
            </a:r>
            <a:r>
              <a:rPr lang="en-US" sz="2050">
                <a:latin typeface="Helvetica Neue"/>
                <a:ea typeface="Helvetica Neue"/>
                <a:cs typeface="Helvetica Neue"/>
                <a:sym typeface="Helvetica Neue"/>
              </a:rPr>
              <a:t>architecture</a:t>
            </a:r>
            <a:r>
              <a:rPr lang="en-US" sz="2050">
                <a:latin typeface="Helvetica Neue"/>
                <a:ea typeface="Helvetica Neue"/>
                <a:cs typeface="Helvetica Neue"/>
                <a:sym typeface="Helvetica Neue"/>
              </a:rPr>
              <a:t> defines its input and output datapath and controls. SystemVerilog can be used to </a:t>
            </a:r>
            <a:r>
              <a:rPr lang="en-US" sz="2050">
                <a:latin typeface="Helvetica Neue"/>
                <a:ea typeface="Helvetica Neue"/>
                <a:cs typeface="Helvetica Neue"/>
                <a:sym typeface="Helvetica Neue"/>
              </a:rPr>
              <a:t>design</a:t>
            </a:r>
            <a:r>
              <a:rPr lang="en-US" sz="2050">
                <a:latin typeface="Helvetica Neue"/>
                <a:ea typeface="Helvetica Neue"/>
                <a:cs typeface="Helvetica Neue"/>
                <a:sym typeface="Helvetica Neue"/>
              </a:rPr>
              <a:t> multi-cycle </a:t>
            </a:r>
            <a:r>
              <a:rPr lang="en-US" sz="2050">
                <a:latin typeface="Helvetica Neue"/>
                <a:ea typeface="Helvetica Neue"/>
                <a:cs typeface="Helvetica Neue"/>
                <a:sym typeface="Helvetica Neue"/>
              </a:rPr>
              <a:t>architecture</a:t>
            </a:r>
            <a:r>
              <a:rPr lang="en-US" sz="205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0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latin typeface="Helvetica Neue"/>
                <a:ea typeface="Helvetica Neue"/>
                <a:cs typeface="Helvetica Neue"/>
                <a:sym typeface="Helvetica Neue"/>
              </a:rPr>
              <a:t>RISC-V is an open standard instruction set </a:t>
            </a:r>
            <a:r>
              <a:rPr lang="en-US" sz="2050">
                <a:latin typeface="Helvetica Neue"/>
                <a:ea typeface="Helvetica Neue"/>
                <a:cs typeface="Helvetica Neue"/>
                <a:sym typeface="Helvetica Neue"/>
              </a:rPr>
              <a:t>architecture</a:t>
            </a:r>
            <a:r>
              <a:rPr lang="en-US" sz="2050">
                <a:latin typeface="Helvetica Neue"/>
                <a:ea typeface="Helvetica Neue"/>
                <a:cs typeface="Helvetica Neue"/>
                <a:sym typeface="Helvetica Neue"/>
              </a:rPr>
              <a:t> based on RISC principles. It is free-for-all, and can be implemented easily by using SystemVerilog. RISC-V has its own way of defining </a:t>
            </a:r>
            <a:r>
              <a:rPr lang="en-US" sz="2050">
                <a:latin typeface="Helvetica Neue"/>
                <a:ea typeface="Helvetica Neue"/>
                <a:cs typeface="Helvetica Neue"/>
                <a:sym typeface="Helvetica Neue"/>
              </a:rPr>
              <a:t>instructions</a:t>
            </a:r>
            <a:r>
              <a:rPr lang="en-US" sz="2050">
                <a:latin typeface="Helvetica Neue"/>
                <a:ea typeface="Helvetica Neue"/>
                <a:cs typeface="Helvetica Neue"/>
                <a:sym typeface="Helvetica Neue"/>
              </a:rPr>
              <a:t> in assembly and machine languages. Codes are </a:t>
            </a:r>
            <a:r>
              <a:rPr lang="en-US" sz="2050">
                <a:latin typeface="Helvetica Neue"/>
                <a:ea typeface="Helvetica Neue"/>
                <a:cs typeface="Helvetica Neue"/>
                <a:sym typeface="Helvetica Neue"/>
              </a:rPr>
              <a:t>compiled in SystemVerilog according to RISC-V standards.</a:t>
            </a:r>
            <a:endParaRPr sz="20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latin typeface="Helvetica Neue"/>
                <a:ea typeface="Helvetica Neue"/>
                <a:cs typeface="Helvetica Neue"/>
                <a:sym typeface="Helvetica Neue"/>
              </a:rPr>
              <a:t>In this project, instructions have been compiled in RISC-V architecture using SystemVerilog.</a:t>
            </a:r>
            <a:endParaRPr sz="20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1379b627d1_1_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389" name="Google Shape;389;g21379b627d1_1_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0" name="Google Shape;390;g21379b627d1_1_9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1" name="Google Shape;391;g21379b627d1_1_9"/>
          <p:cNvSpPr txBox="1"/>
          <p:nvPr/>
        </p:nvSpPr>
        <p:spPr>
          <a:xfrm>
            <a:off x="313915" y="155702"/>
            <a:ext cx="7848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Instruction Decoder</a:t>
            </a:r>
            <a:endParaRPr/>
          </a:p>
        </p:txBody>
      </p:sp>
      <p:sp>
        <p:nvSpPr>
          <p:cNvPr id="392" name="Google Shape;392;g21379b627d1_1_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93" name="Google Shape;393;g21379b627d1_1_9"/>
          <p:cNvGraphicFramePr/>
          <p:nvPr/>
        </p:nvGraphicFramePr>
        <p:xfrm>
          <a:off x="1238825" y="27061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{C30601B5-9093-4BDA-849E-AB6C3732832B}</a:tableStyleId>
              </a:tblPr>
              <a:tblGrid>
                <a:gridCol w="2574000"/>
                <a:gridCol w="3072825"/>
                <a:gridCol w="4067500"/>
              </a:tblGrid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Instruction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7E9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 Code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7E9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ImmSrc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7E9E0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R-type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0110011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xxx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I-Type ALU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0010011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lw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0000011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6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sw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0100011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be (branches)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1100011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010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jal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1101111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011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jalr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1100111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auipc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001011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394" name="Google Shape;394;g21379b627d1_1_9"/>
          <p:cNvSpPr/>
          <p:nvPr/>
        </p:nvSpPr>
        <p:spPr>
          <a:xfrm>
            <a:off x="6770686" y="1136850"/>
            <a:ext cx="2265000" cy="1178400"/>
          </a:xfrm>
          <a:prstGeom prst="roundRect">
            <a:avLst>
              <a:gd fmla="val 5783" name="adj"/>
            </a:avLst>
          </a:prstGeom>
          <a:solidFill>
            <a:srgbClr val="9FC3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g21379b627d1_1_9"/>
          <p:cNvSpPr/>
          <p:nvPr/>
        </p:nvSpPr>
        <p:spPr>
          <a:xfrm>
            <a:off x="5092300" y="1554792"/>
            <a:ext cx="1640700" cy="2742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g21379b627d1_1_9"/>
          <p:cNvSpPr/>
          <p:nvPr/>
        </p:nvSpPr>
        <p:spPr>
          <a:xfrm>
            <a:off x="9073362" y="1550594"/>
            <a:ext cx="1640700" cy="2742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g21379b627d1_1_9"/>
          <p:cNvSpPr txBox="1"/>
          <p:nvPr/>
        </p:nvSpPr>
        <p:spPr>
          <a:xfrm>
            <a:off x="5427408" y="1487595"/>
            <a:ext cx="9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op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[6:0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21379b627d1_1_9"/>
          <p:cNvSpPr txBox="1"/>
          <p:nvPr/>
        </p:nvSpPr>
        <p:spPr>
          <a:xfrm>
            <a:off x="9213248" y="1487609"/>
            <a:ext cx="18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</a:t>
            </a:r>
            <a:r>
              <a:rPr lang="en-US">
                <a:solidFill>
                  <a:schemeClr val="dk1"/>
                </a:solidFill>
              </a:rPr>
              <a:t>mmSrc</a:t>
            </a:r>
            <a:r>
              <a:rPr lang="en-US"/>
              <a:t> [2:0] </a:t>
            </a:r>
            <a:endParaRPr/>
          </a:p>
        </p:txBody>
      </p:sp>
      <p:sp>
        <p:nvSpPr>
          <p:cNvPr id="399" name="Google Shape;399;g21379b627d1_1_9"/>
          <p:cNvSpPr txBox="1"/>
          <p:nvPr/>
        </p:nvSpPr>
        <p:spPr>
          <a:xfrm>
            <a:off x="7152776" y="1433750"/>
            <a:ext cx="1640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instrdec</a:t>
            </a:r>
            <a:r>
              <a:rPr b="1" lang="en-US" sz="2100"/>
              <a:t>.sv</a:t>
            </a:r>
            <a:endParaRPr b="1" sz="2100"/>
          </a:p>
        </p:txBody>
      </p:sp>
      <p:sp>
        <p:nvSpPr>
          <p:cNvPr id="400" name="Google Shape;400;g21379b627d1_1_9"/>
          <p:cNvSpPr txBox="1"/>
          <p:nvPr/>
        </p:nvSpPr>
        <p:spPr>
          <a:xfrm>
            <a:off x="1624975" y="1310388"/>
            <a:ext cx="251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Instruction decoding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Input op[6:0]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Output immsrc[2:0]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1379b627d1_8_6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406" name="Google Shape;406;g21379b627d1_8_6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7" name="Google Shape;407;g21379b627d1_8_63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8" name="Google Shape;408;g21379b627d1_8_63"/>
          <p:cNvSpPr txBox="1"/>
          <p:nvPr/>
        </p:nvSpPr>
        <p:spPr>
          <a:xfrm>
            <a:off x="313915" y="155702"/>
            <a:ext cx="7848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Instruction Decoder</a:t>
            </a:r>
            <a:endParaRPr/>
          </a:p>
        </p:txBody>
      </p:sp>
      <p:sp>
        <p:nvSpPr>
          <p:cNvPr id="409" name="Google Shape;409;g21379b627d1_8_6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21379b627d1_8_63"/>
          <p:cNvSpPr txBox="1"/>
          <p:nvPr/>
        </p:nvSpPr>
        <p:spPr>
          <a:xfrm>
            <a:off x="4038600" y="1467400"/>
            <a:ext cx="7550700" cy="449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 instrdec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input logic [6:0] op,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output logic [2:0] ImmSrc);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always_comb begin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case(op)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7'b0110011: 	ImmSrc = 3'bxxx; // R-type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7'b0010011: 	ImmSrc = 3'b000; // I-type ALU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7'b0000011: 	ImmSrc = 3'b000; // lw / lbu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7'b0100011: 	ImmSrc = 3'b001; // sw / sb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7'b1100011: 	ImmSrc = 3'b010; // branches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7'b1101111: 	ImmSrc = 3'b011; // jal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// 7'b0110111: 	ImmSrc = 3'b100; // lui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7'b1100111: 	ImmSrc = 3'b000; // jalr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7'b0010111: 	ImmSrc = 3'b100; // auipc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default: 	ImmSrc = 3'bxxx; // ???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endcase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endmodule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21379b627d1_8_63"/>
          <p:cNvSpPr txBox="1"/>
          <p:nvPr/>
        </p:nvSpPr>
        <p:spPr>
          <a:xfrm>
            <a:off x="952050" y="3013338"/>
            <a:ext cx="251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Instruction decoding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Input op[6:0]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Output immsrc[2:0]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1379b627d1_10_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417" name="Google Shape;417;g21379b627d1_1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8" name="Google Shape;418;g21379b627d1_10_0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9" name="Google Shape;419;g21379b627d1_10_0"/>
          <p:cNvSpPr txBox="1"/>
          <p:nvPr/>
        </p:nvSpPr>
        <p:spPr>
          <a:xfrm>
            <a:off x="313915" y="155702"/>
            <a:ext cx="7848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Immediate Extend File</a:t>
            </a:r>
            <a:endParaRPr/>
          </a:p>
        </p:txBody>
      </p:sp>
      <p:sp>
        <p:nvSpPr>
          <p:cNvPr id="420" name="Google Shape;420;g21379b627d1_10_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21" name="Google Shape;421;g21379b627d1_10_0"/>
          <p:cNvGraphicFramePr/>
          <p:nvPr/>
        </p:nvGraphicFramePr>
        <p:xfrm>
          <a:off x="1042838" y="3663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{C30601B5-9093-4BDA-849E-AB6C3732832B}</a:tableStyleId>
              </a:tblPr>
              <a:tblGrid>
                <a:gridCol w="1120275"/>
                <a:gridCol w="4613325"/>
                <a:gridCol w="1356625"/>
                <a:gridCol w="2603750"/>
              </a:tblGrid>
              <a:tr h="34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ImmSrc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7E9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ImmExt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7E9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Type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7E9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Description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7E9E0"/>
                    </a:solidFill>
                  </a:tcPr>
                </a:tc>
              </a:tr>
              <a:tr h="34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{{20{instr[31]}}, instr[31:20]}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12-bit signed immediate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4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{{20{instr[31]}}, instr[31:25], instr[11:7]}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12-bit signed immediate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4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010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{{20{instr[31]}}, instr[7], instr[30:25], instr[11:8], 1'b0}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13-bit signed immediate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4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011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{{12{instr[31]}}, instr[19:12], instr[20], instr[30:21], 1'b0}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21-bit signed immediate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4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{instr[31:12], 12'b0}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20-bit upper immediate to PC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422" name="Google Shape;422;g21379b627d1_10_0"/>
          <p:cNvSpPr/>
          <p:nvPr/>
        </p:nvSpPr>
        <p:spPr>
          <a:xfrm>
            <a:off x="6227954" y="1433463"/>
            <a:ext cx="2725800" cy="1813200"/>
          </a:xfrm>
          <a:prstGeom prst="roundRect">
            <a:avLst>
              <a:gd fmla="val 5783" name="adj"/>
            </a:avLst>
          </a:prstGeom>
          <a:solidFill>
            <a:srgbClr val="9FC3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g21379b627d1_10_0"/>
          <p:cNvSpPr/>
          <p:nvPr/>
        </p:nvSpPr>
        <p:spPr>
          <a:xfrm>
            <a:off x="4424575" y="1780073"/>
            <a:ext cx="1803300" cy="3306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21379b627d1_10_0"/>
          <p:cNvSpPr/>
          <p:nvPr/>
        </p:nvSpPr>
        <p:spPr>
          <a:xfrm>
            <a:off x="4424575" y="2583511"/>
            <a:ext cx="1803300" cy="3306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g21379b627d1_10_0"/>
          <p:cNvSpPr/>
          <p:nvPr/>
        </p:nvSpPr>
        <p:spPr>
          <a:xfrm>
            <a:off x="8953849" y="2174678"/>
            <a:ext cx="1803300" cy="3306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21379b627d1_10_0"/>
          <p:cNvSpPr txBox="1"/>
          <p:nvPr/>
        </p:nvSpPr>
        <p:spPr>
          <a:xfrm>
            <a:off x="4763506" y="1764181"/>
            <a:ext cx="106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instr[31:7]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21379b627d1_10_0"/>
          <p:cNvSpPr txBox="1"/>
          <p:nvPr/>
        </p:nvSpPr>
        <p:spPr>
          <a:xfrm>
            <a:off x="4721294" y="2567631"/>
            <a:ext cx="11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immsrc [2:0]</a:t>
            </a:r>
            <a:endParaRPr/>
          </a:p>
        </p:txBody>
      </p:sp>
      <p:sp>
        <p:nvSpPr>
          <p:cNvPr id="428" name="Google Shape;428;g21379b627d1_10_0"/>
          <p:cNvSpPr txBox="1"/>
          <p:nvPr/>
        </p:nvSpPr>
        <p:spPr>
          <a:xfrm>
            <a:off x="8953826" y="2139975"/>
            <a:ext cx="15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 </a:t>
            </a:r>
            <a:r>
              <a:rPr lang="en-US">
                <a:solidFill>
                  <a:schemeClr val="dk1"/>
                </a:solidFill>
              </a:rPr>
              <a:t>immext</a:t>
            </a:r>
            <a:r>
              <a:rPr lang="en-US"/>
              <a:t> [31:0] </a:t>
            </a:r>
            <a:endParaRPr/>
          </a:p>
        </p:txBody>
      </p:sp>
      <p:sp>
        <p:nvSpPr>
          <p:cNvPr id="429" name="Google Shape;429;g21379b627d1_10_0"/>
          <p:cNvSpPr txBox="1"/>
          <p:nvPr/>
        </p:nvSpPr>
        <p:spPr>
          <a:xfrm>
            <a:off x="7035342" y="2110024"/>
            <a:ext cx="1325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extend.v</a:t>
            </a:r>
            <a:endParaRPr b="1" sz="2100"/>
          </a:p>
        </p:txBody>
      </p:sp>
      <p:sp>
        <p:nvSpPr>
          <p:cNvPr id="430" name="Google Shape;430;g21379b627d1_10_0"/>
          <p:cNvSpPr txBox="1"/>
          <p:nvPr/>
        </p:nvSpPr>
        <p:spPr>
          <a:xfrm>
            <a:off x="1042850" y="1709013"/>
            <a:ext cx="2515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Immediate extend verilog file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Input instr[31:7] &amp; immsrc[2:0]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Output immext [31:0]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1379b627d1_1_5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436" name="Google Shape;436;g21379b627d1_1_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7" name="Google Shape;437;g21379b627d1_1_54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8" name="Google Shape;438;g21379b627d1_1_54"/>
          <p:cNvSpPr txBox="1"/>
          <p:nvPr/>
        </p:nvSpPr>
        <p:spPr>
          <a:xfrm>
            <a:off x="313915" y="155702"/>
            <a:ext cx="7848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Immediate Extend File</a:t>
            </a:r>
            <a:endParaRPr/>
          </a:p>
        </p:txBody>
      </p:sp>
      <p:sp>
        <p:nvSpPr>
          <p:cNvPr id="439" name="Google Shape;439;g21379b627d1_1_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21379b627d1_1_54"/>
          <p:cNvSpPr txBox="1"/>
          <p:nvPr/>
        </p:nvSpPr>
        <p:spPr>
          <a:xfrm>
            <a:off x="3850600" y="1064825"/>
            <a:ext cx="7769400" cy="514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 extend(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input [31:7] instr,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input [2:0] immsrc,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output reg [31:0] immext);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always @(*) begin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case(immsrc)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// I-type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3'b000: immext = {{20{instr[31]}}, instr[31:20]};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// S-type (stores)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3'b001: immext = {{20{instr[31]}}, instr[31:25], instr[11:7]};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// B-type (branches)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3'b010: immext = {{20{instr[31]}}, instr[7], instr[30:25], instr[11:8], 1'b0};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// J-type (jal)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3'b011: immext = {{12{instr[31]}}, instr[19:12], instr[20], instr[30:21], 1'b0};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// U-type (auipc)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3'b100: immext = {instr[31:12], 12'b0};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default: immext = 32'bx; // undefined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endcase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end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endmodule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21379b627d1_1_54"/>
          <p:cNvSpPr txBox="1"/>
          <p:nvPr/>
        </p:nvSpPr>
        <p:spPr>
          <a:xfrm>
            <a:off x="647300" y="2837525"/>
            <a:ext cx="2833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Extends the immediate value from the instruction according to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table using-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instr[31:7]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immsrc[2:0]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1379b627d1_1_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447" name="Google Shape;447;g21379b627d1_1_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48" name="Google Shape;448;g21379b627d1_1_18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9" name="Google Shape;449;g21379b627d1_1_18"/>
          <p:cNvSpPr txBox="1"/>
          <p:nvPr/>
        </p:nvSpPr>
        <p:spPr>
          <a:xfrm>
            <a:off x="313915" y="155702"/>
            <a:ext cx="7848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Flip-Flop: With and Without Enable</a:t>
            </a:r>
            <a:endParaRPr/>
          </a:p>
        </p:txBody>
      </p:sp>
      <p:sp>
        <p:nvSpPr>
          <p:cNvPr id="450" name="Google Shape;450;g21379b627d1_1_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21379b627d1_1_18"/>
          <p:cNvSpPr/>
          <p:nvPr/>
        </p:nvSpPr>
        <p:spPr>
          <a:xfrm>
            <a:off x="6193825" y="2057463"/>
            <a:ext cx="621300" cy="116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21379b627d1_1_18"/>
          <p:cNvSpPr/>
          <p:nvPr/>
        </p:nvSpPr>
        <p:spPr>
          <a:xfrm flipH="1" rot="10800000">
            <a:off x="6175675" y="2057463"/>
            <a:ext cx="657600" cy="498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21379b627d1_1_18"/>
          <p:cNvSpPr txBox="1"/>
          <p:nvPr/>
        </p:nvSpPr>
        <p:spPr>
          <a:xfrm>
            <a:off x="6260725" y="1483038"/>
            <a:ext cx="4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CLK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21379b627d1_1_18"/>
          <p:cNvSpPr txBox="1"/>
          <p:nvPr/>
        </p:nvSpPr>
        <p:spPr>
          <a:xfrm>
            <a:off x="6312625" y="2840163"/>
            <a:ext cx="38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Calibri"/>
                <a:ea typeface="Calibri"/>
                <a:cs typeface="Calibri"/>
                <a:sym typeface="Calibri"/>
              </a:rPr>
              <a:t>EN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5" name="Google Shape;455;g21379b627d1_1_18"/>
          <p:cNvCxnSpPr>
            <a:stCxn id="453" idx="2"/>
            <a:endCxn id="452" idx="3"/>
          </p:cNvCxnSpPr>
          <p:nvPr/>
        </p:nvCxnSpPr>
        <p:spPr>
          <a:xfrm>
            <a:off x="6504475" y="1883238"/>
            <a:ext cx="0" cy="17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g21379b627d1_1_18"/>
          <p:cNvCxnSpPr>
            <a:stCxn id="451" idx="1"/>
          </p:cNvCxnSpPr>
          <p:nvPr/>
        </p:nvCxnSpPr>
        <p:spPr>
          <a:xfrm flipH="1">
            <a:off x="5887825" y="2641263"/>
            <a:ext cx="306000" cy="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g21379b627d1_1_18"/>
          <p:cNvCxnSpPr/>
          <p:nvPr/>
        </p:nvCxnSpPr>
        <p:spPr>
          <a:xfrm rot="10800000">
            <a:off x="6815225" y="2645763"/>
            <a:ext cx="262800" cy="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" name="Google Shape;458;g21379b627d1_1_18"/>
          <p:cNvSpPr/>
          <p:nvPr/>
        </p:nvSpPr>
        <p:spPr>
          <a:xfrm>
            <a:off x="6215375" y="4697688"/>
            <a:ext cx="621300" cy="116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g21379b627d1_1_18"/>
          <p:cNvSpPr/>
          <p:nvPr/>
        </p:nvSpPr>
        <p:spPr>
          <a:xfrm flipH="1" rot="10800000">
            <a:off x="6197225" y="4697688"/>
            <a:ext cx="657600" cy="498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21379b627d1_1_18"/>
          <p:cNvSpPr txBox="1"/>
          <p:nvPr/>
        </p:nvSpPr>
        <p:spPr>
          <a:xfrm>
            <a:off x="6282275" y="4123263"/>
            <a:ext cx="4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CLK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1" name="Google Shape;461;g21379b627d1_1_18"/>
          <p:cNvCxnSpPr>
            <a:stCxn id="460" idx="2"/>
            <a:endCxn id="459" idx="3"/>
          </p:cNvCxnSpPr>
          <p:nvPr/>
        </p:nvCxnSpPr>
        <p:spPr>
          <a:xfrm>
            <a:off x="6526025" y="4523463"/>
            <a:ext cx="0" cy="17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g21379b627d1_1_18"/>
          <p:cNvCxnSpPr>
            <a:stCxn id="458" idx="1"/>
          </p:cNvCxnSpPr>
          <p:nvPr/>
        </p:nvCxnSpPr>
        <p:spPr>
          <a:xfrm flipH="1">
            <a:off x="5909375" y="5281488"/>
            <a:ext cx="306000" cy="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g21379b627d1_1_18"/>
          <p:cNvCxnSpPr/>
          <p:nvPr/>
        </p:nvCxnSpPr>
        <p:spPr>
          <a:xfrm rot="10800000">
            <a:off x="6836775" y="5285988"/>
            <a:ext cx="262800" cy="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g21379b627d1_1_18"/>
          <p:cNvSpPr txBox="1"/>
          <p:nvPr/>
        </p:nvSpPr>
        <p:spPr>
          <a:xfrm>
            <a:off x="7473975" y="3793675"/>
            <a:ext cx="4299300" cy="240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module flopr #(parameter WIDTH = 8)(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	input clk, reset,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	input [WIDTH-1:0] d,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	output reg [WIDTH-1:0] q);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	always @(posedge clk, negedge reset) begin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		if (!reset)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			q &lt;= 0;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		else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			q &lt;= d;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	end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endmodule</a:t>
            </a:r>
            <a:endParaRPr sz="1200"/>
          </a:p>
        </p:txBody>
      </p:sp>
      <p:sp>
        <p:nvSpPr>
          <p:cNvPr id="465" name="Google Shape;465;g21379b627d1_1_18"/>
          <p:cNvSpPr txBox="1"/>
          <p:nvPr/>
        </p:nvSpPr>
        <p:spPr>
          <a:xfrm>
            <a:off x="7473975" y="1338100"/>
            <a:ext cx="4299300" cy="203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module flopenr #(parameter WIDTH = 8)(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input clk, reset, en,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input [WIDTH-1:0] d,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output reg [WIDTH-1:0] q);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always @(posedge clk, negedge reset) begin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	if (!reset) q &lt;= 0;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	else if (en) q &lt;= d;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end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endmodule</a:t>
            </a:r>
            <a:endParaRPr sz="1200"/>
          </a:p>
        </p:txBody>
      </p:sp>
      <p:pic>
        <p:nvPicPr>
          <p:cNvPr id="466" name="Google Shape;466;g21379b627d1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700" y="1645727"/>
            <a:ext cx="1123950" cy="4219575"/>
          </a:xfrm>
          <a:prstGeom prst="rect">
            <a:avLst/>
          </a:prstGeom>
          <a:noFill/>
          <a:ln cap="flat" cmpd="sng" w="19050">
            <a:solidFill>
              <a:srgbClr val="2B70E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7" name="Google Shape;467;g21379b627d1_1_18"/>
          <p:cNvSpPr txBox="1"/>
          <p:nvPr/>
        </p:nvSpPr>
        <p:spPr>
          <a:xfrm>
            <a:off x="827700" y="3124450"/>
            <a:ext cx="2764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We have both types of flip-flops ion our multicycle datapath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The verilog files are-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flopenr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flopr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1379b627d1_8_4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473" name="Google Shape;473;g21379b627d1_8_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4" name="Google Shape;474;g21379b627d1_8_43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5" name="Google Shape;475;g21379b627d1_8_43"/>
          <p:cNvSpPr txBox="1"/>
          <p:nvPr/>
        </p:nvSpPr>
        <p:spPr>
          <a:xfrm>
            <a:off x="313915" y="155702"/>
            <a:ext cx="7848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FSM</a:t>
            </a:r>
            <a:endParaRPr/>
          </a:p>
        </p:txBody>
      </p:sp>
      <p:sp>
        <p:nvSpPr>
          <p:cNvPr id="476" name="Google Shape;476;g21379b627d1_8_4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7" name="Google Shape;477;g21379b627d1_8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038" y="1066802"/>
            <a:ext cx="8803923" cy="5137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1379b627d1_8_1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483" name="Google Shape;483;g21379b627d1_8_1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4" name="Google Shape;484;g21379b627d1_8_115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5" name="Google Shape;485;g21379b627d1_8_115"/>
          <p:cNvSpPr txBox="1"/>
          <p:nvPr/>
        </p:nvSpPr>
        <p:spPr>
          <a:xfrm>
            <a:off x="313915" y="155702"/>
            <a:ext cx="7848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FSM</a:t>
            </a:r>
            <a:endParaRPr/>
          </a:p>
        </p:txBody>
      </p:sp>
      <p:sp>
        <p:nvSpPr>
          <p:cNvPr id="486" name="Google Shape;486;g21379b627d1_8_1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21379b627d1_8_115"/>
          <p:cNvSpPr/>
          <p:nvPr/>
        </p:nvSpPr>
        <p:spPr>
          <a:xfrm>
            <a:off x="8503119" y="2283500"/>
            <a:ext cx="1461000" cy="3540000"/>
          </a:xfrm>
          <a:prstGeom prst="roundRect">
            <a:avLst>
              <a:gd fmla="val 5783" name="adj"/>
            </a:avLst>
          </a:prstGeom>
          <a:solidFill>
            <a:srgbClr val="9FC3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g21379b627d1_8_115"/>
          <p:cNvSpPr/>
          <p:nvPr/>
        </p:nvSpPr>
        <p:spPr>
          <a:xfrm>
            <a:off x="9964200" y="2510025"/>
            <a:ext cx="766800" cy="1359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g21379b627d1_8_115"/>
          <p:cNvSpPr/>
          <p:nvPr/>
        </p:nvSpPr>
        <p:spPr>
          <a:xfrm>
            <a:off x="7617600" y="3888200"/>
            <a:ext cx="885600" cy="3306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g21379b627d1_8_115"/>
          <p:cNvSpPr/>
          <p:nvPr/>
        </p:nvSpPr>
        <p:spPr>
          <a:xfrm rot="5400000">
            <a:off x="8554131" y="1891700"/>
            <a:ext cx="693000" cy="906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g21379b627d1_8_115"/>
          <p:cNvSpPr txBox="1"/>
          <p:nvPr/>
        </p:nvSpPr>
        <p:spPr>
          <a:xfrm>
            <a:off x="8726129" y="1273200"/>
            <a:ext cx="4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Calibri"/>
                <a:ea typeface="Calibri"/>
                <a:cs typeface="Calibri"/>
                <a:sym typeface="Calibri"/>
              </a:rPr>
              <a:t>CLK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g21379b627d1_8_115"/>
          <p:cNvSpPr txBox="1"/>
          <p:nvPr/>
        </p:nvSpPr>
        <p:spPr>
          <a:xfrm>
            <a:off x="9308341" y="1267000"/>
            <a:ext cx="65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 sz="1200"/>
          </a:p>
        </p:txBody>
      </p:sp>
      <p:sp>
        <p:nvSpPr>
          <p:cNvPr id="493" name="Google Shape;493;g21379b627d1_8_115"/>
          <p:cNvSpPr txBox="1"/>
          <p:nvPr/>
        </p:nvSpPr>
        <p:spPr>
          <a:xfrm>
            <a:off x="7690347" y="3868838"/>
            <a:ext cx="74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[6:0] op</a:t>
            </a:r>
            <a:endParaRPr b="1" sz="1200"/>
          </a:p>
        </p:txBody>
      </p:sp>
      <p:sp>
        <p:nvSpPr>
          <p:cNvPr id="494" name="Google Shape;494;g21379b627d1_8_115"/>
          <p:cNvSpPr/>
          <p:nvPr/>
        </p:nvSpPr>
        <p:spPr>
          <a:xfrm>
            <a:off x="9964200" y="2835624"/>
            <a:ext cx="766800" cy="1359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g21379b627d1_8_115"/>
          <p:cNvSpPr/>
          <p:nvPr/>
        </p:nvSpPr>
        <p:spPr>
          <a:xfrm>
            <a:off x="9964200" y="3161224"/>
            <a:ext cx="766800" cy="1359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g21379b627d1_8_115"/>
          <p:cNvSpPr/>
          <p:nvPr/>
        </p:nvSpPr>
        <p:spPr>
          <a:xfrm>
            <a:off x="9964200" y="3486823"/>
            <a:ext cx="766800" cy="1359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g21379b627d1_8_115"/>
          <p:cNvSpPr/>
          <p:nvPr/>
        </p:nvSpPr>
        <p:spPr>
          <a:xfrm>
            <a:off x="9964200" y="3812422"/>
            <a:ext cx="766800" cy="1359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g21379b627d1_8_115"/>
          <p:cNvSpPr/>
          <p:nvPr/>
        </p:nvSpPr>
        <p:spPr>
          <a:xfrm>
            <a:off x="9964200" y="4148963"/>
            <a:ext cx="766800" cy="1359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g21379b627d1_8_115"/>
          <p:cNvSpPr/>
          <p:nvPr/>
        </p:nvSpPr>
        <p:spPr>
          <a:xfrm>
            <a:off x="9964200" y="4485503"/>
            <a:ext cx="766800" cy="1359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g21379b627d1_8_115"/>
          <p:cNvSpPr/>
          <p:nvPr/>
        </p:nvSpPr>
        <p:spPr>
          <a:xfrm>
            <a:off x="9964200" y="4822044"/>
            <a:ext cx="766800" cy="1359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g21379b627d1_8_115"/>
          <p:cNvSpPr/>
          <p:nvPr/>
        </p:nvSpPr>
        <p:spPr>
          <a:xfrm>
            <a:off x="9964200" y="5158599"/>
            <a:ext cx="766800" cy="1359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g21379b627d1_8_115"/>
          <p:cNvSpPr/>
          <p:nvPr/>
        </p:nvSpPr>
        <p:spPr>
          <a:xfrm>
            <a:off x="9964200" y="5495125"/>
            <a:ext cx="766800" cy="1359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g21379b627d1_8_115"/>
          <p:cNvSpPr/>
          <p:nvPr/>
        </p:nvSpPr>
        <p:spPr>
          <a:xfrm rot="5400000">
            <a:off x="9197544" y="1891700"/>
            <a:ext cx="693000" cy="906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g21379b627d1_8_115"/>
          <p:cNvSpPr txBox="1"/>
          <p:nvPr/>
        </p:nvSpPr>
        <p:spPr>
          <a:xfrm>
            <a:off x="10731000" y="3685172"/>
            <a:ext cx="14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IRWrite</a:t>
            </a:r>
            <a:r>
              <a:rPr b="1" lang="en-US" sz="1200">
                <a:solidFill>
                  <a:schemeClr val="dk1"/>
                </a:solidFill>
              </a:rPr>
              <a:t> </a:t>
            </a:r>
            <a:endParaRPr b="1" sz="1200"/>
          </a:p>
        </p:txBody>
      </p:sp>
      <p:sp>
        <p:nvSpPr>
          <p:cNvPr id="505" name="Google Shape;505;g21379b627d1_8_115"/>
          <p:cNvSpPr txBox="1"/>
          <p:nvPr/>
        </p:nvSpPr>
        <p:spPr>
          <a:xfrm>
            <a:off x="10731000" y="4025968"/>
            <a:ext cx="14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PCUpdate</a:t>
            </a:r>
            <a:endParaRPr b="1" sz="1200"/>
          </a:p>
        </p:txBody>
      </p:sp>
      <p:sp>
        <p:nvSpPr>
          <p:cNvPr id="506" name="Google Shape;506;g21379b627d1_8_115"/>
          <p:cNvSpPr txBox="1"/>
          <p:nvPr/>
        </p:nvSpPr>
        <p:spPr>
          <a:xfrm>
            <a:off x="10731000" y="4368803"/>
            <a:ext cx="14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RegWrite</a:t>
            </a:r>
            <a:endParaRPr b="1" sz="1200"/>
          </a:p>
        </p:txBody>
      </p:sp>
      <p:sp>
        <p:nvSpPr>
          <p:cNvPr id="507" name="Google Shape;507;g21379b627d1_8_115"/>
          <p:cNvSpPr txBox="1"/>
          <p:nvPr/>
        </p:nvSpPr>
        <p:spPr>
          <a:xfrm>
            <a:off x="10731000" y="4711632"/>
            <a:ext cx="14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MemWrite</a:t>
            </a:r>
            <a:endParaRPr b="1" sz="1200"/>
          </a:p>
        </p:txBody>
      </p:sp>
      <p:sp>
        <p:nvSpPr>
          <p:cNvPr id="508" name="Google Shape;508;g21379b627d1_8_115"/>
          <p:cNvSpPr txBox="1"/>
          <p:nvPr/>
        </p:nvSpPr>
        <p:spPr>
          <a:xfrm>
            <a:off x="10731000" y="5052429"/>
            <a:ext cx="14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ALUOp[1:0] </a:t>
            </a:r>
            <a:endParaRPr b="1" sz="1200"/>
          </a:p>
        </p:txBody>
      </p:sp>
      <p:sp>
        <p:nvSpPr>
          <p:cNvPr id="509" name="Google Shape;509;g21379b627d1_8_115"/>
          <p:cNvSpPr txBox="1"/>
          <p:nvPr/>
        </p:nvSpPr>
        <p:spPr>
          <a:xfrm>
            <a:off x="10731000" y="5393226"/>
            <a:ext cx="14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Branch</a:t>
            </a:r>
            <a:endParaRPr b="1" sz="1200"/>
          </a:p>
        </p:txBody>
      </p:sp>
      <p:sp>
        <p:nvSpPr>
          <p:cNvPr id="510" name="Google Shape;510;g21379b627d1_8_115"/>
          <p:cNvSpPr txBox="1"/>
          <p:nvPr/>
        </p:nvSpPr>
        <p:spPr>
          <a:xfrm>
            <a:off x="10731000" y="2375975"/>
            <a:ext cx="14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ALUSrcA[1:0] </a:t>
            </a:r>
            <a:endParaRPr b="1" sz="1200"/>
          </a:p>
        </p:txBody>
      </p:sp>
      <p:sp>
        <p:nvSpPr>
          <p:cNvPr id="511" name="Google Shape;511;g21379b627d1_8_115"/>
          <p:cNvSpPr txBox="1"/>
          <p:nvPr/>
        </p:nvSpPr>
        <p:spPr>
          <a:xfrm>
            <a:off x="10731000" y="2686091"/>
            <a:ext cx="14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ALUSrcB[1:0] </a:t>
            </a:r>
            <a:endParaRPr b="1" sz="1200"/>
          </a:p>
        </p:txBody>
      </p:sp>
      <p:sp>
        <p:nvSpPr>
          <p:cNvPr id="512" name="Google Shape;512;g21379b627d1_8_115"/>
          <p:cNvSpPr txBox="1"/>
          <p:nvPr/>
        </p:nvSpPr>
        <p:spPr>
          <a:xfrm>
            <a:off x="10731000" y="3026888"/>
            <a:ext cx="14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ResultSrc</a:t>
            </a:r>
            <a:r>
              <a:rPr b="1" lang="en-US" sz="1200">
                <a:solidFill>
                  <a:schemeClr val="dk1"/>
                </a:solidFill>
              </a:rPr>
              <a:t>[1:0] </a:t>
            </a:r>
            <a:endParaRPr b="1" sz="1200"/>
          </a:p>
        </p:txBody>
      </p:sp>
      <p:sp>
        <p:nvSpPr>
          <p:cNvPr id="513" name="Google Shape;513;g21379b627d1_8_115"/>
          <p:cNvSpPr txBox="1"/>
          <p:nvPr/>
        </p:nvSpPr>
        <p:spPr>
          <a:xfrm>
            <a:off x="10731000" y="3367685"/>
            <a:ext cx="14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AdrSrc</a:t>
            </a:r>
            <a:endParaRPr b="1" sz="1200"/>
          </a:p>
        </p:txBody>
      </p:sp>
      <p:sp>
        <p:nvSpPr>
          <p:cNvPr id="514" name="Google Shape;514;g21379b627d1_8_115"/>
          <p:cNvSpPr txBox="1"/>
          <p:nvPr/>
        </p:nvSpPr>
        <p:spPr>
          <a:xfrm>
            <a:off x="8945925" y="3596125"/>
            <a:ext cx="885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Main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FSM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5" name="Google Shape;515;g21379b627d1_8_115"/>
          <p:cNvGraphicFramePr/>
          <p:nvPr/>
        </p:nvGraphicFramePr>
        <p:xfrm>
          <a:off x="592975" y="12670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{C30601B5-9093-4BDA-849E-AB6C3732832B}</a:tableStyleId>
              </a:tblPr>
              <a:tblGrid>
                <a:gridCol w="2739050"/>
                <a:gridCol w="3889225"/>
              </a:tblGrid>
              <a:tr h="60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7E9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Controls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7E9E0"/>
                    </a:solidFill>
                  </a:tcPr>
                </a:tc>
              </a:tr>
              <a:tr h="40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FETCH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00_10_10_0_1100_00_0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0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DECODE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01_01_00_0_0000_00_0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0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MEMADR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10_01_00_0_0000_00_0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0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MEMREAD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00_00_00_1_0000_00_0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1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MEMWRITE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00_00_00_1_0001_00_0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0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MEMWB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00_00_01_0_0010_00_0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0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EXECUTER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10_00_00_0_0000_10_0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0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EXECUTEI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10_01_00_0_0000_10_0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0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ALUWB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00_00_00_0_0010_00_0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0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BEQ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10_00_00_0_0000_01_1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0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JAL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01_10_00_0_0100_00_0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1379b627d1_8_8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521" name="Google Shape;521;g21379b627d1_8_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2" name="Google Shape;522;g21379b627d1_8_83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3" name="Google Shape;523;g21379b627d1_8_83"/>
          <p:cNvSpPr txBox="1"/>
          <p:nvPr/>
        </p:nvSpPr>
        <p:spPr>
          <a:xfrm>
            <a:off x="313915" y="155702"/>
            <a:ext cx="7848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FSM</a:t>
            </a:r>
            <a:endParaRPr/>
          </a:p>
        </p:txBody>
      </p:sp>
      <p:sp>
        <p:nvSpPr>
          <p:cNvPr id="524" name="Google Shape;524;g21379b627d1_8_8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21379b627d1_8_83"/>
          <p:cNvSpPr txBox="1"/>
          <p:nvPr/>
        </p:nvSpPr>
        <p:spPr>
          <a:xfrm>
            <a:off x="319915" y="3183906"/>
            <a:ext cx="11337900" cy="21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baseline="-25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baseline="-25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g21379b627d1_8_83"/>
          <p:cNvSpPr txBox="1"/>
          <p:nvPr/>
        </p:nvSpPr>
        <p:spPr>
          <a:xfrm>
            <a:off x="319925" y="1157225"/>
            <a:ext cx="3190200" cy="495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module mainfsm(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input logic clk,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input logic reset,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input logic [6:0] op,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output logic [1:0] ALUSrcA, ALUSrcB,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output logic [1:0] ResultSrc,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output logic AdrSrc,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output logic IRWrite, PCUpdate,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output logic RegWrite, MemWrite,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output logic [1:0] ALUOp,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output logic Branch);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typedef enum logic [3:0] 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FETCH, DECODE, MEMADR, MEMREAD,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MEMWB, MEMWRITE,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EXECUTER, EXECUTEI, ALUWB,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BEQ, JAL, UNKNOWN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} statetype;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statetype state, nextstate;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logic [14:0] controls;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// state register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always @(posedge clk or negedge reset) begin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	if (!reset)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		state &lt;= FETCH;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	else 	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		state &lt;= nextstate;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end 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27" name="Google Shape;527;g21379b627d1_8_83"/>
          <p:cNvSpPr txBox="1"/>
          <p:nvPr/>
        </p:nvSpPr>
        <p:spPr>
          <a:xfrm>
            <a:off x="3587400" y="1157225"/>
            <a:ext cx="3842700" cy="495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/</a:t>
            </a:r>
            <a:r>
              <a:rPr lang="en-US" sz="1000">
                <a:solidFill>
                  <a:schemeClr val="dk1"/>
                </a:solidFill>
              </a:rPr>
              <a:t>/ next state logic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always @(*)  begin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case(state)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FETCH: nextstate = DECODE;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DECODE: casez(op)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	7'b0?00011: nextstate = MEMADR; // lw or sw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	7'b0110011: nextstate = EXECUTER; // R-type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	7'b0010011: nextstate = EXECUTEI; // addi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	7'b1100011: nextstate = BEQ; // BEQ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	7'b1101111: nextstate = JAL; // jal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	7'b1100111: nextstate = MEMADR;	//jalr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	7'b0010111: nextstate = ALUWB;	// aupic-&gt; decode to aluwb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	default: nextstate = UNKNOWN;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	en</a:t>
            </a:r>
            <a:r>
              <a:rPr lang="en-US" sz="1000">
                <a:solidFill>
                  <a:schemeClr val="dk1"/>
                </a:solidFill>
              </a:rPr>
              <a:t>d</a:t>
            </a:r>
            <a:r>
              <a:rPr lang="en-US" sz="1000">
                <a:solidFill>
                  <a:schemeClr val="dk1"/>
                </a:solidFill>
              </a:rPr>
              <a:t>case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MEMADR: begin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	casez(op[6:5])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	2'b00:	nextstate = MEMREAD;	//memread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	2'b01:	nextstate = MEMWRITE;	//memwrite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	2'b11:	nextstate = JAL;	// jalr-&gt;	 mem_add to JAL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	</a:t>
            </a:r>
            <a:r>
              <a:rPr lang="en-US" sz="1000">
                <a:solidFill>
                  <a:schemeClr val="dk1"/>
                </a:solidFill>
              </a:rPr>
              <a:t>e</a:t>
            </a:r>
            <a:r>
              <a:rPr lang="en-US" sz="1000">
                <a:solidFill>
                  <a:schemeClr val="dk1"/>
                </a:solidFill>
              </a:rPr>
              <a:t>ndcase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	end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MEMREAD:  nextstate = MEMWB;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EXECUTER: nextstate = ALUWB;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EXECUTEI: nextstate = ALUWB;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JAL:      nextstate = ALUWB;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default: nextstate = FETCH;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	endcase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end</a:t>
            </a:r>
            <a:endParaRPr sz="1000"/>
          </a:p>
        </p:txBody>
      </p:sp>
      <p:sp>
        <p:nvSpPr>
          <p:cNvPr id="528" name="Google Shape;528;g21379b627d1_8_83"/>
          <p:cNvSpPr txBox="1"/>
          <p:nvPr/>
        </p:nvSpPr>
        <p:spPr>
          <a:xfrm>
            <a:off x="7507375" y="1157225"/>
            <a:ext cx="4364700" cy="495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// state-dependent output logic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always @(*)  begin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case(state)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	FETCH: 	controls = 15'b00_10_10_0_1100_00_0;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	DECODE: 	controls = 15'b01_01_00_0_0000_00_0;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	MEMADR: 	controls = 15'b10_01_00_0_0000_00_0;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	MEMREAD: 	controls = 15'b00_00_00_1_0000_00_0;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	MEMWRITE: 	controls = 15'b00_00_00_1_0001_00_0;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	MEMWB: 	controls = 15'b00_00_01_0_0010_00_0;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	EXECUTER:	controls = 15'b10_00_00_0_0000_10_0;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	EXECUTEI: 	controls = 15'b10_01_00_0_0000_10_0;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	ALUWB: 	controls = 15'b00_00_00_0_0010_00_0;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	BEQ: 		controls = 15'b10_00_00_0_0000_01_1;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	JAL: 		controls = 15'b01_10_00_0_0100_00_0;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	default: 	controls = 15'bxx_xx_xx_x_xxxx_xx_x;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endcase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end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assign {ALUSrcA, ALUSrcB, ResultSrc, AdrSrc, IRWrite, PCUpdate,RegWrite,MemWrite, ALUOp, Branch} = controls;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endmodule </a:t>
            </a:r>
            <a:endParaRPr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138980fbdb_1_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534" name="Google Shape;534;g2138980fbdb_1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35" name="Google Shape;535;g2138980fbdb_1_0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6" name="Google Shape;536;g2138980fbdb_1_0"/>
          <p:cNvSpPr txBox="1"/>
          <p:nvPr/>
        </p:nvSpPr>
        <p:spPr>
          <a:xfrm>
            <a:off x="313915" y="155702"/>
            <a:ext cx="7848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Multiplexers</a:t>
            </a:r>
            <a:endParaRPr/>
          </a:p>
        </p:txBody>
      </p:sp>
      <p:sp>
        <p:nvSpPr>
          <p:cNvPr id="537" name="Google Shape;537;g2138980fbdb_1_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2138980fbdb_1_0"/>
          <p:cNvSpPr txBox="1"/>
          <p:nvPr/>
        </p:nvSpPr>
        <p:spPr>
          <a:xfrm>
            <a:off x="230375" y="1056775"/>
            <a:ext cx="115863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Different types of multiplexers have been used to implement this project.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9" name="Google Shape;539;g2138980fbdb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175" y="1477900"/>
            <a:ext cx="2729425" cy="22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g2138980fbdb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0350" y="1469313"/>
            <a:ext cx="3469700" cy="198877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g2138980fbdb_1_0"/>
          <p:cNvSpPr txBox="1"/>
          <p:nvPr/>
        </p:nvSpPr>
        <p:spPr>
          <a:xfrm>
            <a:off x="659000" y="4013000"/>
            <a:ext cx="103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g2138980fbdb_1_0"/>
          <p:cNvSpPr txBox="1"/>
          <p:nvPr/>
        </p:nvSpPr>
        <p:spPr>
          <a:xfrm>
            <a:off x="7690347" y="3868838"/>
            <a:ext cx="74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graphicFrame>
        <p:nvGraphicFramePr>
          <p:cNvPr id="543" name="Google Shape;543;g2138980fbdb_1_0"/>
          <p:cNvGraphicFramePr/>
          <p:nvPr/>
        </p:nvGraphicFramePr>
        <p:xfrm>
          <a:off x="6720175" y="37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{C30601B5-9093-4BDA-849E-AB6C3732832B}</a:tableStyleId>
              </a:tblPr>
              <a:tblGrid>
                <a:gridCol w="2466600"/>
                <a:gridCol w="2466600"/>
              </a:tblGrid>
              <a:tr h="47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Control Pins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3EBF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Output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3EBF8A"/>
                    </a:solidFill>
                  </a:tcPr>
                </a:tc>
              </a:tr>
              <a:tr h="47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Input 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7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Input 1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7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Input 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7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Input 3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4" name="Google Shape;544;g2138980fbdb_1_0"/>
          <p:cNvGraphicFramePr/>
          <p:nvPr/>
        </p:nvGraphicFramePr>
        <p:xfrm>
          <a:off x="952500" y="386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{C30601B5-9093-4BDA-849E-AB6C3732832B}</a:tableStyleId>
              </a:tblPr>
              <a:tblGrid>
                <a:gridCol w="1605350"/>
                <a:gridCol w="1605350"/>
              </a:tblGrid>
              <a:tr h="79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Control Pin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209D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3EBF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Output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209D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9D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9D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9D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EBF8A"/>
                    </a:solidFill>
                  </a:tcPr>
                </a:tc>
              </a:tr>
              <a:tr h="79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209D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9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B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138980fbdb_1_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550" name="Google Shape;550;g2138980fbdb_1_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51" name="Google Shape;551;g2138980fbdb_1_26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2" name="Google Shape;552;g2138980fbdb_1_26"/>
          <p:cNvSpPr txBox="1"/>
          <p:nvPr/>
        </p:nvSpPr>
        <p:spPr>
          <a:xfrm>
            <a:off x="313915" y="155702"/>
            <a:ext cx="7848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Register File</a:t>
            </a:r>
            <a:endParaRPr/>
          </a:p>
        </p:txBody>
      </p:sp>
      <p:sp>
        <p:nvSpPr>
          <p:cNvPr id="553" name="Google Shape;553;g2138980fbdb_1_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EEE 468</a:t>
            </a:r>
            <a:endParaRPr/>
          </a:p>
        </p:txBody>
      </p:sp>
      <p:sp>
        <p:nvSpPr>
          <p:cNvPr id="554" name="Google Shape;554;g2138980fbdb_1_26"/>
          <p:cNvSpPr txBox="1"/>
          <p:nvPr/>
        </p:nvSpPr>
        <p:spPr>
          <a:xfrm>
            <a:off x="7690347" y="3868838"/>
            <a:ext cx="74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555" name="Google Shape;555;g2138980fbdb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2775" y="1087552"/>
            <a:ext cx="3000375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g2138980fbdb_1_26"/>
          <p:cNvSpPr txBox="1"/>
          <p:nvPr/>
        </p:nvSpPr>
        <p:spPr>
          <a:xfrm>
            <a:off x="5060800" y="1291175"/>
            <a:ext cx="3842700" cy="443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/</a:t>
            </a:r>
            <a:r>
              <a:rPr lang="en-US" sz="1200">
                <a:solidFill>
                  <a:schemeClr val="dk1"/>
                </a:solidFill>
              </a:rPr>
              <a:t>module regfile(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	input clk, reset,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	input we3,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	input [ 4:0] a1, a2, a3,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	input [31:0] wd3,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	output reg [31:0] rd1, rd2);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	wire [31:0] rf[31:0];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always @(posedge clk, negedge reset) begin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		if(!reset)					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			for (integer i=0; i&lt;32; i=i+1)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				rf[i] = 32'b0;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		else if(we3)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			rf[a3] &lt;= wd3;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	end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	assign rd1 = (a1 != 0) ? rf[a1] : 0;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	assign rd2 = (a2 != 0) ? rf[a2] : 0;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endmodule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57" name="Google Shape;557;g2138980fbdb_1_26"/>
          <p:cNvSpPr txBox="1"/>
          <p:nvPr/>
        </p:nvSpPr>
        <p:spPr>
          <a:xfrm>
            <a:off x="136625" y="1159975"/>
            <a:ext cx="4647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It basically reads the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address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of different instructions.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For our code , Outputs are RD1 , RD2.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32 bits , 32 registers have been used here.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When write enable(WE3) is active, data is written to register file.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Otherwise,data are read.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379b627d1_2_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108" name="Google Shape;108;g21379b627d1_2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9" name="Google Shape;109;g21379b627d1_2_0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g21379b627d1_2_0"/>
          <p:cNvSpPr txBox="1"/>
          <p:nvPr/>
        </p:nvSpPr>
        <p:spPr>
          <a:xfrm>
            <a:off x="313915" y="155702"/>
            <a:ext cx="7848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APB: Preface</a:t>
            </a:r>
            <a:endParaRPr/>
          </a:p>
        </p:txBody>
      </p:sp>
      <p:sp>
        <p:nvSpPr>
          <p:cNvPr id="111" name="Google Shape;111;g21379b627d1_2_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1379b627d1_2_0"/>
          <p:cNvSpPr txBox="1"/>
          <p:nvPr/>
        </p:nvSpPr>
        <p:spPr>
          <a:xfrm>
            <a:off x="4991500" y="2112538"/>
            <a:ext cx="6970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APB or Advanced Peripheral Bus is a industry standard protocol that is used to communicate with peripheral components.  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"/>
              <a:buChar char="●"/>
            </a:pPr>
            <a:r>
              <a:rPr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APB Bridge is the master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"/>
              <a:buChar char="●"/>
            </a:pPr>
            <a:r>
              <a:rPr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Peripherals are the slave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"/>
              <a:buChar char="●"/>
            </a:pPr>
            <a:r>
              <a:rPr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means master to slave communication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"/>
              <a:buChar char="●"/>
            </a:pPr>
            <a:r>
              <a:rPr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means slave to master communication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"/>
              <a:buChar char="●"/>
            </a:pPr>
            <a:r>
              <a:rPr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Separately passing address and data, much faster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3" name="Google Shape;113;g21379b627d1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75" y="1166149"/>
            <a:ext cx="4827625" cy="465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138980fbdb_1_4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563" name="Google Shape;563;g2138980fbdb_1_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4" name="Google Shape;564;g2138980fbdb_1_46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5" name="Google Shape;565;g2138980fbdb_1_46"/>
          <p:cNvSpPr txBox="1"/>
          <p:nvPr/>
        </p:nvSpPr>
        <p:spPr>
          <a:xfrm>
            <a:off x="313915" y="231902"/>
            <a:ext cx="7848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Zero Extend</a:t>
            </a: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6" name="Google Shape;566;g2138980fbdb_1_4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EEE 468</a:t>
            </a:r>
            <a:endParaRPr/>
          </a:p>
        </p:txBody>
      </p:sp>
      <p:sp>
        <p:nvSpPr>
          <p:cNvPr id="567" name="Google Shape;567;g2138980fbdb_1_46"/>
          <p:cNvSpPr txBox="1"/>
          <p:nvPr/>
        </p:nvSpPr>
        <p:spPr>
          <a:xfrm>
            <a:off x="3766550" y="2986225"/>
            <a:ext cx="4554300" cy="23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module zeroextend(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input logic [7:0] a,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output logic [31:0] zeroimmext);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assign zeroimmext = {24'b0, a};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endmodule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8" name="Google Shape;568;g2138980fbdb_1_46"/>
          <p:cNvSpPr txBox="1"/>
          <p:nvPr/>
        </p:nvSpPr>
        <p:spPr>
          <a:xfrm>
            <a:off x="377725" y="1334100"/>
            <a:ext cx="10434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The first 24 bits are put as zero for the sake of zero extension of immediates.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When register,immediates are of different sizes, we have to match them using extension.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138980fbdb_1_6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574" name="Google Shape;574;g2138980fbdb_1_6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5" name="Google Shape;575;g2138980fbdb_1_61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6" name="Google Shape;576;g2138980fbdb_1_61"/>
          <p:cNvSpPr txBox="1"/>
          <p:nvPr/>
        </p:nvSpPr>
        <p:spPr>
          <a:xfrm>
            <a:off x="313915" y="155702"/>
            <a:ext cx="7848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RISC V Primary Core</a:t>
            </a: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7" name="Google Shape;577;g2138980fbdb_1_6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EEE 468</a:t>
            </a:r>
            <a:endParaRPr/>
          </a:p>
        </p:txBody>
      </p:sp>
      <p:sp>
        <p:nvSpPr>
          <p:cNvPr id="578" name="Google Shape;578;g2138980fbdb_1_61"/>
          <p:cNvSpPr txBox="1"/>
          <p:nvPr/>
        </p:nvSpPr>
        <p:spPr>
          <a:xfrm>
            <a:off x="377725" y="1244925"/>
            <a:ext cx="3660900" cy="514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module riscvmulti(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input logic clk, reset,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output logic MemWrite,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output logic [31:0] Adr, WriteData,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output logic mem_en,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output logic [1:0] mem_data_length,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input logic [31:0] ReadData);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logic RegWrite, jump;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logic [1:0] ResultSrc;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logic [2:0] ImmSrc;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logic [3:0] ALUControl;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logic PCWrite;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logic IRWrite;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logic [1:0] ALUSrcA;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logic [1:0] ALUSrcB;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logic AdrSrc;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logic [3:0] Flags;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logic [6:0] op;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logic [2:0] funct3;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logic funct7b5;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logic LoadType; // added for lbu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9" name="Google Shape;579;g2138980fbdb_1_61"/>
          <p:cNvSpPr txBox="1"/>
          <p:nvPr/>
        </p:nvSpPr>
        <p:spPr>
          <a:xfrm>
            <a:off x="377725" y="838500"/>
            <a:ext cx="1043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Now if we connect datapath and controller together, we get connection of our desired core.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g2138980fbdb_1_61"/>
          <p:cNvSpPr txBox="1"/>
          <p:nvPr/>
        </p:nvSpPr>
        <p:spPr>
          <a:xfrm>
            <a:off x="4331700" y="1244925"/>
            <a:ext cx="3528600" cy="53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logic StoreType; // added for sb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logic PCTargetSrc; // added for jalr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controller c(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	clk,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	reset,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	op,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	funct3,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	funct7b5,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	Flags,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	ImmSrc,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	ALUSrcA,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	ALUSrcB,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	ResultSrc,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	AdrSrc,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	ALUControl,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	IRWrite,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	PCWrite,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	RegWrite,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	MemWrite,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	LoadType,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	StoreType, // lbu, sb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	PCTargetSrc,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	mem_data_length); // jalr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1" name="Google Shape;581;g2138980fbdb_1_61"/>
          <p:cNvSpPr txBox="1"/>
          <p:nvPr/>
        </p:nvSpPr>
        <p:spPr>
          <a:xfrm>
            <a:off x="8087150" y="1244925"/>
            <a:ext cx="3528600" cy="53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logic StoreType; // added for sb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logic PCTargetSrc; // added for jalr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controller c(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	clk,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	reset,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	op,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	funct3,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	funct7b5,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	Flags,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	ImmSrc,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	ALUSrcA,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	ALUSrcB,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	ResultSrc,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	AdrSrc,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	ALUControl,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	IRWrite,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	PCWrite,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	RegWrite,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	MemWrite,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	LoadType,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	StoreType, // lbu, sb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	PCTargetSrc,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	mem_data_length); // jalr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138980fbdb_1_75"/>
          <p:cNvSpPr txBox="1"/>
          <p:nvPr>
            <p:ph idx="10" type="dt"/>
          </p:nvPr>
        </p:nvSpPr>
        <p:spPr>
          <a:xfrm>
            <a:off x="838200" y="63467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587" name="Google Shape;587;g2138980fbdb_1_75"/>
          <p:cNvSpPr txBox="1"/>
          <p:nvPr>
            <p:ph idx="12" type="sldNum"/>
          </p:nvPr>
        </p:nvSpPr>
        <p:spPr>
          <a:xfrm>
            <a:off x="8610600" y="63467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8" name="Google Shape;588;g2138980fbdb_1_75"/>
          <p:cNvCxnSpPr/>
          <p:nvPr/>
        </p:nvCxnSpPr>
        <p:spPr>
          <a:xfrm>
            <a:off x="0" y="904825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9" name="Google Shape;589;g2138980fbdb_1_75"/>
          <p:cNvSpPr txBox="1"/>
          <p:nvPr/>
        </p:nvSpPr>
        <p:spPr>
          <a:xfrm>
            <a:off x="313915" y="146127"/>
            <a:ext cx="7848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Connecting The Memory</a:t>
            </a: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0" name="Google Shape;590;g2138980fbdb_1_75"/>
          <p:cNvSpPr txBox="1"/>
          <p:nvPr>
            <p:ph idx="11" type="ftr"/>
          </p:nvPr>
        </p:nvSpPr>
        <p:spPr>
          <a:xfrm>
            <a:off x="4038600" y="634677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EEE 468</a:t>
            </a:r>
            <a:endParaRPr/>
          </a:p>
        </p:txBody>
      </p:sp>
      <p:sp>
        <p:nvSpPr>
          <p:cNvPr id="591" name="Google Shape;591;g2138980fbdb_1_75"/>
          <p:cNvSpPr txBox="1"/>
          <p:nvPr/>
        </p:nvSpPr>
        <p:spPr>
          <a:xfrm>
            <a:off x="6298125" y="1074625"/>
            <a:ext cx="5714400" cy="427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wire core_reset_n;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assign core_reset_n = core_select &amp; rst_n;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assign from_core_to_imem_rd_en_wire = !from_core_to_imem_wr_en_wire;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riscvmulti riscvmulti(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 .clk(clk),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 .reset(core_reset_n),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 .MemWrite(from_core_to_imem_wr_en_wire),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 .Adr(from_core_to_imem_address_wire),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 .WriteData(from_core_to_imem_data_in_wire),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 .mem_en(from_core_to_imem_en_wire),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 .mem_data_length(from_core_to_imem_data_length_wire),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 .ReadData(from_imem_to_core_data_wire)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2" name="Google Shape;592;g2138980fbdb_1_75"/>
          <p:cNvSpPr txBox="1"/>
          <p:nvPr/>
        </p:nvSpPr>
        <p:spPr>
          <a:xfrm>
            <a:off x="176800" y="1096825"/>
            <a:ext cx="58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g2138980fbdb_1_75"/>
          <p:cNvSpPr txBox="1"/>
          <p:nvPr/>
        </p:nvSpPr>
        <p:spPr>
          <a:xfrm>
            <a:off x="233550" y="1552225"/>
            <a:ext cx="5304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When core is selected, work is done in core.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When core is not selected,work is done in memory.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94" name="Google Shape;594;g2138980fbdb_1_75"/>
          <p:cNvGraphicFramePr/>
          <p:nvPr/>
        </p:nvGraphicFramePr>
        <p:xfrm>
          <a:off x="838200" y="333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{C30601B5-9093-4BDA-849E-AB6C3732832B}</a:tableStyleId>
              </a:tblPr>
              <a:tblGrid>
                <a:gridCol w="1913425"/>
                <a:gridCol w="1913425"/>
              </a:tblGrid>
              <a:tr h="88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core_select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Functionality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88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Memory controller interface will be active.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8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Core will start to work.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1379b627d1_2_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600" name="Google Shape;600;g21379b627d1_2_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01" name="Google Shape;601;g21379b627d1_2_9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2" name="Google Shape;602;g21379b627d1_2_9"/>
          <p:cNvSpPr txBox="1"/>
          <p:nvPr/>
        </p:nvSpPr>
        <p:spPr>
          <a:xfrm>
            <a:off x="313915" y="227077"/>
            <a:ext cx="7848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top_tb</a:t>
            </a:r>
            <a:endParaRPr/>
          </a:p>
        </p:txBody>
      </p:sp>
      <p:sp>
        <p:nvSpPr>
          <p:cNvPr id="603" name="Google Shape;603;g21379b627d1_2_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g21379b627d1_2_9"/>
          <p:cNvSpPr txBox="1"/>
          <p:nvPr/>
        </p:nvSpPr>
        <p:spPr>
          <a:xfrm>
            <a:off x="313915" y="3183906"/>
            <a:ext cx="11337900" cy="21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baseline="-25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baseline="-25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g21379b627d1_2_9"/>
          <p:cNvSpPr txBox="1"/>
          <p:nvPr/>
        </p:nvSpPr>
        <p:spPr>
          <a:xfrm>
            <a:off x="551850" y="1200150"/>
            <a:ext cx="1126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task performed in this module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6" name="Google Shape;606;g21379b627d1_2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613" y="1661838"/>
            <a:ext cx="408622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g21379b627d1_2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5850" y="1828800"/>
            <a:ext cx="4780050" cy="40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138980fbdb_2_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613" name="Google Shape;613;g2138980fbdb_2_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14" name="Google Shape;614;g2138980fbdb_2_14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5" name="Google Shape;615;g2138980fbdb_2_14"/>
          <p:cNvSpPr txBox="1"/>
          <p:nvPr/>
        </p:nvSpPr>
        <p:spPr>
          <a:xfrm>
            <a:off x="313915" y="227077"/>
            <a:ext cx="7848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apb_write &amp; run_core</a:t>
            </a:r>
            <a:endParaRPr/>
          </a:p>
        </p:txBody>
      </p:sp>
      <p:sp>
        <p:nvSpPr>
          <p:cNvPr id="616" name="Google Shape;616;g2138980fbdb_2_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g2138980fbdb_2_14"/>
          <p:cNvSpPr txBox="1"/>
          <p:nvPr/>
        </p:nvSpPr>
        <p:spPr>
          <a:xfrm>
            <a:off x="313915" y="3183906"/>
            <a:ext cx="11337900" cy="21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baseline="-25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baseline="-25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g2138980fbdb_2_14"/>
          <p:cNvSpPr txBox="1"/>
          <p:nvPr/>
        </p:nvSpPr>
        <p:spPr>
          <a:xfrm>
            <a:off x="551850" y="1200150"/>
            <a:ext cx="1126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g2138980fbdb_2_14"/>
          <p:cNvSpPr txBox="1"/>
          <p:nvPr/>
        </p:nvSpPr>
        <p:spPr>
          <a:xfrm>
            <a:off x="833150" y="1360875"/>
            <a:ext cx="106086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While writing in apb, the control pins are set like following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                  pselect = 1'b1;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		pwrite = 1'b1;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		pready = 1'b1;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And when apb write is done, pselect is set to 0 again, which is its default condition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In run_core 	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	          core_select = 1'b1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		rst_n = 1'b1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both needs to be set to 1 to run the core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1379b627d1_9_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625" name="Google Shape;625;g21379b627d1_9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6" name="Google Shape;626;g21379b627d1_9_7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7" name="Google Shape;627;g21379b627d1_9_7"/>
          <p:cNvSpPr txBox="1"/>
          <p:nvPr/>
        </p:nvSpPr>
        <p:spPr>
          <a:xfrm>
            <a:off x="313925" y="227075"/>
            <a:ext cx="101322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Analogy of Given Code: Instruction Loading in RAM Memory</a:t>
            </a:r>
            <a:endParaRPr/>
          </a:p>
        </p:txBody>
      </p:sp>
      <p:sp>
        <p:nvSpPr>
          <p:cNvPr id="628" name="Google Shape;628;g21379b627d1_9_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9" name="Google Shape;629;g21379b627d1_9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425" y="1138175"/>
            <a:ext cx="9186768" cy="50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1379b627d1_9_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635" name="Google Shape;635;g21379b627d1_9_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6" name="Google Shape;636;g21379b627d1_9_20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7" name="Google Shape;637;g21379b627d1_9_20"/>
          <p:cNvSpPr txBox="1"/>
          <p:nvPr/>
        </p:nvSpPr>
        <p:spPr>
          <a:xfrm>
            <a:off x="0" y="227075"/>
            <a:ext cx="112809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Analogy of Given Code: Instruction Loading in RAM Memory (Contd..)</a:t>
            </a:r>
            <a:endParaRPr/>
          </a:p>
        </p:txBody>
      </p:sp>
      <p:sp>
        <p:nvSpPr>
          <p:cNvPr id="638" name="Google Shape;638;g21379b627d1_9_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9" name="Google Shape;639;g21379b627d1_9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985775"/>
            <a:ext cx="11615525" cy="547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1379b627d1_9_18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645" name="Google Shape;645;g21379b627d1_9_18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46" name="Google Shape;646;g21379b627d1_9_180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7" name="Google Shape;647;g21379b627d1_9_180"/>
          <p:cNvSpPr txBox="1"/>
          <p:nvPr/>
        </p:nvSpPr>
        <p:spPr>
          <a:xfrm>
            <a:off x="0" y="227075"/>
            <a:ext cx="112809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Analogy of Given Code: Time to Reach r[12]=1 point</a:t>
            </a:r>
            <a:endParaRPr/>
          </a:p>
        </p:txBody>
      </p:sp>
      <p:sp>
        <p:nvSpPr>
          <p:cNvPr id="648" name="Google Shape;648;g21379b627d1_9_18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9" name="Google Shape;649;g21379b627d1_9_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975" y="1138175"/>
            <a:ext cx="8615853" cy="506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1379b627d1_9_2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655" name="Google Shape;655;g21379b627d1_9_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6" name="Google Shape;656;g21379b627d1_9_29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7" name="Google Shape;657;g21379b627d1_9_29"/>
          <p:cNvSpPr txBox="1"/>
          <p:nvPr/>
        </p:nvSpPr>
        <p:spPr>
          <a:xfrm>
            <a:off x="313925" y="227075"/>
            <a:ext cx="101322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Analogy of Given Code: Different Instruction Description</a:t>
            </a:r>
            <a:endParaRPr/>
          </a:p>
        </p:txBody>
      </p:sp>
      <p:sp>
        <p:nvSpPr>
          <p:cNvPr id="658" name="Google Shape;658;g21379b627d1_9_2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g21379b627d1_9_29"/>
          <p:cNvSpPr txBox="1"/>
          <p:nvPr/>
        </p:nvSpPr>
        <p:spPr>
          <a:xfrm>
            <a:off x="357800" y="1280550"/>
            <a:ext cx="22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0: auipc gp, 0x2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0" name="Google Shape;660;g21379b627d1_9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77" y="2192550"/>
            <a:ext cx="10825238" cy="30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g21379b627d1_9_29"/>
          <p:cNvSpPr txBox="1"/>
          <p:nvPr/>
        </p:nvSpPr>
        <p:spPr>
          <a:xfrm>
            <a:off x="9462075" y="1172850"/>
            <a:ext cx="199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gp means register file’s 4th register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1379b627d1_9_4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667" name="Google Shape;667;g21379b627d1_9_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68" name="Google Shape;668;g21379b627d1_9_42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9" name="Google Shape;669;g21379b627d1_9_42"/>
          <p:cNvSpPr txBox="1"/>
          <p:nvPr/>
        </p:nvSpPr>
        <p:spPr>
          <a:xfrm>
            <a:off x="313925" y="227075"/>
            <a:ext cx="109470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Analogy of Given Code: Different Instruction Description (Contd..)</a:t>
            </a:r>
            <a:endParaRPr/>
          </a:p>
        </p:txBody>
      </p:sp>
      <p:sp>
        <p:nvSpPr>
          <p:cNvPr id="670" name="Google Shape;670;g21379b627d1_9_4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g21379b627d1_9_42"/>
          <p:cNvSpPr txBox="1"/>
          <p:nvPr/>
        </p:nvSpPr>
        <p:spPr>
          <a:xfrm>
            <a:off x="357800" y="1280550"/>
            <a:ext cx="22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0: add s0, sp, zero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g21379b627d1_9_42"/>
          <p:cNvSpPr txBox="1"/>
          <p:nvPr/>
        </p:nvSpPr>
        <p:spPr>
          <a:xfrm>
            <a:off x="9422325" y="1065000"/>
            <a:ext cx="199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s0 is 9th Register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 is 3rd Register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zero is 1st Register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3" name="Google Shape;673;g21379b627d1_9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46900"/>
            <a:ext cx="11887200" cy="36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379b627d1_0_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119" name="Google Shape;119;g21379b627d1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0" name="Google Shape;120;g21379b627d1_0_0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g21379b627d1_0_0"/>
          <p:cNvSpPr txBox="1"/>
          <p:nvPr/>
        </p:nvSpPr>
        <p:spPr>
          <a:xfrm>
            <a:off x="313915" y="155702"/>
            <a:ext cx="7848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APB: Controlling Signals</a:t>
            </a:r>
            <a:endParaRPr/>
          </a:p>
        </p:txBody>
      </p:sp>
      <p:sp>
        <p:nvSpPr>
          <p:cNvPr id="122" name="Google Shape;122;g21379b627d1_0_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g21379b627d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5" y="1466850"/>
            <a:ext cx="5974551" cy="39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21379b627d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6150" y="1548487"/>
            <a:ext cx="5771701" cy="32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1379b627d1_9_5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679" name="Google Shape;679;g21379b627d1_9_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0" name="Google Shape;680;g21379b627d1_9_54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1" name="Google Shape;681;g21379b627d1_9_54"/>
          <p:cNvSpPr txBox="1"/>
          <p:nvPr/>
        </p:nvSpPr>
        <p:spPr>
          <a:xfrm>
            <a:off x="313925" y="227075"/>
            <a:ext cx="109470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Analogy of Given Code: Different Instruction Description (Contd..)</a:t>
            </a:r>
            <a:endParaRPr/>
          </a:p>
        </p:txBody>
      </p:sp>
      <p:sp>
        <p:nvSpPr>
          <p:cNvPr id="682" name="Google Shape;682;g21379b627d1_9_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g21379b627d1_9_54"/>
          <p:cNvSpPr txBox="1"/>
          <p:nvPr/>
        </p:nvSpPr>
        <p:spPr>
          <a:xfrm>
            <a:off x="357800" y="1280550"/>
            <a:ext cx="22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14: j dc &lt;main&gt;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4" name="Google Shape;684;g21379b627d1_9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13" y="2285975"/>
            <a:ext cx="11868775" cy="29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1379b627d1_9_6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690" name="Google Shape;690;g21379b627d1_9_6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91" name="Google Shape;691;g21379b627d1_9_66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2" name="Google Shape;692;g21379b627d1_9_66"/>
          <p:cNvSpPr txBox="1"/>
          <p:nvPr/>
        </p:nvSpPr>
        <p:spPr>
          <a:xfrm>
            <a:off x="313925" y="227075"/>
            <a:ext cx="109470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Analogy of Given Code: Different Instruction Description (Contd..)</a:t>
            </a:r>
            <a:endParaRPr/>
          </a:p>
        </p:txBody>
      </p:sp>
      <p:sp>
        <p:nvSpPr>
          <p:cNvPr id="693" name="Google Shape;693;g21379b627d1_9_6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g21379b627d1_9_66"/>
          <p:cNvSpPr txBox="1"/>
          <p:nvPr/>
        </p:nvSpPr>
        <p:spPr>
          <a:xfrm>
            <a:off x="357800" y="1280550"/>
            <a:ext cx="22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1c: sw s0, 28(sp)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g21379b627d1_9_66"/>
          <p:cNvSpPr txBox="1"/>
          <p:nvPr/>
        </p:nvSpPr>
        <p:spPr>
          <a:xfrm>
            <a:off x="9356100" y="1172850"/>
            <a:ext cx="199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s0 is 9th Register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 is 3rd Register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6" name="Google Shape;696;g21379b627d1_9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0850"/>
            <a:ext cx="4618375" cy="37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g21379b627d1_9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3150" y="1940850"/>
            <a:ext cx="7656450" cy="377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1379b627d1_9_7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703" name="Google Shape;703;g21379b627d1_9_7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4" name="Google Shape;704;g21379b627d1_9_79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5" name="Google Shape;705;g21379b627d1_9_79"/>
          <p:cNvSpPr txBox="1"/>
          <p:nvPr/>
        </p:nvSpPr>
        <p:spPr>
          <a:xfrm>
            <a:off x="313925" y="227075"/>
            <a:ext cx="109470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Analogy of Given Code: Different Instruction Description (Contd..)</a:t>
            </a:r>
            <a:endParaRPr/>
          </a:p>
        </p:txBody>
      </p:sp>
      <p:sp>
        <p:nvSpPr>
          <p:cNvPr id="706" name="Google Shape;706;g21379b627d1_9_7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g21379b627d1_9_79"/>
          <p:cNvSpPr txBox="1"/>
          <p:nvPr/>
        </p:nvSpPr>
        <p:spPr>
          <a:xfrm>
            <a:off x="357800" y="1280550"/>
            <a:ext cx="22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: addi s0, sp, 32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g21379b627d1_9_79"/>
          <p:cNvSpPr txBox="1"/>
          <p:nvPr/>
        </p:nvSpPr>
        <p:spPr>
          <a:xfrm>
            <a:off x="9356100" y="1172850"/>
            <a:ext cx="199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s0 is 9th Register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 is 3rd Register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9" name="Google Shape;709;g21379b627d1_9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74913"/>
            <a:ext cx="11887201" cy="2792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1379b627d1_9_9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715" name="Google Shape;715;g21379b627d1_9_9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16" name="Google Shape;716;g21379b627d1_9_92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7" name="Google Shape;717;g21379b627d1_9_92"/>
          <p:cNvSpPr txBox="1"/>
          <p:nvPr/>
        </p:nvSpPr>
        <p:spPr>
          <a:xfrm>
            <a:off x="313925" y="227075"/>
            <a:ext cx="109470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Analogy of Given Code: Different Instruction Description (Contd..)</a:t>
            </a:r>
            <a:endParaRPr/>
          </a:p>
        </p:txBody>
      </p:sp>
      <p:sp>
        <p:nvSpPr>
          <p:cNvPr id="718" name="Google Shape;718;g21379b627d1_9_9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g21379b627d1_9_92"/>
          <p:cNvSpPr txBox="1"/>
          <p:nvPr/>
        </p:nvSpPr>
        <p:spPr>
          <a:xfrm>
            <a:off x="357800" y="1158850"/>
            <a:ext cx="22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24: li a5, 50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g21379b627d1_9_92"/>
          <p:cNvSpPr txBox="1"/>
          <p:nvPr/>
        </p:nvSpPr>
        <p:spPr>
          <a:xfrm>
            <a:off x="9356100" y="1172850"/>
            <a:ext cx="19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a5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is 16th Register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1" name="Google Shape;721;g21379b627d1_9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838" y="1665800"/>
            <a:ext cx="9416332" cy="447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1379b627d1_9_10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727" name="Google Shape;727;g21379b627d1_9_10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8" name="Google Shape;728;g21379b627d1_9_106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9" name="Google Shape;729;g21379b627d1_9_106"/>
          <p:cNvSpPr txBox="1"/>
          <p:nvPr/>
        </p:nvSpPr>
        <p:spPr>
          <a:xfrm>
            <a:off x="313925" y="227075"/>
            <a:ext cx="109470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Analogy of Given Code: Different Instruction Description (Contd..)</a:t>
            </a:r>
            <a:endParaRPr/>
          </a:p>
        </p:txBody>
      </p:sp>
      <p:sp>
        <p:nvSpPr>
          <p:cNvPr id="730" name="Google Shape;730;g21379b627d1_9_10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g21379b627d1_9_106"/>
          <p:cNvSpPr txBox="1"/>
          <p:nvPr/>
        </p:nvSpPr>
        <p:spPr>
          <a:xfrm>
            <a:off x="357800" y="1158850"/>
            <a:ext cx="359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4: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beqz a5,44 &lt;prime_number+0x2c&gt;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g21379b627d1_9_106"/>
          <p:cNvSpPr txBox="1"/>
          <p:nvPr/>
        </p:nvSpPr>
        <p:spPr>
          <a:xfrm>
            <a:off x="9356100" y="1172850"/>
            <a:ext cx="19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a5 is 16th Register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3" name="Google Shape;733;g21379b627d1_9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5450"/>
            <a:ext cx="11807755" cy="447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g21379b627d1_9_106"/>
          <p:cNvSpPr txBox="1"/>
          <p:nvPr/>
        </p:nvSpPr>
        <p:spPr>
          <a:xfrm>
            <a:off x="3518450" y="1093300"/>
            <a:ext cx="5092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Example of Branch not Taken</a:t>
            </a:r>
            <a:endParaRPr b="1" sz="2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1379b627d1_9_1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740" name="Google Shape;740;g21379b627d1_9_1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41" name="Google Shape;741;g21379b627d1_9_124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2" name="Google Shape;742;g21379b627d1_9_124"/>
          <p:cNvSpPr txBox="1"/>
          <p:nvPr/>
        </p:nvSpPr>
        <p:spPr>
          <a:xfrm>
            <a:off x="313925" y="227075"/>
            <a:ext cx="109470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Analogy of Given Code: Different Instruction Description (Contd..)</a:t>
            </a:r>
            <a:endParaRPr/>
          </a:p>
        </p:txBody>
      </p:sp>
      <p:sp>
        <p:nvSpPr>
          <p:cNvPr id="743" name="Google Shape;743;g21379b627d1_9_1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EEE 468</a:t>
            </a:r>
            <a:endParaRPr/>
          </a:p>
        </p:txBody>
      </p:sp>
      <p:sp>
        <p:nvSpPr>
          <p:cNvPr id="744" name="Google Shape;744;g21379b627d1_9_124"/>
          <p:cNvSpPr txBox="1"/>
          <p:nvPr/>
        </p:nvSpPr>
        <p:spPr>
          <a:xfrm>
            <a:off x="357800" y="1158850"/>
            <a:ext cx="359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60: bne a4,a5,70 &lt;prime_number+0x58&gt;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g21379b627d1_9_124"/>
          <p:cNvSpPr txBox="1"/>
          <p:nvPr/>
        </p:nvSpPr>
        <p:spPr>
          <a:xfrm>
            <a:off x="9382500" y="1047813"/>
            <a:ext cx="280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a5 and a4 are 16th and 15th Registers respectively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g21379b627d1_9_124"/>
          <p:cNvSpPr txBox="1"/>
          <p:nvPr/>
        </p:nvSpPr>
        <p:spPr>
          <a:xfrm>
            <a:off x="3518450" y="1093300"/>
            <a:ext cx="5092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Example of Branch Taken</a:t>
            </a:r>
            <a:endParaRPr b="1" sz="23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7" name="Google Shape;747;g21379b627d1_9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5812"/>
            <a:ext cx="11887200" cy="4266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1379b627d1_9_13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753" name="Google Shape;753;g21379b627d1_9_1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54" name="Google Shape;754;g21379b627d1_9_138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5" name="Google Shape;755;g21379b627d1_9_138"/>
          <p:cNvSpPr txBox="1"/>
          <p:nvPr/>
        </p:nvSpPr>
        <p:spPr>
          <a:xfrm>
            <a:off x="313925" y="227075"/>
            <a:ext cx="109470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Analogy of Given Code: Different Instruction Description (Contd..)</a:t>
            </a:r>
            <a:endParaRPr/>
          </a:p>
        </p:txBody>
      </p:sp>
      <p:sp>
        <p:nvSpPr>
          <p:cNvPr id="756" name="Google Shape;756;g21379b627d1_9_13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g21379b627d1_9_138"/>
          <p:cNvSpPr txBox="1"/>
          <p:nvPr/>
        </p:nvSpPr>
        <p:spPr>
          <a:xfrm>
            <a:off x="357800" y="952525"/>
            <a:ext cx="22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38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lw a4,-20(s0)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g21379b627d1_9_138"/>
          <p:cNvSpPr txBox="1"/>
          <p:nvPr/>
        </p:nvSpPr>
        <p:spPr>
          <a:xfrm>
            <a:off x="9356100" y="844825"/>
            <a:ext cx="199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s0 is 9th Register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a4 is 15th Register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9" name="Google Shape;759;g21379b627d1_9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0850"/>
            <a:ext cx="11887200" cy="22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g21379b627d1_9_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99175"/>
            <a:ext cx="11887199" cy="30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21379b627d1_9_15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766" name="Google Shape;766;g21379b627d1_9_1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7" name="Google Shape;767;g21379b627d1_9_153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8" name="Google Shape;768;g21379b627d1_9_153"/>
          <p:cNvSpPr txBox="1"/>
          <p:nvPr/>
        </p:nvSpPr>
        <p:spPr>
          <a:xfrm>
            <a:off x="313925" y="227075"/>
            <a:ext cx="109470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Analogy of Given Code: Different Instruction Description (Contd..)</a:t>
            </a:r>
            <a:endParaRPr/>
          </a:p>
        </p:txBody>
      </p:sp>
      <p:sp>
        <p:nvSpPr>
          <p:cNvPr id="769" name="Google Shape;769;g21379b627d1_9_15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g21379b627d1_9_153"/>
          <p:cNvSpPr txBox="1"/>
          <p:nvPr/>
        </p:nvSpPr>
        <p:spPr>
          <a:xfrm>
            <a:off x="357800" y="1220875"/>
            <a:ext cx="22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90: sub a5,a4,a5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g21379b627d1_9_153"/>
          <p:cNvSpPr txBox="1"/>
          <p:nvPr/>
        </p:nvSpPr>
        <p:spPr>
          <a:xfrm>
            <a:off x="9356100" y="1113175"/>
            <a:ext cx="199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a4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is 15th Register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a5 is 16th Register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2" name="Google Shape;772;g21379b627d1_9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4975"/>
            <a:ext cx="11887199" cy="4259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1379b627d1_9_16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778" name="Google Shape;778;g21379b627d1_9_16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9" name="Google Shape;779;g21379b627d1_9_167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0" name="Google Shape;780;g21379b627d1_9_167"/>
          <p:cNvSpPr txBox="1"/>
          <p:nvPr/>
        </p:nvSpPr>
        <p:spPr>
          <a:xfrm>
            <a:off x="313925" y="227075"/>
            <a:ext cx="109470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Analogy of Given Code: Different Instruction Description (Contd..)</a:t>
            </a:r>
            <a:endParaRPr/>
          </a:p>
        </p:txBody>
      </p:sp>
      <p:sp>
        <p:nvSpPr>
          <p:cNvPr id="781" name="Google Shape;781;g21379b627d1_9_16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g21379b627d1_9_167"/>
          <p:cNvSpPr txBox="1"/>
          <p:nvPr/>
        </p:nvSpPr>
        <p:spPr>
          <a:xfrm>
            <a:off x="357800" y="1220875"/>
            <a:ext cx="22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f8: mv a2,a5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g21379b627d1_9_167"/>
          <p:cNvSpPr txBox="1"/>
          <p:nvPr/>
        </p:nvSpPr>
        <p:spPr>
          <a:xfrm>
            <a:off x="9356100" y="1113175"/>
            <a:ext cx="199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a2 is 13th Register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a5 is 16th Register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4" name="Google Shape;784;g21379b627d1_9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375" y="1827325"/>
            <a:ext cx="8801170" cy="43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1379b627d1_9_19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790" name="Google Shape;790;g21379b627d1_9_19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91" name="Google Shape;791;g21379b627d1_9_190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2" name="Google Shape;792;g21379b627d1_9_190"/>
          <p:cNvSpPr txBox="1"/>
          <p:nvPr/>
        </p:nvSpPr>
        <p:spPr>
          <a:xfrm>
            <a:off x="313925" y="227075"/>
            <a:ext cx="109470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Small New Code with Other Instructions</a:t>
            </a:r>
            <a:endParaRPr/>
          </a:p>
        </p:txBody>
      </p:sp>
      <p:sp>
        <p:nvSpPr>
          <p:cNvPr id="793" name="Google Shape;793;g21379b627d1_9_19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g21379b627d1_9_190"/>
          <p:cNvSpPr txBox="1"/>
          <p:nvPr/>
        </p:nvSpPr>
        <p:spPr>
          <a:xfrm>
            <a:off x="4596000" y="2780250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 x2 x0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 x3 x0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 x3 20(x2)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 x5 x2 x3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andi x6 x5 5</a:t>
            </a:r>
            <a:endParaRPr/>
          </a:p>
        </p:txBody>
      </p:sp>
      <p:cxnSp>
        <p:nvCxnSpPr>
          <p:cNvPr id="795" name="Google Shape;795;g21379b627d1_9_190"/>
          <p:cNvCxnSpPr/>
          <p:nvPr/>
        </p:nvCxnSpPr>
        <p:spPr>
          <a:xfrm>
            <a:off x="6166425" y="1796300"/>
            <a:ext cx="29700" cy="40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6" name="Google Shape;796;g21379b627d1_9_190"/>
          <p:cNvSpPr txBox="1"/>
          <p:nvPr/>
        </p:nvSpPr>
        <p:spPr>
          <a:xfrm>
            <a:off x="2905475" y="1087950"/>
            <a:ext cx="1858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 u="sng">
                <a:latin typeface="Calibri"/>
                <a:ea typeface="Calibri"/>
                <a:cs typeface="Calibri"/>
                <a:sym typeface="Calibri"/>
              </a:rPr>
              <a:t>Explanation:</a:t>
            </a:r>
            <a:endParaRPr b="1" sz="19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g21379b627d1_9_190"/>
          <p:cNvSpPr txBox="1"/>
          <p:nvPr/>
        </p:nvSpPr>
        <p:spPr>
          <a:xfrm>
            <a:off x="6689600" y="2747513"/>
            <a:ext cx="1705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x2=5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x3=5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x3&gt;[x2+20]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x5=5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x6=8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379b627d1_0_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130" name="Google Shape;130;g21379b627d1_0_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1" name="Google Shape;131;g21379b627d1_0_9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g21379b627d1_0_9"/>
          <p:cNvSpPr txBox="1"/>
          <p:nvPr/>
        </p:nvSpPr>
        <p:spPr>
          <a:xfrm>
            <a:off x="313915" y="155702"/>
            <a:ext cx="7848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APB: State Diagram </a:t>
            </a:r>
            <a:endParaRPr/>
          </a:p>
        </p:txBody>
      </p:sp>
      <p:sp>
        <p:nvSpPr>
          <p:cNvPr id="133" name="Google Shape;133;g21379b627d1_0_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g21379b627d1_0_9"/>
          <p:cNvPicPr preferRelativeResize="0"/>
          <p:nvPr/>
        </p:nvPicPr>
        <p:blipFill rotWithShape="1">
          <a:blip r:embed="rId3">
            <a:alphaModFix/>
          </a:blip>
          <a:srcRect b="0" l="9182" r="5318" t="0"/>
          <a:stretch/>
        </p:blipFill>
        <p:spPr>
          <a:xfrm>
            <a:off x="2920475" y="996325"/>
            <a:ext cx="4998974" cy="52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1379b627d1_9_20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803" name="Google Shape;803;g21379b627d1_9_20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4" name="Google Shape;804;g21379b627d1_9_206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5" name="Google Shape;805;g21379b627d1_9_206"/>
          <p:cNvSpPr txBox="1"/>
          <p:nvPr/>
        </p:nvSpPr>
        <p:spPr>
          <a:xfrm>
            <a:off x="313925" y="227075"/>
            <a:ext cx="109470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Small New Code with Other Instructions: Simulated Output</a:t>
            </a:r>
            <a:endParaRPr/>
          </a:p>
        </p:txBody>
      </p:sp>
      <p:sp>
        <p:nvSpPr>
          <p:cNvPr id="806" name="Google Shape;806;g21379b627d1_9_20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g21379b627d1_9_206"/>
          <p:cNvSpPr txBox="1"/>
          <p:nvPr/>
        </p:nvSpPr>
        <p:spPr>
          <a:xfrm>
            <a:off x="467150" y="1083375"/>
            <a:ext cx="61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First Two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Addi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Operation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8" name="Google Shape;808;g21379b627d1_9_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75" y="1749275"/>
            <a:ext cx="11706225" cy="38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1379b627d1_9_2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814" name="Google Shape;814;g21379b627d1_9_2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5" name="Google Shape;815;g21379b627d1_9_219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6" name="Google Shape;816;g21379b627d1_9_219"/>
          <p:cNvSpPr txBox="1"/>
          <p:nvPr/>
        </p:nvSpPr>
        <p:spPr>
          <a:xfrm>
            <a:off x="313925" y="227075"/>
            <a:ext cx="109470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Small New Code with Other Instructions: Simulated Output</a:t>
            </a:r>
            <a:endParaRPr/>
          </a:p>
        </p:txBody>
      </p:sp>
      <p:sp>
        <p:nvSpPr>
          <p:cNvPr id="817" name="Google Shape;817;g21379b627d1_9_2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g21379b627d1_9_219"/>
          <p:cNvSpPr txBox="1"/>
          <p:nvPr/>
        </p:nvSpPr>
        <p:spPr>
          <a:xfrm>
            <a:off x="467150" y="1083375"/>
            <a:ext cx="61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NOP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operation and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operation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9" name="Google Shape;819;g21379b627d1_9_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75" y="2027575"/>
            <a:ext cx="11754676" cy="3746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138980fbdb_2_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825" name="Google Shape;825;g2138980fbdb_2_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26" name="Google Shape;826;g2138980fbdb_2_1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7" name="Google Shape;827;g2138980fbdb_2_1"/>
          <p:cNvSpPr txBox="1"/>
          <p:nvPr/>
        </p:nvSpPr>
        <p:spPr>
          <a:xfrm>
            <a:off x="313925" y="227075"/>
            <a:ext cx="109470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Acknowledgement</a:t>
            </a:r>
            <a:endParaRPr/>
          </a:p>
        </p:txBody>
      </p:sp>
      <p:sp>
        <p:nvSpPr>
          <p:cNvPr id="828" name="Google Shape;828;g2138980fbdb_2_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g2138980fbdb_2_1"/>
          <p:cNvSpPr txBox="1"/>
          <p:nvPr/>
        </p:nvSpPr>
        <p:spPr>
          <a:xfrm>
            <a:off x="467150" y="1083375"/>
            <a:ext cx="94476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Special </a:t>
            </a: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thanks</a:t>
            </a: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 to Sarah-Harris, our whole </a:t>
            </a: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endeavor</a:t>
            </a: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inspired</a:t>
            </a: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 from </a:t>
            </a:r>
            <a:r>
              <a:rPr b="1" lang="en-US" sz="1800">
                <a:solidFill>
                  <a:srgbClr val="0F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Digital Design and Computer Architecture, RISC-V Edition: RISC-V Edition, chapter 7 exercise </a:t>
            </a:r>
            <a:endParaRPr b="1" sz="1800">
              <a:solidFill>
                <a:srgbClr val="0F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Also we are grateful to Dr. A.B.M. Harun-Ur-Rashid Sir,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Mumtahina Islam Sukanya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 madam </a:t>
            </a: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and the members of NSL team for their constant support and guidance</a:t>
            </a:r>
            <a:r>
              <a:rPr lang="en-US" sz="1200">
                <a:solidFill>
                  <a:schemeClr val="dk1"/>
                </a:solidFill>
              </a:rPr>
              <a:t> 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0" name="Google Shape;830;g2138980fbdb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75" y="2884275"/>
            <a:ext cx="3332825" cy="365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g2138980fbdb_2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350" y="2691275"/>
            <a:ext cx="3103200" cy="31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138980fbdb_6_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837" name="Google Shape;837;g2138980fbdb_6_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38" name="Google Shape;838;g2138980fbdb_6_14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9" name="Google Shape;839;g2138980fbdb_6_14"/>
          <p:cNvSpPr txBox="1"/>
          <p:nvPr/>
        </p:nvSpPr>
        <p:spPr>
          <a:xfrm>
            <a:off x="313925" y="227075"/>
            <a:ext cx="109470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References</a:t>
            </a:r>
            <a:endParaRPr/>
          </a:p>
        </p:txBody>
      </p:sp>
      <p:sp>
        <p:nvSpPr>
          <p:cNvPr id="840" name="Google Shape;840;g2138980fbdb_6_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EEE 468</a:t>
            </a:r>
            <a:endParaRPr/>
          </a:p>
        </p:txBody>
      </p:sp>
      <p:sp>
        <p:nvSpPr>
          <p:cNvPr id="841" name="Google Shape;841;g2138980fbdb_6_14"/>
          <p:cNvSpPr txBox="1"/>
          <p:nvPr/>
        </p:nvSpPr>
        <p:spPr>
          <a:xfrm>
            <a:off x="467150" y="1083375"/>
            <a:ext cx="6142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Instruction Formats: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2" name="Google Shape;842;g2138980fbdb_6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1845889"/>
            <a:ext cx="9315450" cy="42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138980fbdb_6_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848" name="Google Shape;848;g2138980fbdb_6_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49" name="Google Shape;849;g2138980fbdb_6_25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0" name="Google Shape;850;g2138980fbdb_6_25"/>
          <p:cNvSpPr txBox="1"/>
          <p:nvPr/>
        </p:nvSpPr>
        <p:spPr>
          <a:xfrm>
            <a:off x="313925" y="227075"/>
            <a:ext cx="109470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References</a:t>
            </a:r>
            <a:endParaRPr/>
          </a:p>
        </p:txBody>
      </p:sp>
      <p:sp>
        <p:nvSpPr>
          <p:cNvPr id="851" name="Google Shape;851;g2138980fbdb_6_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EEE 468</a:t>
            </a:r>
            <a:endParaRPr/>
          </a:p>
        </p:txBody>
      </p:sp>
      <p:sp>
        <p:nvSpPr>
          <p:cNvPr id="852" name="Google Shape;852;g2138980fbdb_6_25"/>
          <p:cNvSpPr txBox="1"/>
          <p:nvPr/>
        </p:nvSpPr>
        <p:spPr>
          <a:xfrm>
            <a:off x="467150" y="1083375"/>
            <a:ext cx="614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latin typeface="Calibri"/>
                <a:ea typeface="Calibri"/>
                <a:cs typeface="Calibri"/>
                <a:sym typeface="Calibri"/>
              </a:rPr>
              <a:t>Immediate</a:t>
            </a:r>
            <a:r>
              <a:rPr b="1" lang="en-US" sz="2400" u="sng">
                <a:latin typeface="Calibri"/>
                <a:ea typeface="Calibri"/>
                <a:cs typeface="Calibri"/>
                <a:sym typeface="Calibri"/>
              </a:rPr>
              <a:t> Formats:</a:t>
            </a:r>
            <a:endParaRPr sz="2400"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3" name="Google Shape;853;g2138980fbdb_6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525" y="1761300"/>
            <a:ext cx="9877425" cy="4405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2138980fbdb_6_3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859" name="Google Shape;859;g2138980fbdb_6_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60" name="Google Shape;860;g2138980fbdb_6_36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1" name="Google Shape;861;g2138980fbdb_6_36"/>
          <p:cNvSpPr txBox="1"/>
          <p:nvPr/>
        </p:nvSpPr>
        <p:spPr>
          <a:xfrm>
            <a:off x="313925" y="227075"/>
            <a:ext cx="109470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References-Instruction Sets: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2" name="Google Shape;862;g2138980fbdb_6_36"/>
          <p:cNvSpPr txBox="1"/>
          <p:nvPr/>
        </p:nvSpPr>
        <p:spPr>
          <a:xfrm>
            <a:off x="467150" y="1083375"/>
            <a:ext cx="6142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3" name="Google Shape;863;g2138980fbdb_6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775" y="1083375"/>
            <a:ext cx="8706450" cy="558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7"/>
          <p:cNvSpPr txBox="1"/>
          <p:nvPr>
            <p:ph type="title"/>
          </p:nvPr>
        </p:nvSpPr>
        <p:spPr>
          <a:xfrm>
            <a:off x="3328555" y="2498725"/>
            <a:ext cx="553489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rPr lang="en-US" sz="9600"/>
              <a:t>Thank You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38980fbdb_5_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140" name="Google Shape;140;g2138980fbdb_5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1" name="Google Shape;141;g2138980fbdb_5_0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g2138980fbdb_5_0"/>
          <p:cNvSpPr txBox="1"/>
          <p:nvPr/>
        </p:nvSpPr>
        <p:spPr>
          <a:xfrm>
            <a:off x="313915" y="155702"/>
            <a:ext cx="7848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Wrapper</a:t>
            </a: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3" name="Google Shape;143;g2138980fbdb_5_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g2138980fbdb_5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425" y="1219202"/>
            <a:ext cx="8614000" cy="5137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379b627d1_10_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150" name="Google Shape;150;g21379b627d1_10_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1" name="Google Shape;151;g21379b627d1_10_26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g21379b627d1_10_26"/>
          <p:cNvSpPr txBox="1"/>
          <p:nvPr/>
        </p:nvSpPr>
        <p:spPr>
          <a:xfrm>
            <a:off x="110515" y="179677"/>
            <a:ext cx="7848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ALU(</a:t>
            </a: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Arithmetic Logic Unit)</a:t>
            </a:r>
            <a:endParaRPr/>
          </a:p>
        </p:txBody>
      </p:sp>
      <p:sp>
        <p:nvSpPr>
          <p:cNvPr id="153" name="Google Shape;153;g21379b627d1_10_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1379b627d1_10_26"/>
          <p:cNvSpPr/>
          <p:nvPr/>
        </p:nvSpPr>
        <p:spPr>
          <a:xfrm>
            <a:off x="6227954" y="1433463"/>
            <a:ext cx="2725800" cy="1813200"/>
          </a:xfrm>
          <a:prstGeom prst="roundRect">
            <a:avLst>
              <a:gd fmla="val 5783" name="adj"/>
            </a:avLst>
          </a:prstGeom>
          <a:solidFill>
            <a:srgbClr val="9FC3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1379b627d1_10_26"/>
          <p:cNvSpPr/>
          <p:nvPr/>
        </p:nvSpPr>
        <p:spPr>
          <a:xfrm>
            <a:off x="4424575" y="1575711"/>
            <a:ext cx="1803300" cy="3306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21379b627d1_10_26"/>
          <p:cNvSpPr/>
          <p:nvPr/>
        </p:nvSpPr>
        <p:spPr>
          <a:xfrm>
            <a:off x="4424575" y="2704261"/>
            <a:ext cx="1803300" cy="3306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21379b627d1_10_26"/>
          <p:cNvSpPr/>
          <p:nvPr/>
        </p:nvSpPr>
        <p:spPr>
          <a:xfrm>
            <a:off x="8953824" y="1774578"/>
            <a:ext cx="1803300" cy="3306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21379b627d1_10_26"/>
          <p:cNvSpPr txBox="1"/>
          <p:nvPr/>
        </p:nvSpPr>
        <p:spPr>
          <a:xfrm>
            <a:off x="4763456" y="1575706"/>
            <a:ext cx="106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[31:0]a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21379b627d1_10_26"/>
          <p:cNvSpPr txBox="1"/>
          <p:nvPr/>
        </p:nvSpPr>
        <p:spPr>
          <a:xfrm>
            <a:off x="4561100" y="2671850"/>
            <a:ext cx="14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[3:0]alucontrol</a:t>
            </a:r>
            <a:endParaRPr/>
          </a:p>
        </p:txBody>
      </p:sp>
      <p:sp>
        <p:nvSpPr>
          <p:cNvPr id="160" name="Google Shape;160;g21379b627d1_10_26"/>
          <p:cNvSpPr txBox="1"/>
          <p:nvPr/>
        </p:nvSpPr>
        <p:spPr>
          <a:xfrm>
            <a:off x="8953826" y="1739775"/>
            <a:ext cx="15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[31:0]result </a:t>
            </a:r>
            <a:endParaRPr/>
          </a:p>
        </p:txBody>
      </p:sp>
      <p:sp>
        <p:nvSpPr>
          <p:cNvPr id="161" name="Google Shape;161;g21379b627d1_10_26"/>
          <p:cNvSpPr txBox="1"/>
          <p:nvPr/>
        </p:nvSpPr>
        <p:spPr>
          <a:xfrm>
            <a:off x="7284901" y="2035125"/>
            <a:ext cx="868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ALU</a:t>
            </a:r>
            <a:endParaRPr b="1" sz="2100"/>
          </a:p>
        </p:txBody>
      </p:sp>
      <p:sp>
        <p:nvSpPr>
          <p:cNvPr id="162" name="Google Shape;162;g21379b627d1_10_26"/>
          <p:cNvSpPr txBox="1"/>
          <p:nvPr/>
        </p:nvSpPr>
        <p:spPr>
          <a:xfrm>
            <a:off x="815150" y="1709025"/>
            <a:ext cx="3057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Arithmetic Logic Unit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Input: [31:0]a ,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[31:0]b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[3:0]alucontrol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Output [31:0]result,[3:0]flags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21379b627d1_10_26"/>
          <p:cNvSpPr/>
          <p:nvPr/>
        </p:nvSpPr>
        <p:spPr>
          <a:xfrm>
            <a:off x="4424575" y="2139986"/>
            <a:ext cx="1803300" cy="3306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21379b627d1_10_26"/>
          <p:cNvSpPr txBox="1"/>
          <p:nvPr/>
        </p:nvSpPr>
        <p:spPr>
          <a:xfrm>
            <a:off x="4763456" y="2088981"/>
            <a:ext cx="106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[31:0]b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21379b627d1_10_26"/>
          <p:cNvSpPr/>
          <p:nvPr/>
        </p:nvSpPr>
        <p:spPr>
          <a:xfrm>
            <a:off x="8953824" y="2505378"/>
            <a:ext cx="1803300" cy="3306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6985">
                <a:alpha val="71760"/>
              </a:srgbClr>
            </a:outerShdw>
          </a:effectLst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6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21379b627d1_10_26"/>
          <p:cNvSpPr txBox="1"/>
          <p:nvPr/>
        </p:nvSpPr>
        <p:spPr>
          <a:xfrm>
            <a:off x="8953826" y="2470575"/>
            <a:ext cx="15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[3:0]flags </a:t>
            </a:r>
            <a:endParaRPr/>
          </a:p>
        </p:txBody>
      </p:sp>
      <p:graphicFrame>
        <p:nvGraphicFramePr>
          <p:cNvPr id="167" name="Google Shape;167;g21379b627d1_10_26"/>
          <p:cNvGraphicFramePr/>
          <p:nvPr/>
        </p:nvGraphicFramePr>
        <p:xfrm>
          <a:off x="1042838" y="3663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{C30601B5-9093-4BDA-849E-AB6C3732832B}</a:tableStyleId>
              </a:tblPr>
              <a:tblGrid>
                <a:gridCol w="1120275"/>
                <a:gridCol w="4613325"/>
              </a:tblGrid>
              <a:tr h="34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Flags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rgbClr val="A7E9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Description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rgbClr val="A7E9E0"/>
                    </a:solidFill>
                  </a:tcPr>
                </a:tc>
              </a:tr>
              <a:tr h="34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Set when the result of operation is negative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4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Set when the result of operation is zero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4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Set when carry is generated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4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set when overflow occurs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21379b627d1_10_26"/>
          <p:cNvSpPr txBox="1"/>
          <p:nvPr/>
        </p:nvSpPr>
        <p:spPr>
          <a:xfrm>
            <a:off x="6495825" y="948775"/>
            <a:ext cx="36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clk                                 enable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g21379b627d1_10_26"/>
          <p:cNvCxnSpPr/>
          <p:nvPr/>
        </p:nvCxnSpPr>
        <p:spPr>
          <a:xfrm>
            <a:off x="6720950" y="1359375"/>
            <a:ext cx="13500" cy="3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g21379b627d1_10_26"/>
          <p:cNvCxnSpPr/>
          <p:nvPr/>
        </p:nvCxnSpPr>
        <p:spPr>
          <a:xfrm>
            <a:off x="8304075" y="1359375"/>
            <a:ext cx="13500" cy="4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379b627d1_1_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176" name="Google Shape;176;g21379b627d1_1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7" name="Google Shape;177;g21379b627d1_1_0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g21379b627d1_1_0"/>
          <p:cNvSpPr txBox="1"/>
          <p:nvPr/>
        </p:nvSpPr>
        <p:spPr>
          <a:xfrm>
            <a:off x="313915" y="155702"/>
            <a:ext cx="7848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ALU(Arithmetic Logic Unit Contd.)</a:t>
            </a:r>
            <a:endParaRPr/>
          </a:p>
        </p:txBody>
      </p:sp>
      <p:sp>
        <p:nvSpPr>
          <p:cNvPr id="179" name="Google Shape;179;g21379b627d1_1_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0" name="Google Shape;180;g21379b627d1_1_0"/>
          <p:cNvGraphicFramePr/>
          <p:nvPr/>
        </p:nvGraphicFramePr>
        <p:xfrm>
          <a:off x="9525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{C30601B5-9093-4BDA-849E-AB6C3732832B}</a:tableStyleId>
              </a:tblPr>
              <a:tblGrid>
                <a:gridCol w="4682800"/>
                <a:gridCol w="560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Alucontrol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76D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Operation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76DBA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4’b0000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Addition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4’b0001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Subtraction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4’b0010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And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4’b0011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4’b0100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xor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4’b0101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set less than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4’b0110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shift left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logical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4’b0111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shift right logical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4’b1000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shift right arithmetic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379b627d1_10_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2/11/2023</a:t>
            </a:r>
            <a:endParaRPr/>
          </a:p>
        </p:txBody>
      </p:sp>
      <p:sp>
        <p:nvSpPr>
          <p:cNvPr id="186" name="Google Shape;186;g21379b627d1_10_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7" name="Google Shape;187;g21379b627d1_10_18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g21379b627d1_10_18"/>
          <p:cNvSpPr txBox="1"/>
          <p:nvPr/>
        </p:nvSpPr>
        <p:spPr>
          <a:xfrm>
            <a:off x="313915" y="155702"/>
            <a:ext cx="7848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ALU(Arithmetic Logic Unit Contd.)</a:t>
            </a:r>
            <a:endParaRPr/>
          </a:p>
        </p:txBody>
      </p:sp>
      <p:sp>
        <p:nvSpPr>
          <p:cNvPr id="189" name="Google Shape;189;g21379b627d1_10_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g21379b627d1_10_18"/>
          <p:cNvPicPr preferRelativeResize="0"/>
          <p:nvPr/>
        </p:nvPicPr>
        <p:blipFill rotWithShape="1">
          <a:blip r:embed="rId3">
            <a:alphaModFix/>
          </a:blip>
          <a:srcRect b="35583" l="0" r="0" t="0"/>
          <a:stretch/>
        </p:blipFill>
        <p:spPr>
          <a:xfrm>
            <a:off x="266700" y="2290976"/>
            <a:ext cx="3771900" cy="12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21379b627d1_1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275" y="1422227"/>
            <a:ext cx="914400" cy="971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2" name="Google Shape;192;g21379b627d1_10_18"/>
          <p:cNvGraphicFramePr/>
          <p:nvPr/>
        </p:nvGraphicFramePr>
        <p:xfrm>
          <a:off x="3889750" y="104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{C30601B5-9093-4BDA-849E-AB6C3732832B}</a:tableStyleId>
              </a:tblPr>
              <a:tblGrid>
                <a:gridCol w="865875"/>
                <a:gridCol w="1076000"/>
                <a:gridCol w="1384850"/>
                <a:gridCol w="1249800"/>
                <a:gridCol w="1502400"/>
                <a:gridCol w="1241050"/>
              </a:tblGrid>
              <a:tr h="36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ALUOp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76D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funct3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76D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Op_5*func7_5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76D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func7_b_5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76D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ALUControl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76D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Instruction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76DBAB"/>
                    </a:solidFill>
                  </a:tcPr>
                </a:tc>
              </a:tr>
              <a:tr h="36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4’b0000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add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4’b0001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subtract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68550">
                <a:tc rowSpan="9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3’b</a:t>
                      </a:r>
                      <a:r>
                        <a:rPr lang="en-US"/>
                        <a:t>000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4’b0001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subtract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695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4’b0000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add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695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3’b001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4’b0110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sll.slli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695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3’b010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4’b0101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slt,slti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695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3’b100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4’b0100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xor,xori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69550"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3’b101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4’b1000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sra,srai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695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4’b0111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srl,srli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695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3’b110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4’b0011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or,ori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695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3’b111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4’b0010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and,andi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93" name="Google Shape;193;g21379b627d1_10_18"/>
          <p:cNvSpPr txBox="1"/>
          <p:nvPr/>
        </p:nvSpPr>
        <p:spPr>
          <a:xfrm>
            <a:off x="508700" y="3548775"/>
            <a:ext cx="31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Fig:ALUDecoder Block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g21379b627d1_1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101375"/>
            <a:ext cx="3584950" cy="2015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2023-01-03T18:56:00Z</dcterms:created>
  <dc:creator>1706058 - Abdullah Jubair Bin Iqbal</dc:creator>
</cp:coreProperties>
</file>