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6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986" y="25234"/>
            <a:ext cx="824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Bangladesh University Of Engineering &amp; Technology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37" y="529271"/>
            <a:ext cx="1325187" cy="1024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3987" y="1528320"/>
            <a:ext cx="786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Department Of Electrical &amp; Electronic Engineering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20567" y="2342696"/>
            <a:ext cx="440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									</a:t>
            </a:r>
            <a:r>
              <a:rPr lang="en-US" sz="2800" b="1" dirty="0" smtClean="0"/>
              <a:t>	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53691" y="4511475"/>
            <a:ext cx="5137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Submitted By</a:t>
            </a:r>
          </a:p>
          <a:p>
            <a:pPr algn="ctr"/>
            <a:r>
              <a:rPr lang="en-US" sz="2000" u="sng" dirty="0" smtClean="0"/>
              <a:t>Group No. 05 (EEE Sec-A)</a:t>
            </a:r>
          </a:p>
          <a:p>
            <a:pPr algn="ctr"/>
            <a:r>
              <a:rPr lang="en-US" sz="2000" dirty="0" smtClean="0"/>
              <a:t>Md. </a:t>
            </a:r>
            <a:r>
              <a:rPr lang="en-US" sz="2000" dirty="0" err="1" smtClean="0"/>
              <a:t>Jahidul</a:t>
            </a:r>
            <a:r>
              <a:rPr lang="en-US" sz="2000" dirty="0" smtClean="0"/>
              <a:t> Hoq Emon (1706017)</a:t>
            </a:r>
          </a:p>
          <a:p>
            <a:pPr algn="ctr"/>
            <a:r>
              <a:rPr lang="en-US" sz="2000" dirty="0" err="1" smtClean="0"/>
              <a:t>Swapnil</a:t>
            </a:r>
            <a:r>
              <a:rPr lang="en-US" sz="2000" dirty="0" smtClean="0"/>
              <a:t> </a:t>
            </a:r>
            <a:r>
              <a:rPr lang="en-US" sz="2000" dirty="0" err="1" smtClean="0"/>
              <a:t>Siddiky</a:t>
            </a:r>
            <a:r>
              <a:rPr lang="en-US" sz="2000" dirty="0" smtClean="0"/>
              <a:t> (1706018)</a:t>
            </a:r>
          </a:p>
          <a:p>
            <a:pPr algn="ctr"/>
            <a:r>
              <a:rPr lang="en-US" sz="2000" dirty="0" smtClean="0"/>
              <a:t>Md. </a:t>
            </a:r>
            <a:r>
              <a:rPr lang="en-US" sz="2000" dirty="0" err="1" smtClean="0"/>
              <a:t>Redwan</a:t>
            </a:r>
            <a:r>
              <a:rPr lang="en-US" sz="2000" dirty="0" smtClean="0"/>
              <a:t> </a:t>
            </a:r>
            <a:r>
              <a:rPr lang="en-US" sz="2000" dirty="0" err="1" smtClean="0"/>
              <a:t>Hossen</a:t>
            </a:r>
            <a:r>
              <a:rPr lang="en-US" sz="2000" dirty="0" smtClean="0"/>
              <a:t> (1706019)</a:t>
            </a:r>
          </a:p>
          <a:p>
            <a:pPr algn="ctr"/>
            <a:r>
              <a:rPr lang="en-US" sz="2000" dirty="0" err="1" smtClean="0"/>
              <a:t>Shafin</a:t>
            </a:r>
            <a:r>
              <a:rPr lang="en-US" sz="2000" dirty="0" smtClean="0"/>
              <a:t> </a:t>
            </a:r>
            <a:r>
              <a:rPr lang="en-US" sz="2000" dirty="0" err="1" smtClean="0"/>
              <a:t>Shadman</a:t>
            </a:r>
            <a:r>
              <a:rPr lang="en-US" sz="2000" dirty="0" smtClean="0"/>
              <a:t> Ahmed(1706020)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588" y="2342696"/>
            <a:ext cx="4963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Project Presentation On</a:t>
            </a:r>
          </a:p>
          <a:p>
            <a:pPr algn="ctr"/>
            <a:r>
              <a:rPr lang="en-US" sz="2000" b="1" u="sng" dirty="0" smtClean="0"/>
              <a:t>Wind Power Plant Simulation Using Simulink</a:t>
            </a:r>
            <a:endParaRPr lang="en-US" sz="2000" b="1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59" y="3389323"/>
            <a:ext cx="1653144" cy="10594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69873" y="2947478"/>
            <a:ext cx="194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Level -3, Term - 1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5320937" y="1961880"/>
            <a:ext cx="13251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EEE 306</a:t>
            </a:r>
          </a:p>
        </p:txBody>
      </p:sp>
    </p:spTree>
    <p:extLst>
      <p:ext uri="{BB962C8B-B14F-4D97-AF65-F5344CB8AC3E}">
        <p14:creationId xmlns:p14="http://schemas.microsoft.com/office/powerpoint/2010/main" val="39802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7"/>
    </mc:Choice>
    <mc:Fallback xmlns="">
      <p:transition spd="slow" advTm="479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0195" y="418123"/>
            <a:ext cx="34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(iii) </a:t>
            </a:r>
            <a:r>
              <a:rPr lang="en-US" sz="2400" b="1" u="sng" dirty="0" smtClean="0">
                <a:solidFill>
                  <a:srgbClr val="00B0F0"/>
                </a:solidFill>
              </a:rPr>
              <a:t>Electric Torque graph</a:t>
            </a:r>
            <a:r>
              <a:rPr lang="en-US" sz="2000" b="1" u="sng" dirty="0" smtClean="0">
                <a:solidFill>
                  <a:srgbClr val="00B0F0"/>
                </a:solidFill>
              </a:rPr>
              <a:t>:</a:t>
            </a:r>
            <a:endParaRPr lang="en-US" sz="2000" b="1" u="sng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5" y="879788"/>
            <a:ext cx="10058400" cy="4807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235" y="5963917"/>
            <a:ext cx="1031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Observation :</a:t>
            </a:r>
            <a:r>
              <a:rPr lang="en-US" dirty="0" smtClean="0"/>
              <a:t> Here, </a:t>
            </a:r>
            <a:r>
              <a:rPr lang="en-US" dirty="0" smtClean="0"/>
              <a:t>characteristics for electrical torque graph are found to similar to those of Real Power graph shown earlier.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06286" y="5451566"/>
                <a:ext cx="90482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Observation:</a:t>
                </a:r>
                <a:r>
                  <a:rPr lang="en-US" dirty="0" smtClean="0"/>
                  <a:t> Here, efficiency curves for different </a:t>
                </a:r>
                <a:r>
                  <a:rPr lang="en-US" dirty="0" smtClean="0"/>
                  <a:t>areas swept by </a:t>
                </a:r>
                <a:r>
                  <a:rPr lang="en-US" dirty="0" smtClean="0"/>
                  <a:t>rotor blades are plotted. We find for </a:t>
                </a:r>
                <a:r>
                  <a:rPr lang="en-US" dirty="0" smtClean="0"/>
                  <a:t>A = </a:t>
                </a:r>
                <a:r>
                  <a:rPr lang="en-US" dirty="0" smtClean="0"/>
                  <a:t>2290.22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x-non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we have maximum efficiency of around </a:t>
                </a:r>
                <a:r>
                  <a:rPr lang="en-US" dirty="0" smtClean="0"/>
                  <a:t>59%. For </a:t>
                </a:r>
                <a:r>
                  <a:rPr lang="en-US" dirty="0" smtClean="0"/>
                  <a:t>all the area parameters, the curves are of same shape . At first they increase till a certain point, then decrease with further increase in wind speed. 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5451566"/>
                <a:ext cx="9048206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539" t="-2538" b="-7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10343" y="174283"/>
            <a:ext cx="34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(iv) </a:t>
            </a:r>
            <a:r>
              <a:rPr lang="en-US" sz="2400" b="1" u="sng" dirty="0" smtClean="0">
                <a:solidFill>
                  <a:srgbClr val="00B0F0"/>
                </a:solidFill>
              </a:rPr>
              <a:t>Efficiency graph</a:t>
            </a:r>
            <a:r>
              <a:rPr lang="en-US" sz="2000" b="1" u="sng" dirty="0" smtClean="0">
                <a:solidFill>
                  <a:srgbClr val="00B0F0"/>
                </a:solidFill>
              </a:rPr>
              <a:t>:</a:t>
            </a:r>
            <a:endParaRPr lang="en-US" sz="2000" b="1" u="sng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6" y="635948"/>
            <a:ext cx="10236926" cy="47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366" y="661851"/>
            <a:ext cx="41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FFFF00"/>
                </a:solidFill>
              </a:rPr>
              <a:t>Limitations of the project:</a:t>
            </a:r>
            <a:endParaRPr lang="en-US" sz="2800" u="sng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159" y="1323703"/>
            <a:ext cx="108421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plant protection unit for the system has not been integrated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Some transient phases have been seen in the graphs which couldn’t be mitigated.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rather simple grid model has been used to demonstrate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to control the plant in overloaded condition has not been projected.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92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537" y="365759"/>
            <a:ext cx="337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FFFF00"/>
                </a:solidFill>
              </a:rPr>
              <a:t>Summary:</a:t>
            </a:r>
            <a:endParaRPr lang="en-US" sz="2800" u="sng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040" y="984069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Despite having some discrepancies with </a:t>
            </a:r>
            <a:r>
              <a:rPr lang="en-US" sz="2000" dirty="0" smtClean="0"/>
              <a:t>real-life wind turbine systems, </a:t>
            </a:r>
            <a:r>
              <a:rPr lang="en-US" sz="2000" dirty="0" smtClean="0"/>
              <a:t>our main objectives to observe different </a:t>
            </a:r>
            <a:r>
              <a:rPr lang="en-US" sz="2000" dirty="0" smtClean="0"/>
              <a:t>characteristics of a wind turbine </a:t>
            </a:r>
            <a:r>
              <a:rPr lang="en-US" sz="2000" dirty="0" smtClean="0"/>
              <a:t>with varying speed have been </a:t>
            </a:r>
            <a:r>
              <a:rPr lang="en-US" sz="2000" dirty="0" smtClean="0"/>
              <a:t>fulfilled. </a:t>
            </a:r>
            <a:r>
              <a:rPr lang="en-US" sz="2000" dirty="0" smtClean="0"/>
              <a:t>We observed our desired curves and matched them with our theoretical </a:t>
            </a:r>
            <a:r>
              <a:rPr lang="en-US" sz="2000" dirty="0" smtClean="0"/>
              <a:t>knowledge. </a:t>
            </a:r>
            <a:r>
              <a:rPr lang="en-US" sz="2000" dirty="0" smtClean="0"/>
              <a:t>A lot </a:t>
            </a:r>
            <a:r>
              <a:rPr lang="en-US" sz="2000" dirty="0" smtClean="0"/>
              <a:t>has </a:t>
            </a:r>
            <a:r>
              <a:rPr lang="en-US" sz="2000" dirty="0"/>
              <a:t>been learnt by us </a:t>
            </a:r>
            <a:r>
              <a:rPr lang="en-US" sz="2000" dirty="0" smtClean="0"/>
              <a:t>about </a:t>
            </a:r>
            <a:r>
              <a:rPr lang="en-US" sz="2000" dirty="0" smtClean="0"/>
              <a:t>Simulink and Wind Systems </a:t>
            </a:r>
            <a:r>
              <a:rPr lang="en-US" sz="2000" dirty="0" smtClean="0"/>
              <a:t>by performing </a:t>
            </a:r>
            <a:r>
              <a:rPr lang="en-US" sz="2000" dirty="0" smtClean="0"/>
              <a:t>this project.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 flipH="1">
            <a:off x="7450180" y="5427278"/>
            <a:ext cx="191590" cy="248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8121" y="5135878"/>
            <a:ext cx="3622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US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3816533" y="5437825"/>
            <a:ext cx="191590" cy="248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97032" y="5561922"/>
            <a:ext cx="343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4-Point Star 10"/>
          <p:cNvSpPr/>
          <p:nvPr/>
        </p:nvSpPr>
        <p:spPr>
          <a:xfrm>
            <a:off x="3628209" y="5427277"/>
            <a:ext cx="143691" cy="24819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7694023" y="5437824"/>
            <a:ext cx="143691" cy="24819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37714" y="5551374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7462" y="374468"/>
            <a:ext cx="31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endParaRPr lang="en-US" sz="2800" i="1" u="sng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646" y="1067813"/>
            <a:ext cx="1143435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 </a:t>
            </a:r>
            <a:r>
              <a:rPr lang="en-US" sz="2000" b="1" dirty="0" smtClean="0"/>
              <a:t>power</a:t>
            </a:r>
            <a:r>
              <a:rPr lang="en-US" sz="2000" dirty="0"/>
              <a:t> is the use of </a:t>
            </a:r>
            <a:r>
              <a:rPr lang="en-US" sz="2000" dirty="0" smtClean="0"/>
              <a:t>wind to </a:t>
            </a:r>
            <a:r>
              <a:rPr lang="en-US" sz="2000" dirty="0"/>
              <a:t>provide </a:t>
            </a:r>
            <a:r>
              <a:rPr lang="en-US" sz="2000" dirty="0" smtClean="0"/>
              <a:t>mechanical power</a:t>
            </a:r>
            <a:r>
              <a:rPr lang="en-US" sz="2000" dirty="0"/>
              <a:t> through </a:t>
            </a:r>
            <a:r>
              <a:rPr lang="en-US" sz="2000" dirty="0" smtClean="0"/>
              <a:t>wind turbines</a:t>
            </a:r>
            <a:r>
              <a:rPr lang="en-US" sz="2000" dirty="0"/>
              <a:t> to </a:t>
            </a:r>
            <a:r>
              <a:rPr lang="en-US" sz="2000" dirty="0" smtClean="0"/>
              <a:t>turn electric generators for</a:t>
            </a:r>
            <a:r>
              <a:rPr lang="en-US" sz="2000" dirty="0"/>
              <a:t> </a:t>
            </a:r>
            <a:r>
              <a:rPr lang="en-US" sz="2000" dirty="0" smtClean="0"/>
              <a:t>electric power.</a:t>
            </a:r>
            <a:r>
              <a:rPr lang="en-US" dirty="0"/>
              <a:t> </a:t>
            </a:r>
            <a:r>
              <a:rPr lang="en-US" dirty="0" smtClean="0"/>
              <a:t>To harness </a:t>
            </a:r>
            <a:r>
              <a:rPr lang="en-US" dirty="0"/>
              <a:t>this natural resource in the best possible way wind turbines are </a:t>
            </a:r>
            <a:r>
              <a:rPr lang="en-US" dirty="0" smtClean="0"/>
              <a:t>designed.</a:t>
            </a:r>
          </a:p>
          <a:p>
            <a:r>
              <a:rPr lang="en-US" dirty="0"/>
              <a:t>All the wind turbines used today are </a:t>
            </a:r>
            <a:r>
              <a:rPr lang="en-US" dirty="0" smtClean="0"/>
              <a:t>usually horizontal-axis </a:t>
            </a:r>
            <a:r>
              <a:rPr lang="en-US" dirty="0" smtClean="0"/>
              <a:t>machines </a:t>
            </a:r>
            <a:r>
              <a:rPr lang="en-US" dirty="0"/>
              <a:t>with 3 bladed rotor spinning in a vertical plane. Wind </a:t>
            </a:r>
            <a:r>
              <a:rPr lang="en-US" dirty="0" smtClean="0"/>
              <a:t>energy is </a:t>
            </a:r>
            <a:r>
              <a:rPr lang="en-US" dirty="0"/>
              <a:t>used to rotate these blades, which are mounted at a height of almost 40 </a:t>
            </a:r>
            <a:r>
              <a:rPr lang="en-US" dirty="0" smtClean="0"/>
              <a:t>meters, </a:t>
            </a:r>
            <a:r>
              <a:rPr lang="en-US" dirty="0" smtClean="0"/>
              <a:t>thus converting </a:t>
            </a:r>
            <a:r>
              <a:rPr lang="en-US" dirty="0"/>
              <a:t>kinetic energy of the wind into mechanical energy. This mechanical energy is then converted to electrical energy using </a:t>
            </a:r>
            <a:r>
              <a:rPr lang="en-US" dirty="0" smtClean="0"/>
              <a:t>a generator.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894217" y="2776822"/>
            <a:ext cx="2290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>
                <a:solidFill>
                  <a:srgbClr val="FFC000"/>
                </a:solidFill>
              </a:rPr>
              <a:t>Objectives</a:t>
            </a:r>
            <a:endParaRPr lang="en-US" sz="3200" i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3006" y="3709851"/>
            <a:ext cx="89524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Making a wind turbine model (Induction Generator Type) using Simulink.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Varying the wind speed to observe the change in different characteristics of the turbine such as Power, Torque, Efficiency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Plotting the various characteristics with varying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Finding the maximum efficiency which can be extracted from the turbine (Betz limit).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7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7"/>
    </mc:Choice>
    <mc:Fallback xmlns="">
      <p:transition spd="slow" advTm="194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67200" y="113212"/>
            <a:ext cx="317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Simulink Model </a:t>
            </a:r>
            <a:endParaRPr lang="en-US" sz="2400" u="sn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3181" y="5445119"/>
            <a:ext cx="802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Fig</a:t>
            </a:r>
            <a:r>
              <a:rPr lang="en-US" b="1" dirty="0" smtClean="0"/>
              <a:t>: Simulink Model of a </a:t>
            </a:r>
            <a:r>
              <a:rPr lang="en-US" b="1" dirty="0" smtClean="0"/>
              <a:t>1.5</a:t>
            </a:r>
            <a:r>
              <a:rPr lang="bn-IN" b="1" dirty="0" smtClean="0"/>
              <a:t> </a:t>
            </a:r>
            <a:r>
              <a:rPr lang="en-US" b="1" dirty="0" smtClean="0"/>
              <a:t>MW </a:t>
            </a:r>
            <a:r>
              <a:rPr lang="en-US" b="1" dirty="0" smtClean="0"/>
              <a:t>Wind Turbine Induction Generator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3" y="917664"/>
            <a:ext cx="11382103" cy="42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"/>
    </mc:Choice>
    <mc:Fallback xmlns="">
      <p:transition spd="slow" advTm="153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942" y="139337"/>
            <a:ext cx="6496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Inside Wind Turbine Induction Generator:</a:t>
            </a:r>
            <a:endParaRPr lang="en-US" sz="2400" i="1" u="sng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7" y="601002"/>
            <a:ext cx="7184572" cy="2828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942" y="3659944"/>
            <a:ext cx="6496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Inside Wind Turbine:</a:t>
            </a:r>
            <a:endParaRPr lang="en-US" sz="2400" i="1" u="sng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23" y="4352441"/>
            <a:ext cx="7741920" cy="21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6"/>
    </mc:Choice>
    <mc:Fallback xmlns="">
      <p:transition spd="slow" advTm="82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942" y="139337"/>
            <a:ext cx="6496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Internal Structure of a Wind Turbine:</a:t>
            </a:r>
            <a:endParaRPr lang="en-US" sz="2400" i="1" u="sng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762407"/>
            <a:ext cx="10162903" cy="584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1073" y="-26126"/>
            <a:ext cx="356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smtClean="0">
                <a:solidFill>
                  <a:srgbClr val="FFFF00"/>
                </a:solidFill>
              </a:rPr>
              <a:t>Principal Components</a:t>
            </a:r>
            <a:endParaRPr lang="en-US" sz="2800" i="1" u="sng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1" y="661852"/>
            <a:ext cx="79441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Wind Turbine Induction </a:t>
            </a:r>
            <a:r>
              <a:rPr lang="en-US" sz="2000" dirty="0" smtClean="0"/>
              <a:t>Generator</a:t>
            </a:r>
            <a:r>
              <a:rPr lang="bn-IN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Phasor Type) of </a:t>
            </a:r>
            <a:r>
              <a:rPr lang="en-US" sz="2000" dirty="0" smtClean="0"/>
              <a:t>1.5</a:t>
            </a:r>
            <a:r>
              <a:rPr lang="bn-IN" sz="2000" dirty="0" smtClean="0"/>
              <a:t> </a:t>
            </a:r>
            <a:r>
              <a:rPr lang="en-US" sz="2000" dirty="0" smtClean="0"/>
              <a:t>MW </a:t>
            </a:r>
            <a:r>
              <a:rPr lang="en-US" sz="2000" dirty="0" smtClean="0"/>
              <a:t>base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Three</a:t>
            </a:r>
            <a:r>
              <a:rPr lang="bn-IN" sz="2000" dirty="0" smtClean="0"/>
              <a:t>-</a:t>
            </a:r>
            <a:r>
              <a:rPr lang="en-US" sz="2000" dirty="0" smtClean="0"/>
              <a:t>Phase </a:t>
            </a:r>
            <a:r>
              <a:rPr lang="en-US" sz="2000" dirty="0" smtClean="0"/>
              <a:t>Grid </a:t>
            </a:r>
            <a:r>
              <a:rPr lang="en-US" sz="2000" dirty="0" smtClean="0"/>
              <a:t>and Three-Phase </a:t>
            </a:r>
            <a:r>
              <a:rPr lang="en-US" sz="2000" dirty="0" smtClean="0"/>
              <a:t>Transformer.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Capacitor Bank </a:t>
            </a:r>
            <a:r>
              <a:rPr lang="en-US" sz="2000" dirty="0" smtClean="0"/>
              <a:t>and </a:t>
            </a:r>
            <a:r>
              <a:rPr lang="en-US" sz="2000" dirty="0" smtClean="0"/>
              <a:t>Grounding Resistor.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Ramp Function.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 measurement block and Power (Phasor)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Different blocks like </a:t>
            </a:r>
            <a:r>
              <a:rPr lang="en-US" sz="2000" dirty="0" smtClean="0"/>
              <a:t>gain, </a:t>
            </a:r>
            <a:r>
              <a:rPr lang="en-US" sz="2000" dirty="0" smtClean="0"/>
              <a:t>scope, </a:t>
            </a:r>
            <a:r>
              <a:rPr lang="en-US" sz="2000" dirty="0" smtClean="0"/>
              <a:t>display </a:t>
            </a:r>
            <a:r>
              <a:rPr lang="en-US" sz="2000" dirty="0" smtClean="0"/>
              <a:t>etc. for data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MATLAB function block for calculating </a:t>
            </a:r>
            <a:r>
              <a:rPr lang="en-US" sz="2000" dirty="0" smtClean="0"/>
              <a:t>efficiency.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54" y="394565"/>
            <a:ext cx="1339214" cy="938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2582" y="3078480"/>
            <a:ext cx="356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smtClean="0">
                <a:solidFill>
                  <a:srgbClr val="FFFF00"/>
                </a:solidFill>
              </a:rPr>
              <a:t>Mathematical Equations</a:t>
            </a:r>
            <a:endParaRPr lang="en-US" sz="2800" i="1" u="sng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5954" y="3791461"/>
                <a:ext cx="439782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Wind Power</a:t>
                </a:r>
                <a:r>
                  <a:rPr lang="en-US" sz="2400" dirty="0"/>
                  <a:t>,</a:t>
                </a:r>
                <a:r>
                  <a:rPr lang="en-US" sz="2400" dirty="0" smtClean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400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bn-IN" sz="24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x-none" sz="2400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none" sz="24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𝞺</m:t>
                    </m:r>
                    <m:r>
                      <a:rPr lang="en-US" sz="24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x-none" sz="2400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54" y="3791461"/>
                <a:ext cx="4397829" cy="613886"/>
              </a:xfrm>
              <a:prstGeom prst="rect">
                <a:avLst/>
              </a:prstGeom>
              <a:blipFill>
                <a:blip r:embed="rId3"/>
                <a:stretch>
                  <a:fillRect l="-2219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93280" y="3910875"/>
                <a:ext cx="4189775" cy="1477328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x-none" i="1">
                        <a:latin typeface="Cambria Math" panose="02040503050406030204" pitchFamily="18" charset="0"/>
                      </a:rPr>
                      <m:t>𝞺</m:t>
                    </m:r>
                  </m:oMath>
                </a14:m>
                <a:r>
                  <a:rPr lang="en-US" dirty="0" smtClean="0"/>
                  <a:t> = Density </a:t>
                </a:r>
                <a:r>
                  <a:rPr lang="en-US" dirty="0" smtClean="0"/>
                  <a:t>of air</a:t>
                </a:r>
              </a:p>
              <a:p>
                <a:r>
                  <a:rPr lang="en-US" dirty="0" smtClean="0"/>
                  <a:t>	</a:t>
                </a:r>
                <a:r>
                  <a:rPr lang="en-US" dirty="0" smtClean="0"/>
                  <a:t>Area </a:t>
                </a:r>
                <a:r>
                  <a:rPr lang="en-US" dirty="0" smtClean="0"/>
                  <a:t>swept by rotor </a:t>
                </a:r>
                <a:r>
                  <a:rPr lang="en-US" dirty="0" smtClean="0"/>
                  <a:t>blade,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; where 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r = rotor </a:t>
                </a:r>
                <a:r>
                  <a:rPr lang="en-US" dirty="0" smtClean="0"/>
                  <a:t>blade radius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:r>
                  <a:rPr lang="en-US" b="1" dirty="0" smtClean="0"/>
                  <a:t>v </a:t>
                </a:r>
                <a:r>
                  <a:rPr lang="en-US" dirty="0" smtClean="0"/>
                  <a:t>= speed </a:t>
                </a:r>
                <a:r>
                  <a:rPr lang="en-US" dirty="0" smtClean="0"/>
                  <a:t>of wind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280" y="3910875"/>
                <a:ext cx="4189775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1164" t="-2066" b="-57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75954" y="4415246"/>
                <a:ext cx="4740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Let, output electrical </a:t>
                </a:r>
                <a:r>
                  <a:rPr lang="en-US" sz="2400" dirty="0" smtClean="0"/>
                  <a:t>power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400" i="1" smtClean="0">
                            <a:solidFill>
                              <a:srgbClr val="66FF3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66FF3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66FF3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66FF33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54" y="4415246"/>
                <a:ext cx="474082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05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71599" y="4944370"/>
                <a:ext cx="2699656" cy="66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Efficiency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400" i="1" smtClean="0">
                            <a:solidFill>
                              <a:srgbClr val="66FF33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x-none" sz="2400" i="1">
                                <a:solidFill>
                                  <a:srgbClr val="66FF3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66FF33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66FF3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x-none" sz="2400" i="1" smtClean="0">
                                <a:solidFill>
                                  <a:srgbClr val="66FF3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66FF33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66FF33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rgbClr val="66FF33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4944370"/>
                <a:ext cx="2699656" cy="662104"/>
              </a:xfrm>
              <a:prstGeom prst="rect">
                <a:avLst/>
              </a:prstGeom>
              <a:blipFill rotWithShape="1">
                <a:blip r:embed="rId6"/>
                <a:stretch>
                  <a:fillRect l="-3386" b="-18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71599" y="6101744"/>
            <a:ext cx="1000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*Maximum achievable efficiency from a wind turbine is </a:t>
            </a:r>
            <a:r>
              <a:rPr lang="en-US" sz="2000" dirty="0" smtClean="0">
                <a:solidFill>
                  <a:srgbClr val="00B0F0"/>
                </a:solidFill>
              </a:rPr>
              <a:t>59.3 %</a:t>
            </a:r>
            <a:r>
              <a:rPr lang="en-US" sz="2000" dirty="0" smtClean="0"/>
              <a:t> which is known as </a:t>
            </a:r>
            <a:r>
              <a:rPr lang="en-US" sz="2000" dirty="0" smtClean="0">
                <a:solidFill>
                  <a:srgbClr val="00B0F0"/>
                </a:solidFill>
              </a:rPr>
              <a:t>Betz Limit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4250" y="112617"/>
            <a:ext cx="356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smtClean="0">
                <a:solidFill>
                  <a:srgbClr val="FFFF00"/>
                </a:solidFill>
              </a:rPr>
              <a:t>Workflow</a:t>
            </a:r>
            <a:endParaRPr lang="en-US" sz="2800" i="1" u="sng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1" y="1081724"/>
            <a:ext cx="1924593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Simulink Model Of Wind Turbine</a:t>
            </a:r>
            <a:endParaRPr lang="en-US" sz="16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51908" y="1276993"/>
            <a:ext cx="966651" cy="3744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9520" y="1171839"/>
            <a:ext cx="3762103" cy="5847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 </a:t>
            </a:r>
            <a:r>
              <a:rPr lang="en-US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</a:t>
            </a:r>
            <a:r>
              <a:rPr lang="en-US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creating logic for cut in and cutoff speed of turbine.</a:t>
            </a:r>
            <a:endParaRPr lang="en-US" sz="16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07085" y="1267122"/>
            <a:ext cx="966651" cy="3744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04364" y="1202616"/>
            <a:ext cx="2725784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</a:t>
            </a:r>
            <a:r>
              <a:rPr lang="en-US" sz="1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MATLAB  function to </a:t>
            </a:r>
            <a:r>
              <a:rPr lang="en-US" sz="1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efficiency</a:t>
            </a:r>
            <a:endParaRPr lang="en-US" sz="1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9963522" y="2022076"/>
            <a:ext cx="777580" cy="5007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80711" y="2675095"/>
            <a:ext cx="2743201" cy="738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wind vs time </a:t>
            </a:r>
            <a:r>
              <a:rPr lang="en-US" sz="1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graph, </a:t>
            </a:r>
            <a:r>
              <a:rPr lang="en-US" sz="1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vs time graph and other </a:t>
            </a:r>
            <a:r>
              <a:rPr lang="en-US" sz="1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US" sz="1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7374934" y="2964912"/>
            <a:ext cx="1223552" cy="3744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22344" y="2697636"/>
            <a:ext cx="2268039" cy="738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output graphs with theoretical knowledge</a:t>
            </a:r>
            <a:endParaRPr lang="en-US" sz="1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5118" y="2675095"/>
            <a:ext cx="2360023" cy="738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limitations and ways to improve the model</a:t>
            </a:r>
            <a:endParaRPr lang="en-US" sz="1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3234145" y="2964912"/>
            <a:ext cx="1179195" cy="3744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16480" y="3868356"/>
            <a:ext cx="738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smtClean="0">
                <a:solidFill>
                  <a:srgbClr val="FFFF00"/>
                </a:solidFill>
              </a:rPr>
              <a:t>MATLAB Function to calculate efficiency for different </a:t>
            </a:r>
            <a:r>
              <a:rPr lang="en-US" sz="2000" i="1" u="sng" dirty="0" smtClean="0">
                <a:solidFill>
                  <a:srgbClr val="FFFF00"/>
                </a:solidFill>
              </a:rPr>
              <a:t>rotor-swept areas </a:t>
            </a:r>
            <a:endParaRPr lang="en-US" sz="2000" i="1" u="sng" dirty="0">
              <a:solidFill>
                <a:srgbClr val="FFFF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34" y="4578459"/>
            <a:ext cx="6466114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2696" y="112617"/>
            <a:ext cx="356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smtClean="0">
                <a:solidFill>
                  <a:srgbClr val="FFFF00"/>
                </a:solidFill>
              </a:rPr>
              <a:t>Outputs &amp; Observations</a:t>
            </a:r>
            <a:endParaRPr lang="en-US" sz="2800" i="1" u="sng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0824" y="635837"/>
            <a:ext cx="34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</a:rPr>
              <a:t>i</a:t>
            </a:r>
            <a:r>
              <a:rPr lang="en-US" sz="2400" dirty="0" smtClean="0">
                <a:solidFill>
                  <a:srgbClr val="00B0F0"/>
                </a:solidFill>
              </a:rPr>
              <a:t>) </a:t>
            </a:r>
            <a:r>
              <a:rPr lang="en-US" sz="2400" b="1" u="sng" dirty="0" smtClean="0">
                <a:solidFill>
                  <a:srgbClr val="00B0F0"/>
                </a:solidFill>
              </a:rPr>
              <a:t>Wind vs Time graph</a:t>
            </a:r>
            <a:r>
              <a:rPr lang="en-US" sz="2000" b="1" u="sng" dirty="0" smtClean="0">
                <a:solidFill>
                  <a:srgbClr val="00B0F0"/>
                </a:solidFill>
              </a:rPr>
              <a:t>:</a:t>
            </a:r>
            <a:endParaRPr lang="en-US" sz="2000" b="1" u="sng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737" y="6017623"/>
            <a:ext cx="1068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Observation:</a:t>
            </a:r>
            <a:r>
              <a:rPr lang="bn-IN" dirty="0" smtClean="0"/>
              <a:t> </a:t>
            </a:r>
            <a:r>
              <a:rPr lang="en-US" dirty="0" smtClean="0"/>
              <a:t>Here</a:t>
            </a:r>
            <a:r>
              <a:rPr lang="en-US" dirty="0" smtClean="0"/>
              <a:t>, we vary the wind according to time using a ramp function of slope 1 for a linear </a:t>
            </a:r>
            <a:r>
              <a:rPr lang="en-US" dirty="0" smtClean="0"/>
              <a:t>increment. </a:t>
            </a:r>
            <a:r>
              <a:rPr lang="en-US" dirty="0" smtClean="0"/>
              <a:t>Initial speed assumed here is 6 m/s.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4" y="1226398"/>
            <a:ext cx="10058400" cy="46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4993" y="5660572"/>
            <a:ext cx="1031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Observation:</a:t>
            </a:r>
            <a:r>
              <a:rPr lang="en-US" dirty="0" smtClean="0"/>
              <a:t> </a:t>
            </a:r>
            <a:r>
              <a:rPr lang="en-US" dirty="0" smtClean="0"/>
              <a:t>Here, the generated power at first increases with increase of speed, then reaches a maximum </a:t>
            </a:r>
            <a:r>
              <a:rPr lang="en-US" dirty="0" smtClean="0"/>
              <a:t>power</a:t>
            </a:r>
            <a:r>
              <a:rPr lang="bn-IN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rated power) for which the output power is saturated and then finally for a particular speed also known as cutout </a:t>
            </a:r>
            <a:r>
              <a:rPr lang="en-US" dirty="0" smtClean="0"/>
              <a:t>speed</a:t>
            </a:r>
            <a:r>
              <a:rPr lang="bn-IN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20 m/s) , the generated power falls to zero.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93" y="916186"/>
            <a:ext cx="9474925" cy="4517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4367" y="228097"/>
            <a:ext cx="459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(ii) </a:t>
            </a:r>
            <a:r>
              <a:rPr lang="en-US" sz="2400" b="1" u="sng" dirty="0" smtClean="0">
                <a:solidFill>
                  <a:srgbClr val="00B0F0"/>
                </a:solidFill>
              </a:rPr>
              <a:t>Real Power vs Time graph</a:t>
            </a:r>
            <a:r>
              <a:rPr lang="en-US" sz="2000" b="1" u="sng" dirty="0" smtClean="0">
                <a:solidFill>
                  <a:srgbClr val="00B0F0"/>
                </a:solidFill>
              </a:rPr>
              <a:t>:</a:t>
            </a:r>
            <a:endParaRPr lang="en-US" sz="20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378</TotalTime>
  <Words>684</Words>
  <Application>Microsoft Office PowerPoint</Application>
  <PresentationFormat>Custom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</dc:creator>
  <cp:lastModifiedBy>HP</cp:lastModifiedBy>
  <cp:revision>69</cp:revision>
  <dcterms:created xsi:type="dcterms:W3CDTF">2021-06-19T15:56:09Z</dcterms:created>
  <dcterms:modified xsi:type="dcterms:W3CDTF">2021-06-20T05:18:33Z</dcterms:modified>
</cp:coreProperties>
</file>