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 id="267" r:id="rId10"/>
    <p:sldId id="270" r:id="rId11"/>
    <p:sldId id="272" r:id="rId12"/>
    <p:sldId id="271" r:id="rId13"/>
    <p:sldId id="274" r:id="rId14"/>
    <p:sldId id="273" r:id="rId15"/>
    <p:sldId id="266" r:id="rId16"/>
    <p:sldId id="268" r:id="rId17"/>
    <p:sldId id="269" r:id="rId18"/>
    <p:sldId id="275" r:id="rId19"/>
    <p:sldId id="277" r:id="rId20"/>
    <p:sldId id="278"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8" y="-7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13120-FC78-4F9C-B458-A779002C363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F947CA0-E0CD-4BED-B674-E2CEFCBB8873}">
      <dgm:prSet/>
      <dgm:spPr/>
      <dgm:t>
        <a:bodyPr/>
        <a:lstStyle/>
        <a:p>
          <a:r>
            <a:rPr lang="en-US"/>
            <a:t>Integrated Development Environment or IDE for short is an application or software which programmers use for programming. </a:t>
          </a:r>
        </a:p>
      </dgm:t>
    </dgm:pt>
    <dgm:pt modelId="{45425F2A-BE1F-4D5E-AEB2-417855390B44}" type="parTrans" cxnId="{DEDAC4B6-2233-4DD1-8F50-BF4EDA798993}">
      <dgm:prSet/>
      <dgm:spPr/>
      <dgm:t>
        <a:bodyPr/>
        <a:lstStyle/>
        <a:p>
          <a:endParaRPr lang="en-US"/>
        </a:p>
      </dgm:t>
    </dgm:pt>
    <dgm:pt modelId="{CC1706DA-CD62-45A2-BA27-AD6C7B0AF0DA}" type="sibTrans" cxnId="{DEDAC4B6-2233-4DD1-8F50-BF4EDA798993}">
      <dgm:prSet/>
      <dgm:spPr/>
      <dgm:t>
        <a:bodyPr/>
        <a:lstStyle/>
        <a:p>
          <a:endParaRPr lang="en-US"/>
        </a:p>
      </dgm:t>
    </dgm:pt>
    <dgm:pt modelId="{40F1439F-FA33-4D27-8FDA-904CC59FEACB}">
      <dgm:prSet/>
      <dgm:spPr/>
      <dgm:t>
        <a:bodyPr/>
        <a:lstStyle/>
        <a:p>
          <a:r>
            <a:rPr lang="en-US"/>
            <a:t>It helps a programmer to program easily by providing all comprehensive facilities required for the development of software. </a:t>
          </a:r>
        </a:p>
      </dgm:t>
    </dgm:pt>
    <dgm:pt modelId="{E910EB31-5263-4797-9CD0-A1094971A495}" type="parTrans" cxnId="{979E937C-BE18-4C52-9E8D-338EBF998100}">
      <dgm:prSet/>
      <dgm:spPr/>
      <dgm:t>
        <a:bodyPr/>
        <a:lstStyle/>
        <a:p>
          <a:endParaRPr lang="en-US"/>
        </a:p>
      </dgm:t>
    </dgm:pt>
    <dgm:pt modelId="{BD05F95E-5A90-4041-96B6-66645982D18B}" type="sibTrans" cxnId="{979E937C-BE18-4C52-9E8D-338EBF998100}">
      <dgm:prSet/>
      <dgm:spPr/>
      <dgm:t>
        <a:bodyPr/>
        <a:lstStyle/>
        <a:p>
          <a:endParaRPr lang="en-US"/>
        </a:p>
      </dgm:t>
    </dgm:pt>
    <dgm:pt modelId="{BC252418-ABB4-471F-8358-F99FF3AA911B}">
      <dgm:prSet/>
      <dgm:spPr/>
      <dgm:t>
        <a:bodyPr/>
        <a:lstStyle/>
        <a:p>
          <a:r>
            <a:rPr lang="en-US" dirty="0"/>
            <a:t>Some renown IDEs for C are (check next slide)</a:t>
          </a:r>
        </a:p>
      </dgm:t>
    </dgm:pt>
    <dgm:pt modelId="{A878F0B0-5463-48BA-B1FF-841C479293C9}" type="parTrans" cxnId="{B4FE637A-25FB-4DBE-BD97-630CB1639A57}">
      <dgm:prSet/>
      <dgm:spPr/>
      <dgm:t>
        <a:bodyPr/>
        <a:lstStyle/>
        <a:p>
          <a:endParaRPr lang="en-US"/>
        </a:p>
      </dgm:t>
    </dgm:pt>
    <dgm:pt modelId="{553A6A36-80E2-49CA-BCBD-8ED4BD7A0F94}" type="sibTrans" cxnId="{B4FE637A-25FB-4DBE-BD97-630CB1639A57}">
      <dgm:prSet/>
      <dgm:spPr/>
      <dgm:t>
        <a:bodyPr/>
        <a:lstStyle/>
        <a:p>
          <a:endParaRPr lang="en-US"/>
        </a:p>
      </dgm:t>
    </dgm:pt>
    <dgm:pt modelId="{3F445517-0787-490E-B5D8-C71CDF61DA76}" type="pres">
      <dgm:prSet presAssocID="{DF613120-FC78-4F9C-B458-A779002C3635}" presName="linear" presStyleCnt="0">
        <dgm:presLayoutVars>
          <dgm:animLvl val="lvl"/>
          <dgm:resizeHandles val="exact"/>
        </dgm:presLayoutVars>
      </dgm:prSet>
      <dgm:spPr/>
      <dgm:t>
        <a:bodyPr/>
        <a:lstStyle/>
        <a:p>
          <a:endParaRPr lang="en-US"/>
        </a:p>
      </dgm:t>
    </dgm:pt>
    <dgm:pt modelId="{B13BC8E2-1D8E-4467-935D-E0E6F67141D7}" type="pres">
      <dgm:prSet presAssocID="{4F947CA0-E0CD-4BED-B674-E2CEFCBB8873}" presName="parentText" presStyleLbl="node1" presStyleIdx="0" presStyleCnt="3">
        <dgm:presLayoutVars>
          <dgm:chMax val="0"/>
          <dgm:bulletEnabled val="1"/>
        </dgm:presLayoutVars>
      </dgm:prSet>
      <dgm:spPr/>
      <dgm:t>
        <a:bodyPr/>
        <a:lstStyle/>
        <a:p>
          <a:endParaRPr lang="en-US"/>
        </a:p>
      </dgm:t>
    </dgm:pt>
    <dgm:pt modelId="{A6897A8C-3043-4E2E-81C6-575FFC79F053}" type="pres">
      <dgm:prSet presAssocID="{CC1706DA-CD62-45A2-BA27-AD6C7B0AF0DA}" presName="spacer" presStyleCnt="0"/>
      <dgm:spPr/>
    </dgm:pt>
    <dgm:pt modelId="{E3D7DF56-4A26-48A4-A0D2-8A90B4F7A410}" type="pres">
      <dgm:prSet presAssocID="{40F1439F-FA33-4D27-8FDA-904CC59FEACB}" presName="parentText" presStyleLbl="node1" presStyleIdx="1" presStyleCnt="3">
        <dgm:presLayoutVars>
          <dgm:chMax val="0"/>
          <dgm:bulletEnabled val="1"/>
        </dgm:presLayoutVars>
      </dgm:prSet>
      <dgm:spPr/>
      <dgm:t>
        <a:bodyPr/>
        <a:lstStyle/>
        <a:p>
          <a:endParaRPr lang="en-US"/>
        </a:p>
      </dgm:t>
    </dgm:pt>
    <dgm:pt modelId="{D870EAC9-4E14-48CB-8086-9963BA149C44}" type="pres">
      <dgm:prSet presAssocID="{BD05F95E-5A90-4041-96B6-66645982D18B}" presName="spacer" presStyleCnt="0"/>
      <dgm:spPr/>
    </dgm:pt>
    <dgm:pt modelId="{09788E44-74AC-41DE-BEB5-4833855EDD84}" type="pres">
      <dgm:prSet presAssocID="{BC252418-ABB4-471F-8358-F99FF3AA911B}" presName="parentText" presStyleLbl="node1" presStyleIdx="2" presStyleCnt="3">
        <dgm:presLayoutVars>
          <dgm:chMax val="0"/>
          <dgm:bulletEnabled val="1"/>
        </dgm:presLayoutVars>
      </dgm:prSet>
      <dgm:spPr/>
      <dgm:t>
        <a:bodyPr/>
        <a:lstStyle/>
        <a:p>
          <a:endParaRPr lang="en-US"/>
        </a:p>
      </dgm:t>
    </dgm:pt>
  </dgm:ptLst>
  <dgm:cxnLst>
    <dgm:cxn modelId="{DEDAC4B6-2233-4DD1-8F50-BF4EDA798993}" srcId="{DF613120-FC78-4F9C-B458-A779002C3635}" destId="{4F947CA0-E0CD-4BED-B674-E2CEFCBB8873}" srcOrd="0" destOrd="0" parTransId="{45425F2A-BE1F-4D5E-AEB2-417855390B44}" sibTransId="{CC1706DA-CD62-45A2-BA27-AD6C7B0AF0DA}"/>
    <dgm:cxn modelId="{F67477E5-8E3E-4014-BAFC-11E5195F29CD}" type="presOf" srcId="{40F1439F-FA33-4D27-8FDA-904CC59FEACB}" destId="{E3D7DF56-4A26-48A4-A0D2-8A90B4F7A410}" srcOrd="0" destOrd="0" presId="urn:microsoft.com/office/officeart/2005/8/layout/vList2"/>
    <dgm:cxn modelId="{B4FE637A-25FB-4DBE-BD97-630CB1639A57}" srcId="{DF613120-FC78-4F9C-B458-A779002C3635}" destId="{BC252418-ABB4-471F-8358-F99FF3AA911B}" srcOrd="2" destOrd="0" parTransId="{A878F0B0-5463-48BA-B1FF-841C479293C9}" sibTransId="{553A6A36-80E2-49CA-BCBD-8ED4BD7A0F94}"/>
    <dgm:cxn modelId="{979E937C-BE18-4C52-9E8D-338EBF998100}" srcId="{DF613120-FC78-4F9C-B458-A779002C3635}" destId="{40F1439F-FA33-4D27-8FDA-904CC59FEACB}" srcOrd="1" destOrd="0" parTransId="{E910EB31-5263-4797-9CD0-A1094971A495}" sibTransId="{BD05F95E-5A90-4041-96B6-66645982D18B}"/>
    <dgm:cxn modelId="{61477DA7-7C21-4B28-AB07-4991BDE6E317}" type="presOf" srcId="{DF613120-FC78-4F9C-B458-A779002C3635}" destId="{3F445517-0787-490E-B5D8-C71CDF61DA76}" srcOrd="0" destOrd="0" presId="urn:microsoft.com/office/officeart/2005/8/layout/vList2"/>
    <dgm:cxn modelId="{4573BD53-A61D-485F-BCD0-822F869B5632}" type="presOf" srcId="{BC252418-ABB4-471F-8358-F99FF3AA911B}" destId="{09788E44-74AC-41DE-BEB5-4833855EDD84}" srcOrd="0" destOrd="0" presId="urn:microsoft.com/office/officeart/2005/8/layout/vList2"/>
    <dgm:cxn modelId="{6C3BDDAA-4DD5-488A-83AB-891FD5551870}" type="presOf" srcId="{4F947CA0-E0CD-4BED-B674-E2CEFCBB8873}" destId="{B13BC8E2-1D8E-4467-935D-E0E6F67141D7}" srcOrd="0" destOrd="0" presId="urn:microsoft.com/office/officeart/2005/8/layout/vList2"/>
    <dgm:cxn modelId="{06B6D254-56C3-48F5-BD15-C3FA5AF8F2D1}" type="presParOf" srcId="{3F445517-0787-490E-B5D8-C71CDF61DA76}" destId="{B13BC8E2-1D8E-4467-935D-E0E6F67141D7}" srcOrd="0" destOrd="0" presId="urn:microsoft.com/office/officeart/2005/8/layout/vList2"/>
    <dgm:cxn modelId="{1A3942AF-1FC1-4987-AAC9-DEC3C563FA65}" type="presParOf" srcId="{3F445517-0787-490E-B5D8-C71CDF61DA76}" destId="{A6897A8C-3043-4E2E-81C6-575FFC79F053}" srcOrd="1" destOrd="0" presId="urn:microsoft.com/office/officeart/2005/8/layout/vList2"/>
    <dgm:cxn modelId="{A9FE0E74-4F80-4CB7-8910-9B31B194B2E7}" type="presParOf" srcId="{3F445517-0787-490E-B5D8-C71CDF61DA76}" destId="{E3D7DF56-4A26-48A4-A0D2-8A90B4F7A410}" srcOrd="2" destOrd="0" presId="urn:microsoft.com/office/officeart/2005/8/layout/vList2"/>
    <dgm:cxn modelId="{8726ED80-FE53-4313-9E66-76D9EAABFBAD}" type="presParOf" srcId="{3F445517-0787-490E-B5D8-C71CDF61DA76}" destId="{D870EAC9-4E14-48CB-8086-9963BA149C44}" srcOrd="3" destOrd="0" presId="urn:microsoft.com/office/officeart/2005/8/layout/vList2"/>
    <dgm:cxn modelId="{64024B88-DA89-4B70-990F-8355E3DC8C2F}" type="presParOf" srcId="{3F445517-0787-490E-B5D8-C71CDF61DA76}" destId="{09788E44-74AC-41DE-BEB5-4833855EDD8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BC8E2-1D8E-4467-935D-E0E6F67141D7}">
      <dsp:nvSpPr>
        <dsp:cNvPr id="0" name=""/>
        <dsp:cNvSpPr/>
      </dsp:nvSpPr>
      <dsp:spPr>
        <a:xfrm>
          <a:off x="0" y="14691"/>
          <a:ext cx="6367912" cy="2069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Integrated Development Environment or IDE for short is an application or software which programmers use for programming. </a:t>
          </a:r>
        </a:p>
      </dsp:txBody>
      <dsp:txXfrm>
        <a:off x="101036" y="115727"/>
        <a:ext cx="6165840" cy="1867658"/>
      </dsp:txXfrm>
    </dsp:sp>
    <dsp:sp modelId="{E3D7DF56-4A26-48A4-A0D2-8A90B4F7A410}">
      <dsp:nvSpPr>
        <dsp:cNvPr id="0" name=""/>
        <dsp:cNvSpPr/>
      </dsp:nvSpPr>
      <dsp:spPr>
        <a:xfrm>
          <a:off x="0" y="2167941"/>
          <a:ext cx="6367912" cy="2069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It helps a programmer to program easily by providing all comprehensive facilities required for the development of software. </a:t>
          </a:r>
        </a:p>
      </dsp:txBody>
      <dsp:txXfrm>
        <a:off x="101036" y="2268977"/>
        <a:ext cx="6165840" cy="1867658"/>
      </dsp:txXfrm>
    </dsp:sp>
    <dsp:sp modelId="{09788E44-74AC-41DE-BEB5-4833855EDD84}">
      <dsp:nvSpPr>
        <dsp:cNvPr id="0" name=""/>
        <dsp:cNvSpPr/>
      </dsp:nvSpPr>
      <dsp:spPr>
        <a:xfrm>
          <a:off x="0" y="4321191"/>
          <a:ext cx="6367912" cy="20697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a:t>Some renown IDEs for C are (check next slide)</a:t>
          </a:r>
        </a:p>
      </dsp:txBody>
      <dsp:txXfrm>
        <a:off x="101036" y="4422227"/>
        <a:ext cx="6165840" cy="18676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020FB-689D-4F58-8804-2577350FED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7493B72-E1A7-4519-87A9-20AE4BB02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FE5F26-539A-4082-BA1A-76B5A66669B5}"/>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5" name="Footer Placeholder 4">
            <a:extLst>
              <a:ext uri="{FF2B5EF4-FFF2-40B4-BE49-F238E27FC236}">
                <a16:creationId xmlns:a16="http://schemas.microsoft.com/office/drawing/2014/main" xmlns="" id="{6A5E23CB-3FA7-441B-B145-3B48F2CDC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DC9F835-160A-4FE0-9938-3916A077838B}"/>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226728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05E629-9447-4BDF-BF02-8D4F7FFED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2F89111-22A3-41E8-8A57-41E8BC0F20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5CF2393-ED1D-4887-BFDE-FA720002F0D8}"/>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5" name="Footer Placeholder 4">
            <a:extLst>
              <a:ext uri="{FF2B5EF4-FFF2-40B4-BE49-F238E27FC236}">
                <a16:creationId xmlns:a16="http://schemas.microsoft.com/office/drawing/2014/main" xmlns="" id="{305A8822-1ADE-49CD-B87B-0858CD910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AB943B-4977-4DAF-8873-209651A08B9A}"/>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358271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32FA283-308C-41C0-8B38-D16FE88E9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42FE4BF-600C-4F70-8674-F7D0245E5E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530343-54EB-45FA-97B1-A0801A90C39E}"/>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5" name="Footer Placeholder 4">
            <a:extLst>
              <a:ext uri="{FF2B5EF4-FFF2-40B4-BE49-F238E27FC236}">
                <a16:creationId xmlns:a16="http://schemas.microsoft.com/office/drawing/2014/main" xmlns="" id="{1536FA1D-70D4-4CD8-8E3A-EA44AB8AD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D3D973-34D7-4421-895A-E757AD884063}"/>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182740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C8B23-C87C-4260-B6F2-B86703392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BA134AF-46F4-4E11-9C33-74522A3CD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138CE12-CCA7-4114-8ED2-0D03DAB03007}"/>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5" name="Footer Placeholder 4">
            <a:extLst>
              <a:ext uri="{FF2B5EF4-FFF2-40B4-BE49-F238E27FC236}">
                <a16:creationId xmlns:a16="http://schemas.microsoft.com/office/drawing/2014/main" xmlns="" id="{68AC108B-96B8-443F-AA76-236B1BC1E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2907DFA-F5F5-48D9-9C82-C9FE1017CE3A}"/>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157396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CC2FF-2315-4FDF-863C-3FB0E9E7D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14925DF-6BE0-418F-8B01-9F2353265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5F17618-3B85-441F-862F-F65D79056E21}"/>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5" name="Footer Placeholder 4">
            <a:extLst>
              <a:ext uri="{FF2B5EF4-FFF2-40B4-BE49-F238E27FC236}">
                <a16:creationId xmlns:a16="http://schemas.microsoft.com/office/drawing/2014/main" xmlns="" id="{BBD56BD2-9933-4525-AB41-0E2620445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67F88C9-DCFA-4BB3-879B-47F749DA0757}"/>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417798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38229F-2C72-480C-9DC1-5C3A35B0C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1448473-8F90-4761-8B04-0987E62BD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82651EA-014E-495D-B9CC-7526F66F6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1561D61-F656-46CE-9895-865ED53A0549}"/>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6" name="Footer Placeholder 5">
            <a:extLst>
              <a:ext uri="{FF2B5EF4-FFF2-40B4-BE49-F238E27FC236}">
                <a16:creationId xmlns:a16="http://schemas.microsoft.com/office/drawing/2014/main" xmlns="" id="{7070F4B9-DE94-4D6A-AE82-8EB352C3D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2D510E8-1429-4F38-9C6D-1094DB98054E}"/>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193896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39C81-67A0-4AEF-93E7-34D914B3A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AB60353-EFE6-4515-B6E1-E73E36969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7BAAD88-1F0B-4F99-B4F0-96A23B0DA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01864E4-8A91-4CD8-B72E-887420291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BBF5D2D-C634-4EE0-90A1-BEA0085C09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F1B2260-F453-4C3B-BC20-60AAD096141A}"/>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8" name="Footer Placeholder 7">
            <a:extLst>
              <a:ext uri="{FF2B5EF4-FFF2-40B4-BE49-F238E27FC236}">
                <a16:creationId xmlns:a16="http://schemas.microsoft.com/office/drawing/2014/main" xmlns="" id="{1B9A2FBC-1613-45BB-A513-0C664C8E71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1272E4-CA8E-4FD9-9E71-A08D09FFCE36}"/>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157489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AFF47-E5F6-461B-AEC6-3C8494CE88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8121507-295E-4DC2-B565-59649367C3D8}"/>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4" name="Footer Placeholder 3">
            <a:extLst>
              <a:ext uri="{FF2B5EF4-FFF2-40B4-BE49-F238E27FC236}">
                <a16:creationId xmlns:a16="http://schemas.microsoft.com/office/drawing/2014/main" xmlns="" id="{315A96BA-E1EC-4951-82BA-536619433E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0C16916-9EA2-4B1D-B6DA-E90A3C9B5B46}"/>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98022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49E26B5-CD6B-420D-8649-A4DE59F7BEAC}"/>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3" name="Footer Placeholder 2">
            <a:extLst>
              <a:ext uri="{FF2B5EF4-FFF2-40B4-BE49-F238E27FC236}">
                <a16:creationId xmlns:a16="http://schemas.microsoft.com/office/drawing/2014/main" xmlns="" id="{9DA6876A-36AE-4EF6-8138-BF90F1239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333AAD2-EE01-44AC-898F-E6BDE699893E}"/>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285985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E6747-971F-4629-9367-A60D80FDC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C887EAA-3C70-4D50-988C-471DBEFF0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3E688D2-E6AA-448B-85C5-2BBA75BE3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7484CAF-8793-4102-B254-2B3200D3B236}"/>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6" name="Footer Placeholder 5">
            <a:extLst>
              <a:ext uri="{FF2B5EF4-FFF2-40B4-BE49-F238E27FC236}">
                <a16:creationId xmlns:a16="http://schemas.microsoft.com/office/drawing/2014/main" xmlns="" id="{DF6CD6E0-61CB-4ED0-BC99-AD6D0CBF3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567D785-8A1A-46B7-92E8-5175CA437D75}"/>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368170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C7FECC-C569-4491-9487-0A01F4CEA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28C9FB8-422B-45E3-B806-2719181CF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58E3F37-222B-4B53-8059-A9A64B6E3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4F37FBA-3B6D-4651-B10E-D300D861C9E7}"/>
              </a:ext>
            </a:extLst>
          </p:cNvPr>
          <p:cNvSpPr>
            <a:spLocks noGrp="1"/>
          </p:cNvSpPr>
          <p:nvPr>
            <p:ph type="dt" sz="half" idx="10"/>
          </p:nvPr>
        </p:nvSpPr>
        <p:spPr/>
        <p:txBody>
          <a:bodyPr/>
          <a:lstStyle/>
          <a:p>
            <a:fld id="{01ECABEB-E3F7-4A45-BCA9-815821574514}" type="datetimeFigureOut">
              <a:rPr lang="en-US" smtClean="0"/>
              <a:t>08-Oct-21</a:t>
            </a:fld>
            <a:endParaRPr lang="en-US"/>
          </a:p>
        </p:txBody>
      </p:sp>
      <p:sp>
        <p:nvSpPr>
          <p:cNvPr id="6" name="Footer Placeholder 5">
            <a:extLst>
              <a:ext uri="{FF2B5EF4-FFF2-40B4-BE49-F238E27FC236}">
                <a16:creationId xmlns:a16="http://schemas.microsoft.com/office/drawing/2014/main" xmlns="" id="{7AC7A656-B753-4EC3-8D35-6AC9CF5F8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2BFE66-9EDD-4C67-95B2-5DAC98A897A1}"/>
              </a:ext>
            </a:extLst>
          </p:cNvPr>
          <p:cNvSpPr>
            <a:spLocks noGrp="1"/>
          </p:cNvSpPr>
          <p:nvPr>
            <p:ph type="sldNum" sz="quarter" idx="12"/>
          </p:nvPr>
        </p:nvSpPr>
        <p:spPr/>
        <p:txBody>
          <a:bodyPr/>
          <a:lstStyle/>
          <a:p>
            <a:fld id="{CB00EE60-C2B3-4095-9A0A-9ACA9EC20851}" type="slidenum">
              <a:rPr lang="en-US" smtClean="0"/>
              <a:t>‹#›</a:t>
            </a:fld>
            <a:endParaRPr lang="en-US"/>
          </a:p>
        </p:txBody>
      </p:sp>
    </p:spTree>
    <p:extLst>
      <p:ext uri="{BB962C8B-B14F-4D97-AF65-F5344CB8AC3E}">
        <p14:creationId xmlns:p14="http://schemas.microsoft.com/office/powerpoint/2010/main" val="4197723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E51C61-76DB-4621-A86F-1C9D0C0F1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3CAD239-8445-445C-9787-8900D4E71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F26A9C-A1D6-460B-8232-B381AC9512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CABEB-E3F7-4A45-BCA9-815821574514}" type="datetimeFigureOut">
              <a:rPr lang="en-US" smtClean="0"/>
              <a:t>08-Oct-21</a:t>
            </a:fld>
            <a:endParaRPr lang="en-US"/>
          </a:p>
        </p:txBody>
      </p:sp>
      <p:sp>
        <p:nvSpPr>
          <p:cNvPr id="5" name="Footer Placeholder 4">
            <a:extLst>
              <a:ext uri="{FF2B5EF4-FFF2-40B4-BE49-F238E27FC236}">
                <a16:creationId xmlns:a16="http://schemas.microsoft.com/office/drawing/2014/main" xmlns="" id="{6157AFC9-FA04-4C3B-B0E3-203DFC258E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FB1C5F1-9C84-4E1C-9396-2E4B101CB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0EE60-C2B3-4095-9A0A-9ACA9EC20851}" type="slidenum">
              <a:rPr lang="en-US" smtClean="0"/>
              <a:t>‹#›</a:t>
            </a:fld>
            <a:endParaRPr lang="en-US"/>
          </a:p>
        </p:txBody>
      </p:sp>
    </p:spTree>
    <p:extLst>
      <p:ext uri="{BB962C8B-B14F-4D97-AF65-F5344CB8AC3E}">
        <p14:creationId xmlns:p14="http://schemas.microsoft.com/office/powerpoint/2010/main" val="2273993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Operating_syste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ata-flair.training/blogs/ai-robo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tps://www3.ntu.edu.sg/home/ehchua/programming/howto/CodeBlocks_HowTo.html" TargetMode="External"/><Relationship Id="rId2" Type="http://schemas.openxmlformats.org/officeDocument/2006/relationships/hyperlink" Target="https://www.youtube.com/watch?v=GWJqsmitR2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E071F-C1FB-43A8-AA25-89AC2335BB81}"/>
              </a:ext>
            </a:extLst>
          </p:cNvPr>
          <p:cNvSpPr>
            <a:spLocks noGrp="1"/>
          </p:cNvSpPr>
          <p:nvPr>
            <p:ph type="ctrTitle"/>
          </p:nvPr>
        </p:nvSpPr>
        <p:spPr>
          <a:xfrm>
            <a:off x="7303477" y="1783959"/>
            <a:ext cx="4248443" cy="2889114"/>
          </a:xfrm>
        </p:spPr>
        <p:txBody>
          <a:bodyPr anchor="b">
            <a:normAutofit fontScale="90000"/>
          </a:bodyPr>
          <a:lstStyle/>
          <a:p>
            <a:pPr algn="l"/>
            <a:r>
              <a:rPr lang="en-US" sz="5400" dirty="0" smtClean="0"/>
              <a:t>Structured </a:t>
            </a:r>
            <a:r>
              <a:rPr lang="en-US" sz="5400" dirty="0"/>
              <a:t>Programming: Introduction</a:t>
            </a:r>
          </a:p>
        </p:txBody>
      </p:sp>
      <p:sp>
        <p:nvSpPr>
          <p:cNvPr id="3" name="Subtitle 2">
            <a:extLst>
              <a:ext uri="{FF2B5EF4-FFF2-40B4-BE49-F238E27FC236}">
                <a16:creationId xmlns:a16="http://schemas.microsoft.com/office/drawing/2014/main" xmlns="" id="{EA781070-6324-4C2E-A497-6963FE5F4385}"/>
              </a:ext>
            </a:extLst>
          </p:cNvPr>
          <p:cNvSpPr>
            <a:spLocks noGrp="1"/>
          </p:cNvSpPr>
          <p:nvPr>
            <p:ph type="subTitle" idx="1"/>
          </p:nvPr>
        </p:nvSpPr>
        <p:spPr>
          <a:xfrm>
            <a:off x="7464612" y="4750893"/>
            <a:ext cx="4087305" cy="1147863"/>
          </a:xfrm>
        </p:spPr>
        <p:txBody>
          <a:bodyPr anchor="t">
            <a:normAutofit/>
          </a:bodyPr>
          <a:lstStyle/>
          <a:p>
            <a:pPr algn="l"/>
            <a:r>
              <a:rPr lang="en-US" sz="2000" dirty="0"/>
              <a:t>HK Rana</a:t>
            </a:r>
          </a:p>
        </p:txBody>
      </p:sp>
      <p:sp>
        <p:nvSpPr>
          <p:cNvPr id="9" name="Freeform: Shape 8">
            <a:extLst>
              <a:ext uri="{FF2B5EF4-FFF2-40B4-BE49-F238E27FC236}">
                <a16:creationId xmlns:a16="http://schemas.microsoft.com/office/drawing/2014/main" xmlns="" id="{E49CC64F-7275-4E33-961B-0C5CDC4398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bstract background of data">
            <a:extLst>
              <a:ext uri="{FF2B5EF4-FFF2-40B4-BE49-F238E27FC236}">
                <a16:creationId xmlns:a16="http://schemas.microsoft.com/office/drawing/2014/main" xmlns="" id="{1E3F62CF-CF84-490A-849D-FEB48E8080FC}"/>
              </a:ext>
            </a:extLst>
          </p:cNvPr>
          <p:cNvPicPr>
            <a:picLocks noChangeAspect="1"/>
          </p:cNvPicPr>
          <p:nvPr/>
        </p:nvPicPr>
        <p:blipFill rotWithShape="1">
          <a:blip r:embed="rId2"/>
          <a:srcRect l="16966" r="2538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5199807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F13CED-A67F-4341-B554-281C11285EA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Features of C Programming</a:t>
            </a:r>
          </a:p>
        </p:txBody>
      </p:sp>
      <p:sp>
        <p:nvSpPr>
          <p:cNvPr id="3" name="Content Placeholder 2">
            <a:extLst>
              <a:ext uri="{FF2B5EF4-FFF2-40B4-BE49-F238E27FC236}">
                <a16:creationId xmlns:a16="http://schemas.microsoft.com/office/drawing/2014/main" xmlns="" id="{94D2DD7C-C5D4-4746-9853-E19FDF1B149E}"/>
              </a:ext>
            </a:extLst>
          </p:cNvPr>
          <p:cNvSpPr>
            <a:spLocks noGrp="1"/>
          </p:cNvSpPr>
          <p:nvPr>
            <p:ph idx="1"/>
          </p:nvPr>
        </p:nvSpPr>
        <p:spPr>
          <a:xfrm>
            <a:off x="1371599" y="2318197"/>
            <a:ext cx="9724031" cy="3683358"/>
          </a:xfrm>
        </p:spPr>
        <p:txBody>
          <a:bodyPr anchor="ctr">
            <a:normAutofit lnSpcReduction="10000"/>
          </a:bodyPr>
          <a:lstStyle/>
          <a:p>
            <a:pPr fontAlgn="base"/>
            <a:r>
              <a:rPr lang="en-US" sz="1600" b="1" dirty="0"/>
              <a:t>Simple and efficient –</a:t>
            </a:r>
            <a:r>
              <a:rPr lang="en-US" sz="1600" dirty="0"/>
              <a:t> The syntax style is easy to comprehend. We can use C to design applications that were previously designed by assembly language.</a:t>
            </a:r>
          </a:p>
          <a:p>
            <a:pPr fontAlgn="base"/>
            <a:r>
              <a:rPr lang="en-US" sz="1600" b="1" dirty="0"/>
              <a:t>Memory Management –</a:t>
            </a:r>
            <a:r>
              <a:rPr lang="en-US" sz="1600" dirty="0"/>
              <a:t> It allows you to allocate memory at the runtime, that is, it supports the concept of dynamic memory allocation.</a:t>
            </a:r>
          </a:p>
          <a:p>
            <a:pPr fontAlgn="base"/>
            <a:r>
              <a:rPr lang="en-US" sz="1600" b="1" dirty="0"/>
              <a:t>Dynamic Memory Allocation-</a:t>
            </a:r>
            <a:r>
              <a:rPr lang="en-US" sz="1600" dirty="0"/>
              <a:t> When you are not sure about the memory requirements in your program and want to specify it at the run time, that is, when you run your program, you can do it manually.</a:t>
            </a:r>
          </a:p>
          <a:p>
            <a:pPr fontAlgn="base"/>
            <a:r>
              <a:rPr lang="en-US" sz="1600" b="1" dirty="0"/>
              <a:t>Pointers –</a:t>
            </a:r>
            <a:r>
              <a:rPr lang="en-US" sz="1600" dirty="0"/>
              <a:t> C language provides a pointer that stores the memory address as its value. Pointers are useful in storing and accessing data from memory. We will study this in detail in our upcoming tutorials.</a:t>
            </a:r>
          </a:p>
          <a:p>
            <a:pPr fontAlgn="base"/>
            <a:r>
              <a:rPr lang="en-US" sz="1600" b="1" dirty="0"/>
              <a:t>Case Sensitive –</a:t>
            </a:r>
            <a:r>
              <a:rPr lang="en-US" sz="1600" dirty="0"/>
              <a:t> It is pretty clear that lowercase and uppercase characters are treated differently in C. It means that if you write “program” and “Program”, both of them would connote different meanings in C. The ‘p’ in “program” is in lowercase format whereas, the ‘P’ in Program is in uppercase format.</a:t>
            </a:r>
          </a:p>
          <a:p>
            <a:pPr fontAlgn="base"/>
            <a:r>
              <a:rPr lang="en-US" sz="1600" b="1" dirty="0"/>
              <a:t>Compiler Based –</a:t>
            </a:r>
            <a:r>
              <a:rPr lang="en-US" sz="1600" dirty="0"/>
              <a:t> C is a compiler based language, that is, to execute a code we first need to compile it.</a:t>
            </a:r>
          </a:p>
          <a:p>
            <a:pPr fontAlgn="base"/>
            <a:r>
              <a:rPr lang="en-US" sz="1600" b="1" dirty="0"/>
              <a:t>Structure Oriented/Modular –</a:t>
            </a:r>
            <a:r>
              <a:rPr lang="en-US" sz="1600" dirty="0"/>
              <a:t> C is a structured programming language. This means you can divide your code and task within a function to make it interactive. These functions also help in code reusability.</a:t>
            </a:r>
          </a:p>
          <a:p>
            <a:endParaRPr lang="en-US" sz="1400" dirty="0"/>
          </a:p>
        </p:txBody>
      </p:sp>
    </p:spTree>
    <p:extLst>
      <p:ext uri="{BB962C8B-B14F-4D97-AF65-F5344CB8AC3E}">
        <p14:creationId xmlns:p14="http://schemas.microsoft.com/office/powerpoint/2010/main" val="323407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2" name="Rectangle 72">
            <a:extLst>
              <a:ext uri="{FF2B5EF4-FFF2-40B4-BE49-F238E27FC236}">
                <a16:creationId xmlns:a16="http://schemas.microsoft.com/office/drawing/2014/main" xmlns="" id="{6ECA6DCB-B7E1-40A9-9524-540C6DA40B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62595A2-6D5F-4418-9366-764AD12FD36D}"/>
              </a:ext>
            </a:extLst>
          </p:cNvPr>
          <p:cNvSpPr>
            <a:spLocks noGrp="1"/>
          </p:cNvSpPr>
          <p:nvPr>
            <p:ph type="title"/>
          </p:nvPr>
        </p:nvSpPr>
        <p:spPr>
          <a:xfrm>
            <a:off x="589560" y="856180"/>
            <a:ext cx="5279408" cy="1128068"/>
          </a:xfrm>
        </p:spPr>
        <p:txBody>
          <a:bodyPr anchor="ctr">
            <a:normAutofit/>
          </a:bodyPr>
          <a:lstStyle/>
          <a:p>
            <a:r>
              <a:rPr lang="en-US" sz="3700"/>
              <a:t>Advantages of C Programming Language</a:t>
            </a:r>
          </a:p>
        </p:txBody>
      </p:sp>
      <p:grpSp>
        <p:nvGrpSpPr>
          <p:cNvPr id="14343" name="Group 74">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6" name="Rectangle 75">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4" name="Rectangle 76">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45" name="Rectangle 78">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AF98397-41A3-42DC-9178-323915D2F40D}"/>
              </a:ext>
            </a:extLst>
          </p:cNvPr>
          <p:cNvSpPr>
            <a:spLocks noGrp="1"/>
          </p:cNvSpPr>
          <p:nvPr>
            <p:ph idx="1"/>
          </p:nvPr>
        </p:nvSpPr>
        <p:spPr>
          <a:xfrm>
            <a:off x="590719" y="2330505"/>
            <a:ext cx="5278066" cy="3979585"/>
          </a:xfrm>
        </p:spPr>
        <p:txBody>
          <a:bodyPr anchor="ctr">
            <a:normAutofit/>
          </a:bodyPr>
          <a:lstStyle/>
          <a:p>
            <a:pPr fontAlgn="base"/>
            <a:r>
              <a:rPr lang="en-US" sz="1700" b="1"/>
              <a:t>Portable</a:t>
            </a:r>
            <a:r>
              <a:rPr lang="en-US" sz="1700"/>
              <a:t> – It is easy to install and operate and the result file is a .exe file that is easy to execute on any computer without any framework.</a:t>
            </a:r>
          </a:p>
          <a:p>
            <a:pPr fontAlgn="base"/>
            <a:r>
              <a:rPr lang="en-US" sz="1700" b="1"/>
              <a:t>Compiles faster</a:t>
            </a:r>
            <a:r>
              <a:rPr lang="en-US" sz="1700"/>
              <a:t> – C has a faster compiler that can compile 1000 lines of code in seconds and optimize the code to give speedy execution.</a:t>
            </a:r>
          </a:p>
          <a:p>
            <a:pPr fontAlgn="base"/>
            <a:r>
              <a:rPr lang="en-US" sz="1700" b="1"/>
              <a:t>User-defined functions</a:t>
            </a:r>
            <a:r>
              <a:rPr lang="en-US" sz="1700"/>
              <a:t> – C has many header files that define a lot of functions, making it easier for you to code. You can also create your functions; these are called user-defined functions (UDFs).</a:t>
            </a:r>
          </a:p>
          <a:p>
            <a:pPr fontAlgn="base"/>
            <a:r>
              <a:rPr lang="en-US" sz="1700" b="1"/>
              <a:t>C has a lower level of abstraction</a:t>
            </a:r>
            <a:r>
              <a:rPr lang="en-US" sz="1700"/>
              <a:t> – C is a very clear and descriptive language. You can, in a way, directly see into the machine without any conceptual hiding and so learning C first makes the concepts very clear for you to proceed.</a:t>
            </a:r>
          </a:p>
        </p:txBody>
      </p:sp>
      <p:sp>
        <p:nvSpPr>
          <p:cNvPr id="14346" name="Rectangle 80">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82">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0" name="Picture 4" descr="Image result for village painting">
            <a:extLst>
              <a:ext uri="{FF2B5EF4-FFF2-40B4-BE49-F238E27FC236}">
                <a16:creationId xmlns:a16="http://schemas.microsoft.com/office/drawing/2014/main" xmlns="" id="{1B2063B6-E947-4709-9DC1-3DE49E0792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18" b="668"/>
          <a:stretch/>
        </p:blipFill>
        <p:spPr bwMode="auto">
          <a:xfrm>
            <a:off x="7083423" y="581892"/>
            <a:ext cx="4397433" cy="2518756"/>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8CB5D2D7-DF65-4E86-BFBA-FFB9B5ACEB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Image result for abstraction">
            <a:extLst>
              <a:ext uri="{FF2B5EF4-FFF2-40B4-BE49-F238E27FC236}">
                <a16:creationId xmlns:a16="http://schemas.microsoft.com/office/drawing/2014/main" xmlns="" id="{3B32E385-12D3-4679-83C4-95857C6A9A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09" r="-1" b="14227"/>
          <a:stretch/>
        </p:blipFill>
        <p:spPr bwMode="auto">
          <a:xfrm>
            <a:off x="7083423" y="3707894"/>
            <a:ext cx="4395569"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12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59CB21C-280C-464D-BA5B-317551008AB9}"/>
              </a:ext>
            </a:extLst>
          </p:cNvPr>
          <p:cNvSpPr>
            <a:spLocks noGrp="1"/>
          </p:cNvSpPr>
          <p:nvPr>
            <p:ph type="title"/>
          </p:nvPr>
        </p:nvSpPr>
        <p:spPr>
          <a:xfrm>
            <a:off x="686834" y="1153572"/>
            <a:ext cx="3200400" cy="4461163"/>
          </a:xfrm>
        </p:spPr>
        <p:txBody>
          <a:bodyPr>
            <a:normAutofit/>
          </a:bodyPr>
          <a:lstStyle/>
          <a:p>
            <a:r>
              <a:rPr lang="en-US">
                <a:solidFill>
                  <a:srgbClr val="FFFFFF"/>
                </a:solidFill>
              </a:rPr>
              <a:t>Applications of C Language</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xmlns="" id="{9F51B928-A98D-4B27-8227-718CB5416251}"/>
              </a:ext>
            </a:extLst>
          </p:cNvPr>
          <p:cNvSpPr>
            <a:spLocks noGrp="1"/>
          </p:cNvSpPr>
          <p:nvPr>
            <p:ph idx="1"/>
          </p:nvPr>
        </p:nvSpPr>
        <p:spPr>
          <a:xfrm>
            <a:off x="4447308" y="591344"/>
            <a:ext cx="6906491" cy="5585619"/>
          </a:xfrm>
        </p:spPr>
        <p:txBody>
          <a:bodyPr anchor="ctr">
            <a:normAutofit/>
          </a:bodyPr>
          <a:lstStyle/>
          <a:p>
            <a:pPr fontAlgn="base"/>
            <a:r>
              <a:rPr lang="en-US" sz="2400"/>
              <a:t>It is used in the development of </a:t>
            </a:r>
            <a:r>
              <a:rPr lang="en-US" sz="2400">
                <a:hlinkClick r:id="rId2"/>
              </a:rPr>
              <a:t>Operating Systems</a:t>
            </a:r>
            <a:r>
              <a:rPr lang="en-US" sz="2400"/>
              <a:t> and Embedded </a:t>
            </a:r>
            <a:r>
              <a:rPr lang="en-US" sz="2400" err="1"/>
              <a:t>Softwares</a:t>
            </a:r>
            <a:r>
              <a:rPr lang="en-US" sz="2400"/>
              <a:t>. For example, the Unix Kernel was born out of C as discussed earlier.</a:t>
            </a:r>
          </a:p>
          <a:p>
            <a:pPr fontAlgn="base"/>
            <a:r>
              <a:rPr lang="en-US" sz="2400"/>
              <a:t>It comes in handy when designing a compiler for other programming languages.</a:t>
            </a:r>
          </a:p>
          <a:p>
            <a:pPr fontAlgn="base"/>
            <a:r>
              <a:rPr lang="en-US" sz="2400"/>
              <a:t>Data structures and algorithms are implemented in C</a:t>
            </a:r>
          </a:p>
          <a:p>
            <a:pPr fontAlgn="base"/>
            <a:r>
              <a:rPr lang="en-US" sz="2400"/>
              <a:t>It acts as a base language to develop new languages. For instance, C++ was developed from C.</a:t>
            </a:r>
          </a:p>
          <a:p>
            <a:pPr fontAlgn="base"/>
            <a:r>
              <a:rPr lang="en-US" sz="2400"/>
              <a:t>Computer applications can be developed using C.</a:t>
            </a:r>
          </a:p>
          <a:p>
            <a:pPr fontAlgn="base"/>
            <a:r>
              <a:rPr lang="en-US" sz="2400"/>
              <a:t>Firmware is designed for electrical, industrial and communication appliances using C.</a:t>
            </a:r>
          </a:p>
          <a:p>
            <a:endParaRPr lang="en-US" sz="2400"/>
          </a:p>
        </p:txBody>
      </p:sp>
    </p:spTree>
    <p:extLst>
      <p:ext uri="{BB962C8B-B14F-4D97-AF65-F5344CB8AC3E}">
        <p14:creationId xmlns:p14="http://schemas.microsoft.com/office/powerpoint/2010/main" val="182451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BE3B79A-8213-4C76-B02A-89706FCD9C5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Career Aspects in C Programming Language</a:t>
            </a:r>
          </a:p>
        </p:txBody>
      </p:sp>
      <p:sp>
        <p:nvSpPr>
          <p:cNvPr id="3" name="Content Placeholder 2">
            <a:extLst>
              <a:ext uri="{FF2B5EF4-FFF2-40B4-BE49-F238E27FC236}">
                <a16:creationId xmlns:a16="http://schemas.microsoft.com/office/drawing/2014/main" xmlns="" id="{687E85BF-0F15-4CC4-8674-B21773F2C35D}"/>
              </a:ext>
            </a:extLst>
          </p:cNvPr>
          <p:cNvSpPr>
            <a:spLocks noGrp="1"/>
          </p:cNvSpPr>
          <p:nvPr>
            <p:ph idx="1"/>
          </p:nvPr>
        </p:nvSpPr>
        <p:spPr>
          <a:xfrm>
            <a:off x="4810259" y="649480"/>
            <a:ext cx="6555347" cy="5546047"/>
          </a:xfrm>
        </p:spPr>
        <p:txBody>
          <a:bodyPr anchor="ctr">
            <a:normAutofit/>
          </a:bodyPr>
          <a:lstStyle/>
          <a:p>
            <a:pPr fontAlgn="base"/>
            <a:r>
              <a:rPr lang="en-US" sz="2000"/>
              <a:t>There are</a:t>
            </a:r>
            <a:r>
              <a:rPr lang="en-US" sz="2000" b="1"/>
              <a:t> dozens of jobs available i</a:t>
            </a:r>
            <a:r>
              <a:rPr lang="en-US" sz="2000"/>
              <a:t>f you are clear with your programming concepts.</a:t>
            </a:r>
          </a:p>
          <a:p>
            <a:pPr fontAlgn="base"/>
            <a:r>
              <a:rPr lang="en-US" sz="2000"/>
              <a:t>Companies that work on embedded programming can be an excellent option.</a:t>
            </a:r>
          </a:p>
          <a:p>
            <a:pPr fontAlgn="base"/>
            <a:r>
              <a:rPr lang="en-US" sz="2000"/>
              <a:t>If you are interested in </a:t>
            </a:r>
            <a:r>
              <a:rPr lang="en-US" sz="2000" b="1">
                <a:hlinkClick r:id="rId2"/>
              </a:rPr>
              <a:t>Robotics</a:t>
            </a:r>
            <a:r>
              <a:rPr lang="en-US" sz="2000"/>
              <a:t> and other security devices or electronic devices, you should learn c programming to develop basic algorithms for various microcontrollers.</a:t>
            </a:r>
          </a:p>
          <a:p>
            <a:pPr fontAlgn="base"/>
            <a:r>
              <a:rPr lang="en-US" sz="2000"/>
              <a:t>You can become a Software Engineer or a Team Leader if you are good at Data Structures.</a:t>
            </a:r>
          </a:p>
          <a:p>
            <a:endParaRPr lang="en-US" sz="2000"/>
          </a:p>
        </p:txBody>
      </p:sp>
    </p:spTree>
    <p:extLst>
      <p:ext uri="{BB962C8B-B14F-4D97-AF65-F5344CB8AC3E}">
        <p14:creationId xmlns:p14="http://schemas.microsoft.com/office/powerpoint/2010/main" val="2335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6F333DC-FF8A-4DE3-A9B0-83B2DEA7DEF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Companies that Use C</a:t>
            </a:r>
          </a:p>
        </p:txBody>
      </p:sp>
      <p:pic>
        <p:nvPicPr>
          <p:cNvPr id="12290" name="Picture 2" descr="Companies Using C Programming Language">
            <a:extLst>
              <a:ext uri="{FF2B5EF4-FFF2-40B4-BE49-F238E27FC236}">
                <a16:creationId xmlns:a16="http://schemas.microsoft.com/office/drawing/2014/main" xmlns="" id="{E51B366B-2010-4EB6-9E6C-BED97596CD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720857"/>
            <a:ext cx="6553545" cy="342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65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0E3A1-BDCF-4C12-A326-6CC22FB16273}"/>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dirty="0"/>
              <a:t>6. What is a Compiler in C?</a:t>
            </a:r>
            <a:br>
              <a:rPr lang="en-US" sz="3600" dirty="0"/>
            </a:br>
            <a:endParaRPr lang="en-US" sz="3600" dirty="0"/>
          </a:p>
        </p:txBody>
      </p:sp>
      <p:sp>
        <p:nvSpPr>
          <p:cNvPr id="12" name="Rectangle 11">
            <a:extLst>
              <a:ext uri="{FF2B5EF4-FFF2-40B4-BE49-F238E27FC236}">
                <a16:creationId xmlns:a16="http://schemas.microsoft.com/office/drawing/2014/main" xmlns=""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26">
            <a:extLst>
              <a:ext uri="{FF2B5EF4-FFF2-40B4-BE49-F238E27FC236}">
                <a16:creationId xmlns:a16="http://schemas.microsoft.com/office/drawing/2014/main" xmlns="" id="{1B10F861-B8F1-49C7-BD58-EAB20CEE7F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Image result for what is compiler in c">
            <a:extLst>
              <a:ext uri="{FF2B5EF4-FFF2-40B4-BE49-F238E27FC236}">
                <a16:creationId xmlns:a16="http://schemas.microsoft.com/office/drawing/2014/main" xmlns="" id="{B983130B-A1BF-49B0-83DF-E62CAB0B9F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12503" y="2742397"/>
            <a:ext cx="2831690" cy="329184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6">
            <a:extLst>
              <a:ext uri="{FF2B5EF4-FFF2-40B4-BE49-F238E27FC236}">
                <a16:creationId xmlns:a16="http://schemas.microsoft.com/office/drawing/2014/main" xmlns="" id="{61F6E425-22AB-4DA2-8FAC-58ADB58EF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Best C Compiler">
            <a:extLst>
              <a:ext uri="{FF2B5EF4-FFF2-40B4-BE49-F238E27FC236}">
                <a16:creationId xmlns:a16="http://schemas.microsoft.com/office/drawing/2014/main" xmlns="" id="{9B5860E2-76C2-401B-A167-9C2CC1F3F5C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6576484" y="3026593"/>
            <a:ext cx="4974336" cy="272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475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xmlns="" id="{1D63C574-BFD2-41A1-A567-B0C3CC7FDD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xmlns="" id="{E2A46BAB-8C31-42B2-90E8-B26DD3E8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B3F7A3C7-0737-4E57-B30E-8EEFE638B40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xmlns="" id="{3BE6D516-DFC6-4698-B3F1-5F591C1130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xmlns="" id="{C2580FB0-D146-458C-AF1B-8E8BBF6BBA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xmlns="" id="{43F5E015-E085-4624-B431-B424144486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xmlns="" id="{4DDB60AE-8B9C-4BA0-93DC-F8C9EBF6D8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xmlns="" id="{9F247760-BE07-41A2-969E-570081E65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xmlns="" id="{57A70BD2-76FC-4BDD-9E64-3B93D5EF36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xmlns="" id="{AADD9643-5489-42CB-9762-FBAC2AAE9F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xmlns="" id="{09A2C16E-2745-4E3D-BECC-D66755221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xmlns="" id="{52E5A063-571D-4461-9869-B3E93F6E69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xmlns="" id="{366019AD-E33B-4DBF-BAD3-AE3611603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xmlns="" id="{E8593318-7D0F-4922-B240-6556175DF4FB}"/>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What is IDE?</a:t>
            </a:r>
          </a:p>
        </p:txBody>
      </p:sp>
      <p:graphicFrame>
        <p:nvGraphicFramePr>
          <p:cNvPr id="5" name="Content Placeholder 2">
            <a:extLst>
              <a:ext uri="{FF2B5EF4-FFF2-40B4-BE49-F238E27FC236}">
                <a16:creationId xmlns:a16="http://schemas.microsoft.com/office/drawing/2014/main" xmlns="" id="{2F8708C0-AD1C-4CBD-BD68-248248AFA488}"/>
              </a:ext>
            </a:extLst>
          </p:cNvPr>
          <p:cNvGraphicFramePr>
            <a:graphicFrameLocks noGrp="1"/>
          </p:cNvGraphicFramePr>
          <p:nvPr>
            <p:ph idx="1"/>
            <p:extLst>
              <p:ext uri="{D42A27DB-BD31-4B8C-83A1-F6EECF244321}">
                <p14:modId xmlns:p14="http://schemas.microsoft.com/office/powerpoint/2010/main" val="1299026979"/>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2073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0" descr="Image result for dev c++">
            <a:extLst>
              <a:ext uri="{FF2B5EF4-FFF2-40B4-BE49-F238E27FC236}">
                <a16:creationId xmlns:a16="http://schemas.microsoft.com/office/drawing/2014/main" xmlns="" id="{C990F7A8-2930-4AAC-BCA6-A327B2444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263" y="492125"/>
            <a:ext cx="2008188" cy="2008188"/>
          </a:xfrm>
          <a:prstGeom prst="rect">
            <a:avLst/>
          </a:prstGeom>
          <a:extLst>
            <a:ext uri="{909E8E84-426E-40DD-AFC4-6F175D3DCCD1}">
              <a14:hiddenFill xmlns:a14="http://schemas.microsoft.com/office/drawing/2010/main">
                <a:solidFill>
                  <a:srgbClr val="FFFFFF"/>
                </a:solidFill>
              </a14:hiddenFill>
            </a:ext>
          </a:extLst>
        </p:spPr>
      </p:pic>
      <p:pic>
        <p:nvPicPr>
          <p:cNvPr id="9" name="Picture 16" descr="Image result for code lite">
            <a:extLst>
              <a:ext uri="{FF2B5EF4-FFF2-40B4-BE49-F238E27FC236}">
                <a16:creationId xmlns:a16="http://schemas.microsoft.com/office/drawing/2014/main" xmlns="" id="{D35244C1-43ED-429A-A75F-C8F805A13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475" y="492125"/>
            <a:ext cx="2705100" cy="2008188"/>
          </a:xfrm>
          <a:prstGeom prst="rect">
            <a:avLst/>
          </a:prstGeom>
          <a:extLst>
            <a:ext uri="{909E8E84-426E-40DD-AFC4-6F175D3DCCD1}">
              <a14:hiddenFill xmlns:a14="http://schemas.microsoft.com/office/drawing/2010/main">
                <a:solidFill>
                  <a:srgbClr val="FFFFFF"/>
                </a:solidFill>
              </a14:hiddenFill>
            </a:ext>
          </a:extLst>
        </p:spPr>
      </p:pic>
      <p:pic>
        <p:nvPicPr>
          <p:cNvPr id="4" name="Picture 6" descr="Image result for visual studio code">
            <a:extLst>
              <a:ext uri="{FF2B5EF4-FFF2-40B4-BE49-F238E27FC236}">
                <a16:creationId xmlns:a16="http://schemas.microsoft.com/office/drawing/2014/main" xmlns="" id="{A22483D1-6AFC-4670-B7EB-6F6FCA7412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263" y="2571750"/>
            <a:ext cx="1803400" cy="863600"/>
          </a:xfrm>
          <a:prstGeom prst="rect">
            <a:avLst/>
          </a:prstGeom>
          <a:extLst>
            <a:ext uri="{909E8E84-426E-40DD-AFC4-6F175D3DCCD1}">
              <a14:hiddenFill xmlns:a14="http://schemas.microsoft.com/office/drawing/2010/main">
                <a:solidFill>
                  <a:srgbClr val="FFFFFF"/>
                </a:solidFill>
              </a14:hiddenFill>
            </a:ext>
          </a:extLst>
        </p:spPr>
      </p:pic>
      <p:pic>
        <p:nvPicPr>
          <p:cNvPr id="6" name="Picture 10" descr="Image result for netbeans">
            <a:extLst>
              <a:ext uri="{FF2B5EF4-FFF2-40B4-BE49-F238E27FC236}">
                <a16:creationId xmlns:a16="http://schemas.microsoft.com/office/drawing/2014/main" xmlns="" id="{0649A79E-8AE0-4203-A655-68F364FA97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2100" y="2571750"/>
            <a:ext cx="2911475" cy="863600"/>
          </a:xfrm>
          <a:prstGeom prst="rect">
            <a:avLst/>
          </a:prstGeom>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xmlns="" id="{473A4138-C742-490D-B7E4-F245F53ECD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7263" y="3506788"/>
            <a:ext cx="4786313" cy="1054100"/>
          </a:xfrm>
          <a:prstGeom prst="rect">
            <a:avLst/>
          </a:prstGeom>
          <a:extLst>
            <a:ext uri="{909E8E84-426E-40DD-AFC4-6F175D3DCCD1}">
              <a14:hiddenFill xmlns:a14="http://schemas.microsoft.com/office/drawing/2010/main">
                <a:solidFill>
                  <a:srgbClr val="FFFFFF"/>
                </a:solidFill>
              </a14:hiddenFill>
            </a:ext>
          </a:extLst>
        </p:spPr>
      </p:pic>
      <p:pic>
        <p:nvPicPr>
          <p:cNvPr id="10" name="Picture 18" descr="Image result for code warriors">
            <a:extLst>
              <a:ext uri="{FF2B5EF4-FFF2-40B4-BE49-F238E27FC236}">
                <a16:creationId xmlns:a16="http://schemas.microsoft.com/office/drawing/2014/main" xmlns="" id="{D7CF2DBD-6D8B-48D8-A07F-7EA538AC723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37263" y="4632325"/>
            <a:ext cx="687388" cy="687388"/>
          </a:xfrm>
          <a:prstGeom prst="rect">
            <a:avLst/>
          </a:prstGeom>
          <a:extLst>
            <a:ext uri="{909E8E84-426E-40DD-AFC4-6F175D3DCCD1}">
              <a14:hiddenFill xmlns:a14="http://schemas.microsoft.com/office/drawing/2010/main">
                <a:solidFill>
                  <a:srgbClr val="FFFFFF"/>
                </a:solidFill>
              </a14:hiddenFill>
            </a:ext>
          </a:extLst>
        </p:spPr>
      </p:pic>
      <p:pic>
        <p:nvPicPr>
          <p:cNvPr id="12" name="Picture 22" descr="Image result for mingw">
            <a:extLst>
              <a:ext uri="{FF2B5EF4-FFF2-40B4-BE49-F238E27FC236}">
                <a16:creationId xmlns:a16="http://schemas.microsoft.com/office/drawing/2014/main" xmlns="" id="{0A5739D7-E771-4A64-AA5B-E576B5C6F55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96088" y="4632325"/>
            <a:ext cx="687388" cy="687388"/>
          </a:xfrm>
          <a:prstGeom prst="rect">
            <a:avLst/>
          </a:prstGeom>
          <a:extLst>
            <a:ext uri="{909E8E84-426E-40DD-AFC4-6F175D3DCCD1}">
              <a14:hiddenFill xmlns:a14="http://schemas.microsoft.com/office/drawing/2010/main">
                <a:solidFill>
                  <a:srgbClr val="FFFFFF"/>
                </a:solidFill>
              </a14:hiddenFill>
            </a:ext>
          </a:extLst>
        </p:spPr>
      </p:pic>
      <p:pic>
        <p:nvPicPr>
          <p:cNvPr id="7" name="Picture 12" descr="Image result for sublime text">
            <a:extLst>
              <a:ext uri="{FF2B5EF4-FFF2-40B4-BE49-F238E27FC236}">
                <a16:creationId xmlns:a16="http://schemas.microsoft.com/office/drawing/2014/main" xmlns="" id="{F0BAA9C7-83EA-4B83-9C28-616497CB08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3" y="4632325"/>
            <a:ext cx="3268663" cy="687388"/>
          </a:xfrm>
          <a:prstGeom prst="rect">
            <a:avLst/>
          </a:prstGeom>
          <a:extLst>
            <a:ext uri="{909E8E84-426E-40DD-AFC4-6F175D3DCCD1}">
              <a14:hiddenFill xmlns:a14="http://schemas.microsoft.com/office/drawing/2010/main">
                <a:solidFill>
                  <a:srgbClr val="FFFFFF"/>
                </a:solidFill>
              </a14:hiddenFill>
            </a:ext>
          </a:extLst>
        </p:spPr>
      </p:pic>
      <p:pic>
        <p:nvPicPr>
          <p:cNvPr id="3" name="Picture 2" descr="Image result for Code::Blocks">
            <a:extLst>
              <a:ext uri="{FF2B5EF4-FFF2-40B4-BE49-F238E27FC236}">
                <a16:creationId xmlns:a16="http://schemas.microsoft.com/office/drawing/2014/main" xmlns="" id="{BE68A7B0-A9A1-46DD-81CE-7586DC6E6B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7263" y="5392738"/>
            <a:ext cx="2370138" cy="977900"/>
          </a:xfrm>
          <a:prstGeom prst="rect">
            <a:avLst/>
          </a:prstGeom>
          <a:extLst>
            <a:ext uri="{909E8E84-426E-40DD-AFC4-6F175D3DCCD1}">
              <a14:hiddenFill xmlns:a14="http://schemas.microsoft.com/office/drawing/2010/main">
                <a:solidFill>
                  <a:srgbClr val="FFFFFF"/>
                </a:solidFill>
              </a14:hiddenFill>
            </a:ext>
          </a:extLst>
        </p:spPr>
      </p:pic>
      <p:pic>
        <p:nvPicPr>
          <p:cNvPr id="8" name="Picture 14" descr="Image result for atom">
            <a:extLst>
              <a:ext uri="{FF2B5EF4-FFF2-40B4-BE49-F238E27FC236}">
                <a16:creationId xmlns:a16="http://schemas.microsoft.com/office/drawing/2014/main" xmlns="" id="{4196BBEE-4074-4E7B-A88F-6158ACAFC3D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78838" y="5392738"/>
            <a:ext cx="2344738" cy="9779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34B56077-211E-4E40-958B-C3D8A9A3DD2F}"/>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What is IDE? (Contd.)</a:t>
            </a:r>
          </a:p>
        </p:txBody>
      </p:sp>
    </p:spTree>
    <p:extLst>
      <p:ext uri="{BB962C8B-B14F-4D97-AF65-F5344CB8AC3E}">
        <p14:creationId xmlns:p14="http://schemas.microsoft.com/office/powerpoint/2010/main" val="346552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FD0E8E8-C530-4B2D-A01A-CCD47590B6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AE1656-E81D-4ACE-8669-888B160AE96C}"/>
              </a:ext>
            </a:extLst>
          </p:cNvPr>
          <p:cNvSpPr>
            <a:spLocks noGrp="1"/>
          </p:cNvSpPr>
          <p:nvPr>
            <p:ph type="title"/>
          </p:nvPr>
        </p:nvSpPr>
        <p:spPr>
          <a:xfrm>
            <a:off x="1463040" y="1091821"/>
            <a:ext cx="3801581" cy="4674358"/>
          </a:xfrm>
        </p:spPr>
        <p:txBody>
          <a:bodyPr anchor="ctr">
            <a:normAutofit/>
          </a:bodyPr>
          <a:lstStyle/>
          <a:p>
            <a:r>
              <a:rPr lang="en-US" sz="6600" dirty="0">
                <a:solidFill>
                  <a:schemeClr val="tx1">
                    <a:lumMod val="85000"/>
                    <a:lumOff val="15000"/>
                  </a:schemeClr>
                </a:solidFill>
              </a:rPr>
              <a:t>Relevant links</a:t>
            </a:r>
          </a:p>
        </p:txBody>
      </p:sp>
      <p:sp>
        <p:nvSpPr>
          <p:cNvPr id="10" name="Freeform: Shape 9">
            <a:extLst>
              <a:ext uri="{FF2B5EF4-FFF2-40B4-BE49-F238E27FC236}">
                <a16:creationId xmlns:a16="http://schemas.microsoft.com/office/drawing/2014/main" xmlns="" id="{53472F09-8E00-4E02-9034-0A382CF663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15915" y="727306"/>
            <a:ext cx="4639824" cy="4639824"/>
          </a:xfrm>
          <a:custGeom>
            <a:avLst/>
            <a:gdLst>
              <a:gd name="connsiteX0" fmla="*/ 2319912 w 4639824"/>
              <a:gd name="connsiteY0" fmla="*/ 0 h 4639824"/>
              <a:gd name="connsiteX1" fmla="*/ 4639824 w 4639824"/>
              <a:gd name="connsiteY1" fmla="*/ 2319912 h 4639824"/>
              <a:gd name="connsiteX2" fmla="*/ 2319912 w 4639824"/>
              <a:gd name="connsiteY2" fmla="*/ 4639824 h 4639824"/>
              <a:gd name="connsiteX3" fmla="*/ 0 w 4639824"/>
              <a:gd name="connsiteY3" fmla="*/ 2319912 h 4639824"/>
              <a:gd name="connsiteX4" fmla="*/ 2319912 w 4639824"/>
              <a:gd name="connsiteY4" fmla="*/ 0 h 463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9824" h="4639824">
                <a:moveTo>
                  <a:pt x="2319912" y="0"/>
                </a:moveTo>
                <a:cubicBezTo>
                  <a:pt x="3601164" y="0"/>
                  <a:pt x="4639824" y="1038660"/>
                  <a:pt x="4639824" y="2319912"/>
                </a:cubicBezTo>
                <a:cubicBezTo>
                  <a:pt x="4639824" y="3601164"/>
                  <a:pt x="3601164" y="4639824"/>
                  <a:pt x="2319912" y="4639824"/>
                </a:cubicBezTo>
                <a:cubicBezTo>
                  <a:pt x="1038660" y="4639824"/>
                  <a:pt x="0" y="3601164"/>
                  <a:pt x="0" y="2319912"/>
                </a:cubicBezTo>
                <a:cubicBezTo>
                  <a:pt x="0" y="1038660"/>
                  <a:pt x="1038660" y="0"/>
                  <a:pt x="2319912"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xmlns="" id="{4DA077B8-7326-4434-87ED-77DF3CF3DC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07227" y="1253852"/>
            <a:ext cx="457200" cy="457200"/>
          </a:xfrm>
          <a:prstGeom prst="ellipse">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F79CDED1-AC9C-4A80-B334-1309DEAD54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480791" y="0"/>
            <a:ext cx="2229415" cy="1711051"/>
          </a:xfrm>
          <a:custGeom>
            <a:avLst/>
            <a:gdLst>
              <a:gd name="connsiteX0" fmla="*/ 1731031 w 2229415"/>
              <a:gd name="connsiteY0" fmla="*/ 1711051 h 1711051"/>
              <a:gd name="connsiteX1" fmla="*/ 2229415 w 2229415"/>
              <a:gd name="connsiteY1" fmla="*/ 1711051 h 1711051"/>
              <a:gd name="connsiteX2" fmla="*/ 2220570 w 2229415"/>
              <a:gd name="connsiteY2" fmla="*/ 1665525 h 1711051"/>
              <a:gd name="connsiteX3" fmla="*/ 118985 w 2229415"/>
              <a:gd name="connsiteY3" fmla="*/ 3008 h 1711051"/>
              <a:gd name="connsiteX4" fmla="*/ 0 w 2229415"/>
              <a:gd name="connsiteY4" fmla="*/ 0 h 1711051"/>
              <a:gd name="connsiteX5" fmla="*/ 0 w 2229415"/>
              <a:gd name="connsiteY5" fmla="*/ 474250 h 1711051"/>
              <a:gd name="connsiteX6" fmla="*/ 187921 w 2229415"/>
              <a:gd name="connsiteY6" fmla="*/ 483739 h 1711051"/>
              <a:gd name="connsiteX7" fmla="*/ 1656728 w 2229415"/>
              <a:gd name="connsiteY7" fmla="*/ 1515386 h 171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9415" h="1711051">
                <a:moveTo>
                  <a:pt x="1731031" y="1711051"/>
                </a:moveTo>
                <a:lnTo>
                  <a:pt x="2229415" y="1711051"/>
                </a:lnTo>
                <a:lnTo>
                  <a:pt x="2220570" y="1665525"/>
                </a:lnTo>
                <a:cubicBezTo>
                  <a:pt x="1951414" y="739745"/>
                  <a:pt x="1119014" y="53700"/>
                  <a:pt x="118985" y="3008"/>
                </a:cubicBezTo>
                <a:lnTo>
                  <a:pt x="0" y="0"/>
                </a:lnTo>
                <a:lnTo>
                  <a:pt x="0" y="474250"/>
                </a:lnTo>
                <a:lnTo>
                  <a:pt x="187921" y="483739"/>
                </a:lnTo>
                <a:cubicBezTo>
                  <a:pt x="836687" y="549625"/>
                  <a:pt x="1385706" y="952924"/>
                  <a:pt x="1656728" y="151538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xmlns="" id="{FD961BDC-5B67-481B-B628-6C15F4724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88704" y="3819513"/>
            <a:ext cx="731520" cy="731520"/>
          </a:xfrm>
          <a:prstGeom prst="ellipse">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06CC263E-5CD3-42BB-99F8-3C062C4B56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50573" y="4944229"/>
            <a:ext cx="1645920" cy="1645920"/>
          </a:xfrm>
          <a:prstGeom prst="ellips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4CD96F48-F0A3-4F1B-9F47-629906A02559}"/>
              </a:ext>
            </a:extLst>
          </p:cNvPr>
          <p:cNvSpPr>
            <a:spLocks noGrp="1"/>
          </p:cNvSpPr>
          <p:nvPr>
            <p:ph idx="1"/>
          </p:nvPr>
        </p:nvSpPr>
        <p:spPr>
          <a:xfrm>
            <a:off x="6284793" y="1760562"/>
            <a:ext cx="3582537" cy="3336876"/>
          </a:xfrm>
        </p:spPr>
        <p:txBody>
          <a:bodyPr anchor="ctr">
            <a:normAutofit/>
          </a:bodyPr>
          <a:lstStyle/>
          <a:p>
            <a:r>
              <a:rPr lang="en-US" sz="1800">
                <a:solidFill>
                  <a:srgbClr val="FFFFFF"/>
                </a:solidFill>
              </a:rPr>
              <a:t>Youtube link: </a:t>
            </a:r>
            <a:r>
              <a:rPr lang="en-US" sz="1800">
                <a:solidFill>
                  <a:srgbClr val="FFFFFF"/>
                </a:solidFill>
                <a:hlinkClick r:id="rId2"/>
              </a:rPr>
              <a:t>https://www.youtube.com/watch?v=GWJqsmitR2I</a:t>
            </a:r>
            <a:endParaRPr lang="en-US" sz="1800">
              <a:solidFill>
                <a:srgbClr val="FFFFFF"/>
              </a:solidFill>
            </a:endParaRPr>
          </a:p>
          <a:p>
            <a:r>
              <a:rPr lang="en-US" sz="1800">
                <a:solidFill>
                  <a:srgbClr val="FFFFFF"/>
                </a:solidFill>
              </a:rPr>
              <a:t>Website link: </a:t>
            </a:r>
            <a:r>
              <a:rPr lang="en-US" sz="1800">
                <a:solidFill>
                  <a:srgbClr val="FFFFFF"/>
                </a:solidFill>
                <a:hlinkClick r:id="rId3"/>
              </a:rPr>
              <a:t>https://www3.ntu.edu.sg/home/ehchua/programming/howto/CodeBlocks_HowTo.html</a:t>
            </a:r>
            <a:endParaRPr lang="en-US" sz="1800">
              <a:solidFill>
                <a:srgbClr val="FFFFFF"/>
              </a:solidFill>
            </a:endParaRPr>
          </a:p>
        </p:txBody>
      </p:sp>
    </p:spTree>
    <p:extLst>
      <p:ext uri="{BB962C8B-B14F-4D97-AF65-F5344CB8AC3E}">
        <p14:creationId xmlns:p14="http://schemas.microsoft.com/office/powerpoint/2010/main" val="3326022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917B37-A2A8-427D-93A0-19ED70EA008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to become a good programmer?</a:t>
            </a:r>
          </a:p>
        </p:txBody>
      </p:sp>
      <p:sp>
        <p:nvSpPr>
          <p:cNvPr id="3" name="Content Placeholder 2">
            <a:extLst>
              <a:ext uri="{FF2B5EF4-FFF2-40B4-BE49-F238E27FC236}">
                <a16:creationId xmlns:a16="http://schemas.microsoft.com/office/drawing/2014/main" xmlns="" id="{10FEE06D-BE5B-4128-A91D-507368508A74}"/>
              </a:ext>
            </a:extLst>
          </p:cNvPr>
          <p:cNvSpPr>
            <a:spLocks noGrp="1"/>
          </p:cNvSpPr>
          <p:nvPr>
            <p:ph idx="1"/>
          </p:nvPr>
        </p:nvSpPr>
        <p:spPr>
          <a:xfrm>
            <a:off x="1371599" y="2318197"/>
            <a:ext cx="9724031" cy="3683358"/>
          </a:xfrm>
        </p:spPr>
        <p:txBody>
          <a:bodyPr anchor="ctr">
            <a:normAutofit/>
          </a:bodyPr>
          <a:lstStyle/>
          <a:p>
            <a:pPr marL="514350" indent="-514350">
              <a:buAutoNum type="arabicPeriod"/>
            </a:pPr>
            <a:r>
              <a:rPr lang="en-US" sz="2000" b="1"/>
              <a:t>Work on Basics</a:t>
            </a:r>
          </a:p>
          <a:p>
            <a:pPr marL="514350" indent="-514350">
              <a:buAutoNum type="arabicPeriod"/>
            </a:pPr>
            <a:r>
              <a:rPr lang="en-US" sz="2000" b="1"/>
              <a:t>Start putting question tags (why, how, what) with every set of code you write</a:t>
            </a:r>
          </a:p>
          <a:p>
            <a:pPr marL="514350" indent="-514350">
              <a:buAutoNum type="arabicPeriod"/>
            </a:pPr>
            <a:r>
              <a:rPr lang="en-US" sz="2000" b="1"/>
              <a:t>You learn more by helping others</a:t>
            </a:r>
          </a:p>
          <a:p>
            <a:pPr marL="514350" indent="-514350">
              <a:buAutoNum type="arabicPeriod"/>
            </a:pPr>
            <a:r>
              <a:rPr lang="en-US" sz="2000" b="1"/>
              <a:t>Write simple, understandable but logical code</a:t>
            </a:r>
          </a:p>
          <a:p>
            <a:pPr marL="0" indent="0">
              <a:buNone/>
            </a:pPr>
            <a:r>
              <a:rPr lang="en-US" sz="2000" i="1"/>
              <a:t>Good code is its own best documentation. As you're about to add a comment, ask yourself, "How can I improve the code so that this comment isn't needed?" ~Steve McConnell</a:t>
            </a:r>
          </a:p>
          <a:p>
            <a:pPr marL="0" indent="0">
              <a:buNone/>
            </a:pPr>
            <a:r>
              <a:rPr lang="en-US" sz="2000" b="1"/>
              <a:t>5.   Spend more time in analyzing the problem, you’ll need less time to fix it</a:t>
            </a:r>
          </a:p>
          <a:p>
            <a:pPr marL="0" indent="0">
              <a:buNone/>
            </a:pPr>
            <a:r>
              <a:rPr lang="en-US" sz="2000" i="1"/>
              <a:t>If you cannot grok the overall structure of a program while taking a shower, you are not ready to code it. ~Richard Pattis</a:t>
            </a:r>
            <a:endParaRPr lang="en-US" sz="2000"/>
          </a:p>
        </p:txBody>
      </p:sp>
    </p:spTree>
    <p:extLst>
      <p:ext uri="{BB962C8B-B14F-4D97-AF65-F5344CB8AC3E}">
        <p14:creationId xmlns:p14="http://schemas.microsoft.com/office/powerpoint/2010/main" val="203210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8505682D-6AE4-457E-968E-9E6DF32E44C1}"/>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Contents</a:t>
            </a: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C0044DE5-0487-4867-B73D-D28ED3E1EEEE}"/>
              </a:ext>
            </a:extLst>
          </p:cNvPr>
          <p:cNvSpPr>
            <a:spLocks noGrp="1"/>
          </p:cNvSpPr>
          <p:nvPr>
            <p:ph idx="1"/>
          </p:nvPr>
        </p:nvSpPr>
        <p:spPr>
          <a:xfrm>
            <a:off x="5221862" y="1719618"/>
            <a:ext cx="5948831" cy="4334629"/>
          </a:xfrm>
        </p:spPr>
        <p:txBody>
          <a:bodyPr anchor="ctr">
            <a:normAutofit/>
          </a:bodyPr>
          <a:lstStyle/>
          <a:p>
            <a:pPr fontAlgn="base"/>
            <a:r>
              <a:rPr lang="en-US" sz="2400" dirty="0">
                <a:solidFill>
                  <a:srgbClr val="FEFFFF"/>
                </a:solidFill>
              </a:rPr>
              <a:t>Why we need programming languages?</a:t>
            </a:r>
          </a:p>
          <a:p>
            <a:pPr fontAlgn="base"/>
            <a:r>
              <a:rPr lang="en-US" sz="2400" dirty="0">
                <a:solidFill>
                  <a:srgbClr val="FEFFFF"/>
                </a:solidFill>
              </a:rPr>
              <a:t>Some myths on programming languages</a:t>
            </a:r>
          </a:p>
          <a:p>
            <a:pPr fontAlgn="base"/>
            <a:r>
              <a:rPr lang="en-US" sz="2400" dirty="0">
                <a:solidFill>
                  <a:srgbClr val="FEFFFF"/>
                </a:solidFill>
              </a:rPr>
              <a:t>What is C?</a:t>
            </a:r>
          </a:p>
          <a:p>
            <a:pPr fontAlgn="base"/>
            <a:r>
              <a:rPr lang="en-US" sz="2400" dirty="0">
                <a:solidFill>
                  <a:srgbClr val="FEFFFF"/>
                </a:solidFill>
              </a:rPr>
              <a:t>Why C is important?</a:t>
            </a:r>
          </a:p>
          <a:p>
            <a:pPr fontAlgn="base"/>
            <a:r>
              <a:rPr lang="en-US" sz="2400" dirty="0">
                <a:solidFill>
                  <a:srgbClr val="FEFFFF"/>
                </a:solidFill>
              </a:rPr>
              <a:t>C’s features, pros, and cons</a:t>
            </a:r>
          </a:p>
          <a:p>
            <a:pPr fontAlgn="base"/>
            <a:r>
              <a:rPr lang="en-US" sz="2400" dirty="0">
                <a:solidFill>
                  <a:srgbClr val="FEFFFF"/>
                </a:solidFill>
              </a:rPr>
              <a:t>What is the need to explore this language?</a:t>
            </a:r>
          </a:p>
          <a:p>
            <a:endParaRPr lang="en-US" sz="2400" dirty="0">
              <a:solidFill>
                <a:srgbClr val="FEFFFF"/>
              </a:solidFill>
            </a:endParaRPr>
          </a:p>
        </p:txBody>
      </p:sp>
    </p:spTree>
    <p:extLst>
      <p:ext uri="{BB962C8B-B14F-4D97-AF65-F5344CB8AC3E}">
        <p14:creationId xmlns:p14="http://schemas.microsoft.com/office/powerpoint/2010/main" val="364669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9F1EFD0A-1BDF-42B7-B8A9-D2961EE5DB6C}"/>
              </a:ext>
            </a:extLst>
          </p:cNvPr>
          <p:cNvSpPr>
            <a:spLocks noGrp="1"/>
          </p:cNvSpPr>
          <p:nvPr>
            <p:ph type="title"/>
          </p:nvPr>
        </p:nvSpPr>
        <p:spPr>
          <a:xfrm>
            <a:off x="6094105" y="802955"/>
            <a:ext cx="4977976" cy="1454051"/>
          </a:xfrm>
        </p:spPr>
        <p:txBody>
          <a:bodyPr>
            <a:normAutofit fontScale="90000"/>
          </a:bodyPr>
          <a:lstStyle/>
          <a:p>
            <a:r>
              <a:rPr lang="en-US" dirty="0">
                <a:solidFill>
                  <a:srgbClr val="000000"/>
                </a:solidFill>
              </a:rPr>
              <a:t>How to become a good programmer? (Contd.)</a:t>
            </a:r>
          </a:p>
        </p:txBody>
      </p:sp>
      <p:sp>
        <p:nvSpPr>
          <p:cNvPr id="75"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practice practice and practice">
            <a:extLst>
              <a:ext uri="{FF2B5EF4-FFF2-40B4-BE49-F238E27FC236}">
                <a16:creationId xmlns:a16="http://schemas.microsoft.com/office/drawing/2014/main" xmlns="" id="{1A8244BC-DE2F-4728-8212-6A03D03923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476392"/>
            <a:ext cx="3661831" cy="19254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196CAF31-7912-4660-AAF9-ADC292C5233C}"/>
              </a:ext>
            </a:extLst>
          </p:cNvPr>
          <p:cNvSpPr>
            <a:spLocks noGrp="1"/>
          </p:cNvSpPr>
          <p:nvPr>
            <p:ph idx="1"/>
          </p:nvPr>
        </p:nvSpPr>
        <p:spPr>
          <a:xfrm>
            <a:off x="6090574" y="2421682"/>
            <a:ext cx="4977578" cy="3639289"/>
          </a:xfrm>
        </p:spPr>
        <p:txBody>
          <a:bodyPr anchor="ctr">
            <a:normAutofit/>
          </a:bodyPr>
          <a:lstStyle/>
          <a:p>
            <a:pPr marL="514350" indent="-514350">
              <a:buAutoNum type="arabicPeriod" startAt="6"/>
            </a:pPr>
            <a:r>
              <a:rPr lang="en-US" sz="2000" b="1" dirty="0">
                <a:solidFill>
                  <a:srgbClr val="000000"/>
                </a:solidFill>
              </a:rPr>
              <a:t>Be the first to analyze and review your code</a:t>
            </a:r>
          </a:p>
          <a:p>
            <a:pPr marL="514350" indent="-514350">
              <a:buAutoNum type="arabicPeriod" startAt="6"/>
            </a:pPr>
            <a:r>
              <a:rPr lang="en-US" sz="2000" b="1" dirty="0">
                <a:solidFill>
                  <a:srgbClr val="000000"/>
                </a:solidFill>
              </a:rPr>
              <a:t>Don’t dismay yourself by looking at changing technology world</a:t>
            </a:r>
          </a:p>
          <a:p>
            <a:pPr marL="514350" indent="-514350">
              <a:buAutoNum type="arabicPeriod" startAt="6"/>
            </a:pPr>
            <a:r>
              <a:rPr lang="en-US" sz="2000" b="1" dirty="0">
                <a:solidFill>
                  <a:srgbClr val="000000"/>
                </a:solidFill>
              </a:rPr>
              <a:t>Work-arounds don’t work for longer time</a:t>
            </a:r>
          </a:p>
          <a:p>
            <a:pPr marL="514350" indent="-514350">
              <a:buAutoNum type="arabicPeriod" startAt="6"/>
            </a:pPr>
            <a:r>
              <a:rPr lang="en-US" sz="2000" b="1" dirty="0">
                <a:solidFill>
                  <a:srgbClr val="000000"/>
                </a:solidFill>
              </a:rPr>
              <a:t>Read documentation</a:t>
            </a:r>
            <a:endParaRPr lang="en-US" sz="2000" dirty="0">
              <a:solidFill>
                <a:srgbClr val="000000"/>
              </a:solidFill>
            </a:endParaRPr>
          </a:p>
          <a:p>
            <a:pPr marL="514350" indent="-514350">
              <a:buAutoNum type="arabicPeriod" startAt="6"/>
            </a:pPr>
            <a:r>
              <a:rPr lang="en-US" sz="2000" b="1" dirty="0">
                <a:solidFill>
                  <a:srgbClr val="000000"/>
                </a:solidFill>
              </a:rPr>
              <a:t>You can learn from others code as well</a:t>
            </a:r>
          </a:p>
        </p:txBody>
      </p:sp>
    </p:spTree>
    <p:extLst>
      <p:ext uri="{BB962C8B-B14F-4D97-AF65-F5344CB8AC3E}">
        <p14:creationId xmlns:p14="http://schemas.microsoft.com/office/powerpoint/2010/main" val="188216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thank you">
            <a:extLst>
              <a:ext uri="{FF2B5EF4-FFF2-40B4-BE49-F238E27FC236}">
                <a16:creationId xmlns:a16="http://schemas.microsoft.com/office/drawing/2014/main" xmlns="" id="{B4CF1F7E-4BEA-4961-AA9F-FE988A606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0"/>
            <a:ext cx="12001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34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321732"/>
            <a:ext cx="7058307" cy="1964266"/>
          </a:xfrm>
          <a:prstGeom prst="rect">
            <a:avLst/>
          </a:prstGeom>
          <a:solidFill>
            <a:srgbClr val="75234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2E15B0D-E9C6-4B72-A34C-EB9C419B0B5A}"/>
              </a:ext>
            </a:extLst>
          </p:cNvPr>
          <p:cNvSpPr>
            <a:spLocks noGrp="1"/>
          </p:cNvSpPr>
          <p:nvPr>
            <p:ph type="title"/>
          </p:nvPr>
        </p:nvSpPr>
        <p:spPr>
          <a:xfrm>
            <a:off x="524256" y="491260"/>
            <a:ext cx="6594189" cy="1625210"/>
          </a:xfrm>
        </p:spPr>
        <p:txBody>
          <a:bodyPr>
            <a:normAutofit/>
          </a:bodyPr>
          <a:lstStyle/>
          <a:p>
            <a:r>
              <a:rPr lang="en-US" dirty="0">
                <a:solidFill>
                  <a:srgbClr val="FEFFFF"/>
                </a:solidFill>
              </a:rPr>
              <a:t>Why we need programming languages?</a:t>
            </a:r>
            <a:endParaRPr lang="en-US" dirty="0">
              <a:solidFill>
                <a:srgbClr val="FFFFFF"/>
              </a:solidFill>
            </a:endParaRPr>
          </a:p>
        </p:txBody>
      </p:sp>
      <p:pic>
        <p:nvPicPr>
          <p:cNvPr id="1026" name="Picture 2" descr="Image result for machine understandable language">
            <a:extLst>
              <a:ext uri="{FF2B5EF4-FFF2-40B4-BE49-F238E27FC236}">
                <a16:creationId xmlns:a16="http://schemas.microsoft.com/office/drawing/2014/main" xmlns="" id="{983CBAF7-F2F6-4636-B06D-D43123CBA0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60"/>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xmlns=""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4913B136-080A-483D-9960-C13F6B991FA1}"/>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Programming is using a language that a machine can understand in order to get it to perform various tasks. Computer programming is how we communicate with machines in a way that makes them function how we need.</a:t>
            </a:r>
          </a:p>
        </p:txBody>
      </p:sp>
    </p:spTree>
    <p:extLst>
      <p:ext uri="{BB962C8B-B14F-4D97-AF65-F5344CB8AC3E}">
        <p14:creationId xmlns:p14="http://schemas.microsoft.com/office/powerpoint/2010/main" val="220824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B6F83E6-6AB6-47EA-A93A-3DB8E947431C}"/>
              </a:ext>
            </a:extLst>
          </p:cNvPr>
          <p:cNvSpPr>
            <a:spLocks noGrp="1"/>
          </p:cNvSpPr>
          <p:nvPr>
            <p:ph type="title"/>
          </p:nvPr>
        </p:nvSpPr>
        <p:spPr>
          <a:xfrm>
            <a:off x="466722" y="1350498"/>
            <a:ext cx="3201366" cy="2623854"/>
          </a:xfrm>
        </p:spPr>
        <p:txBody>
          <a:bodyPr anchor="b">
            <a:normAutofit/>
          </a:bodyPr>
          <a:lstStyle/>
          <a:p>
            <a:pPr algn="r"/>
            <a:r>
              <a:rPr lang="en-US" sz="4000" dirty="0">
                <a:solidFill>
                  <a:srgbClr val="FFFFFF"/>
                </a:solidFill>
              </a:rPr>
              <a:t>Some myths on programming languages</a:t>
            </a:r>
          </a:p>
        </p:txBody>
      </p:sp>
      <p:sp>
        <p:nvSpPr>
          <p:cNvPr id="3" name="Content Placeholder 2">
            <a:extLst>
              <a:ext uri="{FF2B5EF4-FFF2-40B4-BE49-F238E27FC236}">
                <a16:creationId xmlns:a16="http://schemas.microsoft.com/office/drawing/2014/main" xmlns="" id="{EF5C8CFC-6C6F-42DF-AD50-225EBF449D00}"/>
              </a:ext>
            </a:extLst>
          </p:cNvPr>
          <p:cNvSpPr>
            <a:spLocks noGrp="1"/>
          </p:cNvSpPr>
          <p:nvPr>
            <p:ph idx="1"/>
          </p:nvPr>
        </p:nvSpPr>
        <p:spPr>
          <a:xfrm>
            <a:off x="4810259" y="1069145"/>
            <a:ext cx="6555347" cy="5478075"/>
          </a:xfrm>
        </p:spPr>
        <p:txBody>
          <a:bodyPr anchor="ctr">
            <a:normAutofit/>
          </a:bodyPr>
          <a:lstStyle/>
          <a:p>
            <a:pPr marL="0" indent="0">
              <a:buNone/>
            </a:pPr>
            <a:r>
              <a:rPr lang="en-US" sz="1900" b="1" dirty="0"/>
              <a:t>1- Programming starts and ends on the computer. You must be continually writing code at the computer to be working.</a:t>
            </a:r>
            <a:endParaRPr lang="en-US" sz="1900" dirty="0"/>
          </a:p>
          <a:p>
            <a:pPr lvl="1"/>
            <a:r>
              <a:rPr lang="en-US" sz="1900" dirty="0"/>
              <a:t>In fact, before the coding phase, programmers spend serious time identifying the problem and deciding on the solution. </a:t>
            </a:r>
          </a:p>
          <a:p>
            <a:pPr marL="0" indent="0">
              <a:buNone/>
            </a:pPr>
            <a:r>
              <a:rPr lang="en-US" sz="1900" b="1" dirty="0"/>
              <a:t>2- You have to be a mathematician to write code.</a:t>
            </a:r>
            <a:endParaRPr lang="en-US" sz="1900" dirty="0"/>
          </a:p>
          <a:p>
            <a:pPr lvl="1"/>
            <a:r>
              <a:rPr lang="en-US" sz="1900" dirty="0"/>
              <a:t>Not mandatory. Knowing the logic, analyze the problems by dividing them into small pieces, show interest, be patient, and know which libraries to use and where to look for answers when stuck.</a:t>
            </a:r>
          </a:p>
          <a:p>
            <a:pPr marL="0" indent="0">
              <a:buNone/>
            </a:pPr>
            <a:r>
              <a:rPr lang="en-US" sz="1900" b="1" dirty="0"/>
              <a:t>3- Programming languages are mathematics</a:t>
            </a:r>
            <a:endParaRPr lang="en-US" sz="1900" dirty="0"/>
          </a:p>
          <a:p>
            <a:pPr lvl="1"/>
            <a:r>
              <a:rPr lang="en-US" sz="1900" dirty="0"/>
              <a:t>Not at all. We can perform mathematical tasks using programming languages, but it is not mathematics.</a:t>
            </a:r>
          </a:p>
          <a:p>
            <a:pPr marL="0" indent="0">
              <a:buNone/>
            </a:pPr>
            <a:r>
              <a:rPr lang="en-US" sz="1900" b="1" dirty="0"/>
              <a:t>4- To be able to write code, you must have an IQ higher than 160.</a:t>
            </a:r>
            <a:endParaRPr lang="en-US" sz="1900" dirty="0"/>
          </a:p>
          <a:p>
            <a:pPr lvl="1"/>
            <a:r>
              <a:rPr lang="en-US" sz="1900" dirty="0"/>
              <a:t>No, you don’t need to be a genius. I know many programmers who are not. It is enough that you are an analytical thinker, and you go at it.</a:t>
            </a:r>
          </a:p>
          <a:p>
            <a:pPr lvl="1"/>
            <a:endParaRPr lang="en-US" sz="1900" dirty="0"/>
          </a:p>
          <a:p>
            <a:pPr lvl="1"/>
            <a:endParaRPr lang="en-US" sz="1900" dirty="0"/>
          </a:p>
        </p:txBody>
      </p:sp>
      <p:pic>
        <p:nvPicPr>
          <p:cNvPr id="2050" name="Picture 2" descr="Image result for dragon">
            <a:extLst>
              <a:ext uri="{FF2B5EF4-FFF2-40B4-BE49-F238E27FC236}">
                <a16:creationId xmlns:a16="http://schemas.microsoft.com/office/drawing/2014/main" xmlns="" id="{98F6870E-9E62-43D0-A1D7-E834D54DE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75052"/>
            <a:ext cx="4035084" cy="177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29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3B405B6-A964-4886-AEC0-9F8E027060A2}"/>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Some myths on programming languages</a:t>
            </a:r>
          </a:p>
        </p:txBody>
      </p:sp>
      <p:sp>
        <p:nvSpPr>
          <p:cNvPr id="3" name="Content Placeholder 2">
            <a:extLst>
              <a:ext uri="{FF2B5EF4-FFF2-40B4-BE49-F238E27FC236}">
                <a16:creationId xmlns:a16="http://schemas.microsoft.com/office/drawing/2014/main" xmlns="" id="{B255F278-902C-4EF1-BE39-E76F7C1D1573}"/>
              </a:ext>
            </a:extLst>
          </p:cNvPr>
          <p:cNvSpPr>
            <a:spLocks noGrp="1"/>
          </p:cNvSpPr>
          <p:nvPr>
            <p:ph idx="1"/>
          </p:nvPr>
        </p:nvSpPr>
        <p:spPr>
          <a:xfrm>
            <a:off x="4178105" y="337625"/>
            <a:ext cx="7863839" cy="6358597"/>
          </a:xfrm>
        </p:spPr>
        <p:txBody>
          <a:bodyPr anchor="ctr">
            <a:noAutofit/>
          </a:bodyPr>
          <a:lstStyle/>
          <a:p>
            <a:pPr marL="0" indent="0">
              <a:buNone/>
            </a:pPr>
            <a:r>
              <a:rPr lang="en-US" sz="1900" b="1" dirty="0"/>
              <a:t>5- It is necessary to memorize all the syntax to become a good programmer.</a:t>
            </a:r>
            <a:endParaRPr lang="en-US" sz="1900" dirty="0"/>
          </a:p>
          <a:p>
            <a:pPr lvl="1"/>
            <a:r>
              <a:rPr lang="en-US" sz="1900" dirty="0"/>
              <a:t>Today, it seems that there is no more need to memorize anything thanks to the advanced tools and libraries. </a:t>
            </a:r>
          </a:p>
          <a:p>
            <a:pPr marL="0" indent="0">
              <a:buNone/>
            </a:pPr>
            <a:r>
              <a:rPr lang="en-US" sz="1900" b="1" dirty="0"/>
              <a:t>6- Women cannot write good code.</a:t>
            </a:r>
            <a:endParaRPr lang="en-US" sz="1900" dirty="0"/>
          </a:p>
          <a:p>
            <a:pPr lvl="1"/>
            <a:r>
              <a:rPr lang="en-US" sz="1900" dirty="0"/>
              <a:t>Of course, they can. Even the first programmer of the world, Ada Lovelace, is a woman.</a:t>
            </a:r>
          </a:p>
          <a:p>
            <a:pPr marL="0" indent="0">
              <a:buNone/>
            </a:pPr>
            <a:r>
              <a:rPr lang="en-US" sz="1900" b="1" dirty="0"/>
              <a:t>7- The fastest programmer is the best programmer.</a:t>
            </a:r>
            <a:endParaRPr lang="en-US" sz="1900" dirty="0"/>
          </a:p>
          <a:p>
            <a:pPr lvl="1"/>
            <a:r>
              <a:rPr lang="en-US" sz="1900" dirty="0"/>
              <a:t>The most important thing is not to be a 10x programmer, but instead to solve the problem at hand and work effectively.</a:t>
            </a:r>
          </a:p>
          <a:p>
            <a:pPr marL="0" indent="0">
              <a:buNone/>
            </a:pPr>
            <a:r>
              <a:rPr lang="en-US" sz="1900" b="1" dirty="0"/>
              <a:t>8- It is sufficient to learn a single programming language and be an expert in it.</a:t>
            </a:r>
            <a:endParaRPr lang="en-US" sz="1900" dirty="0"/>
          </a:p>
          <a:p>
            <a:pPr lvl="1"/>
            <a:r>
              <a:rPr lang="en-US" sz="1900" dirty="0"/>
              <a:t>It is excellent that you are an expert in a programming language. However, you may miss the chance to work on some projects because some languages are particularly preferred, and you don’t know that language. </a:t>
            </a:r>
          </a:p>
          <a:p>
            <a:pPr marL="0" indent="0">
              <a:buNone/>
            </a:pPr>
            <a:r>
              <a:rPr lang="en-US" sz="1900" b="1" dirty="0"/>
              <a:t>9- You don’t need to communicate with anyone when you are a programmer.</a:t>
            </a:r>
            <a:endParaRPr lang="en-US" sz="1900" dirty="0"/>
          </a:p>
          <a:p>
            <a:pPr lvl="1"/>
            <a:r>
              <a:rPr lang="en-US" sz="1900" dirty="0"/>
              <a:t>Except for the times you focus on coding, you often need to communicate with other programmers, project and product managers, and even sales, marketing, and customer relations departments. </a:t>
            </a:r>
          </a:p>
          <a:p>
            <a:pPr marL="0" indent="0">
              <a:buNone/>
            </a:pPr>
            <a:r>
              <a:rPr lang="en-US" sz="1900" dirty="0"/>
              <a:t> </a:t>
            </a:r>
          </a:p>
        </p:txBody>
      </p:sp>
      <p:pic>
        <p:nvPicPr>
          <p:cNvPr id="11" name="Picture 2" descr="Image result for dragon">
            <a:extLst>
              <a:ext uri="{FF2B5EF4-FFF2-40B4-BE49-F238E27FC236}">
                <a16:creationId xmlns:a16="http://schemas.microsoft.com/office/drawing/2014/main" xmlns="" id="{341D6E18-37D9-4441-8EFC-0C5E4E365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75052"/>
            <a:ext cx="4035084" cy="177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2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3DC5A-02F4-41DC-B110-CF53FF1EE628}"/>
              </a:ext>
            </a:extLst>
          </p:cNvPr>
          <p:cNvSpPr>
            <a:spLocks noGrp="1"/>
          </p:cNvSpPr>
          <p:nvPr>
            <p:ph type="title"/>
          </p:nvPr>
        </p:nvSpPr>
        <p:spPr>
          <a:xfrm>
            <a:off x="1136428" y="627564"/>
            <a:ext cx="7474172" cy="1325563"/>
          </a:xfrm>
        </p:spPr>
        <p:txBody>
          <a:bodyPr>
            <a:normAutofit/>
          </a:bodyPr>
          <a:lstStyle/>
          <a:p>
            <a:r>
              <a:rPr lang="en-US" dirty="0"/>
              <a:t>What is C?</a:t>
            </a:r>
          </a:p>
        </p:txBody>
      </p:sp>
      <p:sp>
        <p:nvSpPr>
          <p:cNvPr id="3" name="Content Placeholder 2">
            <a:extLst>
              <a:ext uri="{FF2B5EF4-FFF2-40B4-BE49-F238E27FC236}">
                <a16:creationId xmlns:a16="http://schemas.microsoft.com/office/drawing/2014/main" xmlns="" id="{541B9D1C-551C-477C-8A63-C58B7B49A201}"/>
              </a:ext>
            </a:extLst>
          </p:cNvPr>
          <p:cNvSpPr>
            <a:spLocks noGrp="1"/>
          </p:cNvSpPr>
          <p:nvPr>
            <p:ph idx="1"/>
          </p:nvPr>
        </p:nvSpPr>
        <p:spPr>
          <a:xfrm>
            <a:off x="1136429" y="2278173"/>
            <a:ext cx="6467867" cy="3450613"/>
          </a:xfrm>
        </p:spPr>
        <p:txBody>
          <a:bodyPr anchor="ctr">
            <a:normAutofit/>
          </a:bodyPr>
          <a:lstStyle/>
          <a:p>
            <a:r>
              <a:rPr lang="en-US" sz="2000" dirty="0"/>
              <a:t>C is a procedural programming language as well as a general-purpose programming language </a:t>
            </a:r>
          </a:p>
          <a:p>
            <a:r>
              <a:rPr lang="en-US" sz="2000" dirty="0"/>
              <a:t>Developed by </a:t>
            </a:r>
            <a:r>
              <a:rPr lang="en-US" sz="2000" b="1" dirty="0"/>
              <a:t>Dennis Ritchie at AT&amp;T’s Bell laboratories in 1972</a:t>
            </a:r>
            <a:r>
              <a:rPr lang="en-US" sz="2000" dirty="0"/>
              <a:t>. </a:t>
            </a:r>
          </a:p>
          <a:p>
            <a:r>
              <a:rPr lang="en-US" sz="2000" dirty="0"/>
              <a:t>It</a:t>
            </a:r>
            <a:r>
              <a:rPr lang="en-US" sz="2000" b="1" dirty="0"/>
              <a:t> is an amazing and simple language</a:t>
            </a:r>
            <a:r>
              <a:rPr lang="en-US" sz="2000" dirty="0"/>
              <a:t> that helps you develop complex software applications with ease. </a:t>
            </a:r>
          </a:p>
          <a:p>
            <a:r>
              <a:rPr lang="en-US" sz="2000" dirty="0"/>
              <a:t>It is considered as the mother of all languages. </a:t>
            </a:r>
          </a:p>
          <a:p>
            <a:r>
              <a:rPr lang="en-US" sz="2000" dirty="0"/>
              <a:t>C is a high-level programming language that provides support to a low-level programming language as well.</a:t>
            </a:r>
          </a:p>
        </p:txBody>
      </p:sp>
      <p:sp>
        <p:nvSpPr>
          <p:cNvPr id="71" name="Rectangle 70">
            <a:extLst>
              <a:ext uri="{FF2B5EF4-FFF2-40B4-BE49-F238E27FC236}">
                <a16:creationId xmlns:a16="http://schemas.microsoft.com/office/drawing/2014/main" xmlns=""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88880" y="0"/>
            <a:ext cx="2103120" cy="6858000"/>
          </a:xfrm>
          <a:prstGeom prst="rect">
            <a:avLst/>
          </a:prstGeom>
          <a:solidFill>
            <a:srgbClr val="655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5400" y="2358913"/>
            <a:ext cx="2140172" cy="2140172"/>
          </a:xfrm>
          <a:prstGeom prst="ellipse">
            <a:avLst/>
          </a:prstGeom>
          <a:solidFill>
            <a:srgbClr val="FFFFFF"/>
          </a:solidFill>
          <a:ln w="22225">
            <a:solidFill>
              <a:srgbClr val="D060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xmlns="" id="{5E1CA4FA-742A-465E-ADE4-5537940557FB}"/>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3343" r="1" b="19282"/>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88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1045B59B-615E-4718-A150-42DE5D03E1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D6CF29CD-38B8-4924-BA11-6D6051748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D27F40D-5EB4-4AE4-86C2-0750EB7FC7AA}"/>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History of C programming</a:t>
            </a:r>
          </a:p>
        </p:txBody>
      </p:sp>
      <p:pic>
        <p:nvPicPr>
          <p:cNvPr id="7170" name="Picture 2" descr="Evaluation of C Programming Language">
            <a:extLst>
              <a:ext uri="{FF2B5EF4-FFF2-40B4-BE49-F238E27FC236}">
                <a16:creationId xmlns:a16="http://schemas.microsoft.com/office/drawing/2014/main" xmlns="" id="{376FF858-6D90-4B66-902C-5A0399799B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182" y="2957913"/>
            <a:ext cx="10846940" cy="3471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31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321732"/>
            <a:ext cx="7058307" cy="1964266"/>
          </a:xfrm>
          <a:prstGeom prst="rect">
            <a:avLst/>
          </a:prstGeom>
          <a:solidFill>
            <a:srgbClr val="2B503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1F3431E-2B8F-48DC-BBB4-5D40406308C3}"/>
              </a:ext>
            </a:extLst>
          </p:cNvPr>
          <p:cNvSpPr>
            <a:spLocks noGrp="1"/>
          </p:cNvSpPr>
          <p:nvPr>
            <p:ph type="title"/>
          </p:nvPr>
        </p:nvSpPr>
        <p:spPr>
          <a:xfrm>
            <a:off x="524256" y="491260"/>
            <a:ext cx="6594189" cy="1625210"/>
          </a:xfrm>
        </p:spPr>
        <p:txBody>
          <a:bodyPr>
            <a:normAutofit/>
          </a:bodyPr>
          <a:lstStyle/>
          <a:p>
            <a:r>
              <a:rPr lang="en-US">
                <a:solidFill>
                  <a:srgbClr val="FFFFFF"/>
                </a:solidFill>
              </a:rPr>
              <a:t>Why C?</a:t>
            </a:r>
          </a:p>
        </p:txBody>
      </p:sp>
      <p:pic>
        <p:nvPicPr>
          <p:cNvPr id="8194" name="Picture 2" descr="Image result for why c">
            <a:extLst>
              <a:ext uri="{FF2B5EF4-FFF2-40B4-BE49-F238E27FC236}">
                <a16:creationId xmlns:a16="http://schemas.microsoft.com/office/drawing/2014/main" xmlns="" id="{7365924D-3B80-4164-8172-EFF84C01AEF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73" r="1" b="313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xmlns=""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F3661028-4A04-4B2E-BC15-D57CDF0A182B}"/>
              </a:ext>
            </a:extLst>
          </p:cNvPr>
          <p:cNvSpPr>
            <a:spLocks noGrp="1"/>
          </p:cNvSpPr>
          <p:nvPr>
            <p:ph idx="1"/>
          </p:nvPr>
        </p:nvSpPr>
        <p:spPr>
          <a:xfrm>
            <a:off x="7554351" y="295422"/>
            <a:ext cx="4248443" cy="6203851"/>
          </a:xfrm>
        </p:spPr>
        <p:txBody>
          <a:bodyPr anchor="ctr">
            <a:normAutofit/>
          </a:bodyPr>
          <a:lstStyle/>
          <a:p>
            <a:pPr fontAlgn="base"/>
            <a:r>
              <a:rPr lang="en-US" sz="2000" dirty="0">
                <a:solidFill>
                  <a:srgbClr val="FFFFFF"/>
                </a:solidFill>
              </a:rPr>
              <a:t>The </a:t>
            </a:r>
            <a:r>
              <a:rPr lang="en-US" sz="2000" b="1" dirty="0">
                <a:solidFill>
                  <a:srgbClr val="FFFFFF"/>
                </a:solidFill>
              </a:rPr>
              <a:t>C compiler</a:t>
            </a:r>
            <a:r>
              <a:rPr lang="en-US" sz="2000" i="1" dirty="0">
                <a:solidFill>
                  <a:srgbClr val="FFFFFF"/>
                </a:solidFill>
              </a:rPr>
              <a:t> supports both assembly language features and high-level language and hence, it is best suitable for writing both system applications and most of the business packages.</a:t>
            </a:r>
            <a:endParaRPr lang="en-US" sz="2000" dirty="0">
              <a:solidFill>
                <a:srgbClr val="FFFFFF"/>
              </a:solidFill>
            </a:endParaRPr>
          </a:p>
          <a:p>
            <a:pPr fontAlgn="base"/>
            <a:r>
              <a:rPr lang="en-US" sz="2000" i="1" dirty="0">
                <a:solidFill>
                  <a:srgbClr val="FFFFFF"/>
                </a:solidFill>
              </a:rPr>
              <a:t>It is a portable language and hence, once the code is written, it can run on any computer system. C is basically used for developing Operating Systems. The first Operating System developed using C was Unix</a:t>
            </a:r>
            <a:r>
              <a:rPr lang="en-US" sz="2000" dirty="0">
                <a:solidFill>
                  <a:srgbClr val="FFFFFF"/>
                </a:solidFill>
              </a:rPr>
              <a:t>. </a:t>
            </a:r>
          </a:p>
          <a:p>
            <a:pPr fontAlgn="base"/>
            <a:r>
              <a:rPr lang="en-US" sz="2000" dirty="0">
                <a:solidFill>
                  <a:srgbClr val="FFFFFF"/>
                </a:solidFill>
              </a:rPr>
              <a:t>Although, assembly language provides relatively higher speed and maximum control over the program it lacks portability.</a:t>
            </a:r>
          </a:p>
        </p:txBody>
      </p:sp>
    </p:spTree>
    <p:extLst>
      <p:ext uri="{BB962C8B-B14F-4D97-AF65-F5344CB8AC3E}">
        <p14:creationId xmlns:p14="http://schemas.microsoft.com/office/powerpoint/2010/main" val="320032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916D3AB-D247-403D-9026-697403507ADB}"/>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Why C?</a:t>
            </a:r>
          </a:p>
        </p:txBody>
      </p:sp>
      <p:pic>
        <p:nvPicPr>
          <p:cNvPr id="10242" name="Picture 2" descr="best 10 top programming language">
            <a:extLst>
              <a:ext uri="{FF2B5EF4-FFF2-40B4-BE49-F238E27FC236}">
                <a16:creationId xmlns:a16="http://schemas.microsoft.com/office/drawing/2014/main" xmlns="" id="{973B568F-335E-4E95-B45D-3337A3846D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458716"/>
            <a:ext cx="6553545" cy="394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3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615</Words>
  <Application>Microsoft Office PowerPoint</Application>
  <PresentationFormat>Custom</PresentationFormat>
  <Paragraphs>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Structured Programming: Introduction</vt:lpstr>
      <vt:lpstr>Contents</vt:lpstr>
      <vt:lpstr>Why we need programming languages?</vt:lpstr>
      <vt:lpstr>Some myths on programming languages</vt:lpstr>
      <vt:lpstr>Some myths on programming languages</vt:lpstr>
      <vt:lpstr>What is C?</vt:lpstr>
      <vt:lpstr>History of C programming</vt:lpstr>
      <vt:lpstr>Why C?</vt:lpstr>
      <vt:lpstr>Why C?</vt:lpstr>
      <vt:lpstr>Features of C Programming</vt:lpstr>
      <vt:lpstr>Advantages of C Programming Language</vt:lpstr>
      <vt:lpstr>Applications of C Language</vt:lpstr>
      <vt:lpstr>Career Aspects in C Programming Language</vt:lpstr>
      <vt:lpstr>Companies that Use C</vt:lpstr>
      <vt:lpstr>6. What is a Compiler in C? </vt:lpstr>
      <vt:lpstr>What is IDE?</vt:lpstr>
      <vt:lpstr>What is IDE? (Contd.)</vt:lpstr>
      <vt:lpstr>Relevant links</vt:lpstr>
      <vt:lpstr>How to become a good programmer?</vt:lpstr>
      <vt:lpstr>How to become a good programmer? (Contd.)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Programming: Introduction</dc:title>
  <dc:creator>LENOVO</dc:creator>
  <cp:lastModifiedBy>BGL</cp:lastModifiedBy>
  <cp:revision>4</cp:revision>
  <dcterms:created xsi:type="dcterms:W3CDTF">2021-02-07T15:49:14Z</dcterms:created>
  <dcterms:modified xsi:type="dcterms:W3CDTF">2021-10-08T05:11:17Z</dcterms:modified>
</cp:coreProperties>
</file>