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3" r:id="rId8"/>
    <p:sldId id="262"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90" d="100"/>
          <a:sy n="90" d="100"/>
        </p:scale>
        <p:origin x="-42"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B44035-7832-4C4C-B5C1-E44B153E7C42}"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3A74A147-72E4-4A56-90D8-0F2C595F0B09}">
      <dgm:prSet/>
      <dgm:spPr/>
      <dgm:t>
        <a:bodyPr/>
        <a:lstStyle/>
        <a:p>
          <a:r>
            <a:rPr lang="en-US"/>
            <a:t>Structure is a user-defined datatype in C language which allows us to combine data of different types together. </a:t>
          </a:r>
        </a:p>
      </dgm:t>
    </dgm:pt>
    <dgm:pt modelId="{03E7A057-7BAB-476E-84F1-7E082606E6D3}" type="parTrans" cxnId="{44E56788-D50E-43DA-96A6-F601245253B6}">
      <dgm:prSet/>
      <dgm:spPr/>
      <dgm:t>
        <a:bodyPr/>
        <a:lstStyle/>
        <a:p>
          <a:endParaRPr lang="en-US"/>
        </a:p>
      </dgm:t>
    </dgm:pt>
    <dgm:pt modelId="{03AFF616-0419-43D2-82D8-2D0EBA840AA3}" type="sibTrans" cxnId="{44E56788-D50E-43DA-96A6-F601245253B6}">
      <dgm:prSet/>
      <dgm:spPr/>
      <dgm:t>
        <a:bodyPr/>
        <a:lstStyle/>
        <a:p>
          <a:endParaRPr lang="en-US"/>
        </a:p>
      </dgm:t>
    </dgm:pt>
    <dgm:pt modelId="{8E1272DC-D440-4A55-9D88-2620926E4B33}">
      <dgm:prSet/>
      <dgm:spPr/>
      <dgm:t>
        <a:bodyPr/>
        <a:lstStyle/>
        <a:p>
          <a:r>
            <a:rPr lang="en-US"/>
            <a:t>Structure helps to construct a complex data type which is more meaningful. </a:t>
          </a:r>
        </a:p>
      </dgm:t>
    </dgm:pt>
    <dgm:pt modelId="{93D69958-2675-44AC-968C-42107E2ACD77}" type="parTrans" cxnId="{22301A20-FF03-4451-B686-739BE385849D}">
      <dgm:prSet/>
      <dgm:spPr/>
      <dgm:t>
        <a:bodyPr/>
        <a:lstStyle/>
        <a:p>
          <a:endParaRPr lang="en-US"/>
        </a:p>
      </dgm:t>
    </dgm:pt>
    <dgm:pt modelId="{1A468931-F8E5-4053-96E4-0A34EB731FD8}" type="sibTrans" cxnId="{22301A20-FF03-4451-B686-739BE385849D}">
      <dgm:prSet/>
      <dgm:spPr/>
      <dgm:t>
        <a:bodyPr/>
        <a:lstStyle/>
        <a:p>
          <a:endParaRPr lang="en-US"/>
        </a:p>
      </dgm:t>
    </dgm:pt>
    <dgm:pt modelId="{D4BE125A-47D6-4E04-A065-96F7146E1A08}">
      <dgm:prSet/>
      <dgm:spPr/>
      <dgm:t>
        <a:bodyPr/>
        <a:lstStyle/>
        <a:p>
          <a:r>
            <a:rPr lang="en-US"/>
            <a:t>It is somewhat similar to an Array, but an array holds data of similar type only. But structure on the other hand, can store data of any type, which is practical more useful.</a:t>
          </a:r>
        </a:p>
      </dgm:t>
    </dgm:pt>
    <dgm:pt modelId="{3B6DC67B-38D5-4A1B-8B21-973E486A2C96}" type="parTrans" cxnId="{AE12F98C-F283-4663-9285-C1B2E4EBBDE4}">
      <dgm:prSet/>
      <dgm:spPr/>
      <dgm:t>
        <a:bodyPr/>
        <a:lstStyle/>
        <a:p>
          <a:endParaRPr lang="en-US"/>
        </a:p>
      </dgm:t>
    </dgm:pt>
    <dgm:pt modelId="{5EFBCD0F-3AD4-42BA-BA14-63F7944CE161}" type="sibTrans" cxnId="{AE12F98C-F283-4663-9285-C1B2E4EBBDE4}">
      <dgm:prSet/>
      <dgm:spPr/>
      <dgm:t>
        <a:bodyPr/>
        <a:lstStyle/>
        <a:p>
          <a:endParaRPr lang="en-US"/>
        </a:p>
      </dgm:t>
    </dgm:pt>
    <dgm:pt modelId="{13753EE7-7B5E-4F8D-9E7A-F447C224BA38}" type="pres">
      <dgm:prSet presAssocID="{AFB44035-7832-4C4C-B5C1-E44B153E7C42}" presName="vert0" presStyleCnt="0">
        <dgm:presLayoutVars>
          <dgm:dir/>
          <dgm:animOne val="branch"/>
          <dgm:animLvl val="lvl"/>
        </dgm:presLayoutVars>
      </dgm:prSet>
      <dgm:spPr/>
    </dgm:pt>
    <dgm:pt modelId="{136F1E4A-FF4A-4399-ACF9-58EDFFC6A9EE}" type="pres">
      <dgm:prSet presAssocID="{3A74A147-72E4-4A56-90D8-0F2C595F0B09}" presName="thickLine" presStyleLbl="alignNode1" presStyleIdx="0" presStyleCnt="3"/>
      <dgm:spPr/>
    </dgm:pt>
    <dgm:pt modelId="{A5BCAF81-5385-423C-8D21-5AAAFCE2FBB9}" type="pres">
      <dgm:prSet presAssocID="{3A74A147-72E4-4A56-90D8-0F2C595F0B09}" presName="horz1" presStyleCnt="0"/>
      <dgm:spPr/>
    </dgm:pt>
    <dgm:pt modelId="{CB50E2AA-9FE4-4546-B974-A68CD787509C}" type="pres">
      <dgm:prSet presAssocID="{3A74A147-72E4-4A56-90D8-0F2C595F0B09}" presName="tx1" presStyleLbl="revTx" presStyleIdx="0" presStyleCnt="3"/>
      <dgm:spPr/>
    </dgm:pt>
    <dgm:pt modelId="{078BCE57-D95F-4C40-9F30-97A4E911324A}" type="pres">
      <dgm:prSet presAssocID="{3A74A147-72E4-4A56-90D8-0F2C595F0B09}" presName="vert1" presStyleCnt="0"/>
      <dgm:spPr/>
    </dgm:pt>
    <dgm:pt modelId="{D6CE9442-7492-4D17-80D5-4C082E9C5CB0}" type="pres">
      <dgm:prSet presAssocID="{8E1272DC-D440-4A55-9D88-2620926E4B33}" presName="thickLine" presStyleLbl="alignNode1" presStyleIdx="1" presStyleCnt="3"/>
      <dgm:spPr/>
    </dgm:pt>
    <dgm:pt modelId="{0C96F4B4-4FE8-402A-96B1-2150A3B56A88}" type="pres">
      <dgm:prSet presAssocID="{8E1272DC-D440-4A55-9D88-2620926E4B33}" presName="horz1" presStyleCnt="0"/>
      <dgm:spPr/>
    </dgm:pt>
    <dgm:pt modelId="{30C35472-DE2B-43C2-AC78-5067314C65B4}" type="pres">
      <dgm:prSet presAssocID="{8E1272DC-D440-4A55-9D88-2620926E4B33}" presName="tx1" presStyleLbl="revTx" presStyleIdx="1" presStyleCnt="3"/>
      <dgm:spPr/>
    </dgm:pt>
    <dgm:pt modelId="{7D403623-1C08-4056-8E95-33384A8563F5}" type="pres">
      <dgm:prSet presAssocID="{8E1272DC-D440-4A55-9D88-2620926E4B33}" presName="vert1" presStyleCnt="0"/>
      <dgm:spPr/>
    </dgm:pt>
    <dgm:pt modelId="{94E5AAD0-38CA-466A-9360-9812873F3C9F}" type="pres">
      <dgm:prSet presAssocID="{D4BE125A-47D6-4E04-A065-96F7146E1A08}" presName="thickLine" presStyleLbl="alignNode1" presStyleIdx="2" presStyleCnt="3"/>
      <dgm:spPr/>
    </dgm:pt>
    <dgm:pt modelId="{94AEBB74-2F2D-4DD8-B56C-5890380AE8F8}" type="pres">
      <dgm:prSet presAssocID="{D4BE125A-47D6-4E04-A065-96F7146E1A08}" presName="horz1" presStyleCnt="0"/>
      <dgm:spPr/>
    </dgm:pt>
    <dgm:pt modelId="{EE0AF2F6-C187-43AF-8F27-8B505F6D2D3A}" type="pres">
      <dgm:prSet presAssocID="{D4BE125A-47D6-4E04-A065-96F7146E1A08}" presName="tx1" presStyleLbl="revTx" presStyleIdx="2" presStyleCnt="3"/>
      <dgm:spPr/>
    </dgm:pt>
    <dgm:pt modelId="{F5AF8132-FC59-484F-A7C3-A215C1D79B58}" type="pres">
      <dgm:prSet presAssocID="{D4BE125A-47D6-4E04-A065-96F7146E1A08}" presName="vert1" presStyleCnt="0"/>
      <dgm:spPr/>
    </dgm:pt>
  </dgm:ptLst>
  <dgm:cxnLst>
    <dgm:cxn modelId="{B47D0709-FC2C-4BD8-8C84-4AF2DA6842D5}" type="presOf" srcId="{8E1272DC-D440-4A55-9D88-2620926E4B33}" destId="{30C35472-DE2B-43C2-AC78-5067314C65B4}" srcOrd="0" destOrd="0" presId="urn:microsoft.com/office/officeart/2008/layout/LinedList"/>
    <dgm:cxn modelId="{22301A20-FF03-4451-B686-739BE385849D}" srcId="{AFB44035-7832-4C4C-B5C1-E44B153E7C42}" destId="{8E1272DC-D440-4A55-9D88-2620926E4B33}" srcOrd="1" destOrd="0" parTransId="{93D69958-2675-44AC-968C-42107E2ACD77}" sibTransId="{1A468931-F8E5-4053-96E4-0A34EB731FD8}"/>
    <dgm:cxn modelId="{A86EB821-5CCB-4B64-9703-FD37FBFDF321}" type="presOf" srcId="{AFB44035-7832-4C4C-B5C1-E44B153E7C42}" destId="{13753EE7-7B5E-4F8D-9E7A-F447C224BA38}" srcOrd="0" destOrd="0" presId="urn:microsoft.com/office/officeart/2008/layout/LinedList"/>
    <dgm:cxn modelId="{EF3B4028-C696-4AB0-8020-2678EF99006D}" type="presOf" srcId="{3A74A147-72E4-4A56-90D8-0F2C595F0B09}" destId="{CB50E2AA-9FE4-4546-B974-A68CD787509C}" srcOrd="0" destOrd="0" presId="urn:microsoft.com/office/officeart/2008/layout/LinedList"/>
    <dgm:cxn modelId="{44E56788-D50E-43DA-96A6-F601245253B6}" srcId="{AFB44035-7832-4C4C-B5C1-E44B153E7C42}" destId="{3A74A147-72E4-4A56-90D8-0F2C595F0B09}" srcOrd="0" destOrd="0" parTransId="{03E7A057-7BAB-476E-84F1-7E082606E6D3}" sibTransId="{03AFF616-0419-43D2-82D8-2D0EBA840AA3}"/>
    <dgm:cxn modelId="{AE12F98C-F283-4663-9285-C1B2E4EBBDE4}" srcId="{AFB44035-7832-4C4C-B5C1-E44B153E7C42}" destId="{D4BE125A-47D6-4E04-A065-96F7146E1A08}" srcOrd="2" destOrd="0" parTransId="{3B6DC67B-38D5-4A1B-8B21-973E486A2C96}" sibTransId="{5EFBCD0F-3AD4-42BA-BA14-63F7944CE161}"/>
    <dgm:cxn modelId="{58F51FF2-AC13-4239-B53D-84E667E12A90}" type="presOf" srcId="{D4BE125A-47D6-4E04-A065-96F7146E1A08}" destId="{EE0AF2F6-C187-43AF-8F27-8B505F6D2D3A}" srcOrd="0" destOrd="0" presId="urn:microsoft.com/office/officeart/2008/layout/LinedList"/>
    <dgm:cxn modelId="{C444A7A4-291E-415A-8A91-5E734942E4F3}" type="presParOf" srcId="{13753EE7-7B5E-4F8D-9E7A-F447C224BA38}" destId="{136F1E4A-FF4A-4399-ACF9-58EDFFC6A9EE}" srcOrd="0" destOrd="0" presId="urn:microsoft.com/office/officeart/2008/layout/LinedList"/>
    <dgm:cxn modelId="{C26D54A4-69B9-4E46-A7AB-F09C1A19D38A}" type="presParOf" srcId="{13753EE7-7B5E-4F8D-9E7A-F447C224BA38}" destId="{A5BCAF81-5385-423C-8D21-5AAAFCE2FBB9}" srcOrd="1" destOrd="0" presId="urn:microsoft.com/office/officeart/2008/layout/LinedList"/>
    <dgm:cxn modelId="{5AF9655C-5CEB-4910-99C1-B27AE18D80CA}" type="presParOf" srcId="{A5BCAF81-5385-423C-8D21-5AAAFCE2FBB9}" destId="{CB50E2AA-9FE4-4546-B974-A68CD787509C}" srcOrd="0" destOrd="0" presId="urn:microsoft.com/office/officeart/2008/layout/LinedList"/>
    <dgm:cxn modelId="{DE48E540-46E4-4E31-99B9-5DE69BCC1585}" type="presParOf" srcId="{A5BCAF81-5385-423C-8D21-5AAAFCE2FBB9}" destId="{078BCE57-D95F-4C40-9F30-97A4E911324A}" srcOrd="1" destOrd="0" presId="urn:microsoft.com/office/officeart/2008/layout/LinedList"/>
    <dgm:cxn modelId="{2F0B3C61-390B-4D33-9050-1435F38E4C48}" type="presParOf" srcId="{13753EE7-7B5E-4F8D-9E7A-F447C224BA38}" destId="{D6CE9442-7492-4D17-80D5-4C082E9C5CB0}" srcOrd="2" destOrd="0" presId="urn:microsoft.com/office/officeart/2008/layout/LinedList"/>
    <dgm:cxn modelId="{355442AC-D9D9-4B09-93D8-6AC005D96F49}" type="presParOf" srcId="{13753EE7-7B5E-4F8D-9E7A-F447C224BA38}" destId="{0C96F4B4-4FE8-402A-96B1-2150A3B56A88}" srcOrd="3" destOrd="0" presId="urn:microsoft.com/office/officeart/2008/layout/LinedList"/>
    <dgm:cxn modelId="{78E15366-AF7C-4DC9-8D91-6E5FAA263DFA}" type="presParOf" srcId="{0C96F4B4-4FE8-402A-96B1-2150A3B56A88}" destId="{30C35472-DE2B-43C2-AC78-5067314C65B4}" srcOrd="0" destOrd="0" presId="urn:microsoft.com/office/officeart/2008/layout/LinedList"/>
    <dgm:cxn modelId="{C054EFF0-6171-4ED9-8B71-6F37F13B8B1C}" type="presParOf" srcId="{0C96F4B4-4FE8-402A-96B1-2150A3B56A88}" destId="{7D403623-1C08-4056-8E95-33384A8563F5}" srcOrd="1" destOrd="0" presId="urn:microsoft.com/office/officeart/2008/layout/LinedList"/>
    <dgm:cxn modelId="{6359102A-1792-413E-85F8-8D2B0C5C5C56}" type="presParOf" srcId="{13753EE7-7B5E-4F8D-9E7A-F447C224BA38}" destId="{94E5AAD0-38CA-466A-9360-9812873F3C9F}" srcOrd="4" destOrd="0" presId="urn:microsoft.com/office/officeart/2008/layout/LinedList"/>
    <dgm:cxn modelId="{C9412B4D-5A18-46DB-832F-5C7919D56D5C}" type="presParOf" srcId="{13753EE7-7B5E-4F8D-9E7A-F447C224BA38}" destId="{94AEBB74-2F2D-4DD8-B56C-5890380AE8F8}" srcOrd="5" destOrd="0" presId="urn:microsoft.com/office/officeart/2008/layout/LinedList"/>
    <dgm:cxn modelId="{DD29975D-6CE9-4333-88DB-8F334ED67F53}" type="presParOf" srcId="{94AEBB74-2F2D-4DD8-B56C-5890380AE8F8}" destId="{EE0AF2F6-C187-43AF-8F27-8B505F6D2D3A}" srcOrd="0" destOrd="0" presId="urn:microsoft.com/office/officeart/2008/layout/LinedList"/>
    <dgm:cxn modelId="{18566298-11F8-4695-BEDD-BA050E3A3911}" type="presParOf" srcId="{94AEBB74-2F2D-4DD8-B56C-5890380AE8F8}" destId="{F5AF8132-FC59-484F-A7C3-A215C1D79B5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6F1E4A-FF4A-4399-ACF9-58EDFFC6A9EE}">
      <dsp:nvSpPr>
        <dsp:cNvPr id="0" name=""/>
        <dsp:cNvSpPr/>
      </dsp:nvSpPr>
      <dsp:spPr>
        <a:xfrm>
          <a:off x="0" y="2605"/>
          <a:ext cx="598017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50E2AA-9FE4-4546-B974-A68CD787509C}">
      <dsp:nvSpPr>
        <dsp:cNvPr id="0" name=""/>
        <dsp:cNvSpPr/>
      </dsp:nvSpPr>
      <dsp:spPr>
        <a:xfrm>
          <a:off x="0" y="2605"/>
          <a:ext cx="5980170" cy="1777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Structure is a user-defined datatype in C language which allows us to combine data of different types together. </a:t>
          </a:r>
        </a:p>
      </dsp:txBody>
      <dsp:txXfrm>
        <a:off x="0" y="2605"/>
        <a:ext cx="5980170" cy="1777279"/>
      </dsp:txXfrm>
    </dsp:sp>
    <dsp:sp modelId="{D6CE9442-7492-4D17-80D5-4C082E9C5CB0}">
      <dsp:nvSpPr>
        <dsp:cNvPr id="0" name=""/>
        <dsp:cNvSpPr/>
      </dsp:nvSpPr>
      <dsp:spPr>
        <a:xfrm>
          <a:off x="0" y="1779885"/>
          <a:ext cx="5980170" cy="0"/>
        </a:xfrm>
        <a:prstGeom prst="line">
          <a:avLst/>
        </a:prstGeom>
        <a:solidFill>
          <a:schemeClr val="accent5">
            <a:hueOff val="-761467"/>
            <a:satOff val="126"/>
            <a:lumOff val="-3137"/>
            <a:alphaOff val="0"/>
          </a:schemeClr>
        </a:solidFill>
        <a:ln w="12700" cap="flat" cmpd="sng" algn="ctr">
          <a:solidFill>
            <a:schemeClr val="accent5">
              <a:hueOff val="-761467"/>
              <a:satOff val="126"/>
              <a:lumOff val="-313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C35472-DE2B-43C2-AC78-5067314C65B4}">
      <dsp:nvSpPr>
        <dsp:cNvPr id="0" name=""/>
        <dsp:cNvSpPr/>
      </dsp:nvSpPr>
      <dsp:spPr>
        <a:xfrm>
          <a:off x="0" y="1779885"/>
          <a:ext cx="5980170" cy="1777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Structure helps to construct a complex data type which is more meaningful. </a:t>
          </a:r>
        </a:p>
      </dsp:txBody>
      <dsp:txXfrm>
        <a:off x="0" y="1779885"/>
        <a:ext cx="5980170" cy="1777279"/>
      </dsp:txXfrm>
    </dsp:sp>
    <dsp:sp modelId="{94E5AAD0-38CA-466A-9360-9812873F3C9F}">
      <dsp:nvSpPr>
        <dsp:cNvPr id="0" name=""/>
        <dsp:cNvSpPr/>
      </dsp:nvSpPr>
      <dsp:spPr>
        <a:xfrm>
          <a:off x="0" y="3557164"/>
          <a:ext cx="5980170" cy="0"/>
        </a:xfrm>
        <a:prstGeom prst="line">
          <a:avLst/>
        </a:prstGeom>
        <a:solidFill>
          <a:schemeClr val="accent5">
            <a:hueOff val="-1522934"/>
            <a:satOff val="252"/>
            <a:lumOff val="-6275"/>
            <a:alphaOff val="0"/>
          </a:schemeClr>
        </a:solidFill>
        <a:ln w="12700" cap="flat" cmpd="sng" algn="ctr">
          <a:solidFill>
            <a:schemeClr val="accent5">
              <a:hueOff val="-1522934"/>
              <a:satOff val="252"/>
              <a:lumOff val="-627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0AF2F6-C187-43AF-8F27-8B505F6D2D3A}">
      <dsp:nvSpPr>
        <dsp:cNvPr id="0" name=""/>
        <dsp:cNvSpPr/>
      </dsp:nvSpPr>
      <dsp:spPr>
        <a:xfrm>
          <a:off x="0" y="3557164"/>
          <a:ext cx="5980170" cy="1777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It is somewhat similar to an Array, but an array holds data of similar type only. But structure on the other hand, can store data of any type, which is practical more useful.</a:t>
          </a:r>
        </a:p>
      </dsp:txBody>
      <dsp:txXfrm>
        <a:off x="0" y="3557164"/>
        <a:ext cx="5980170" cy="177727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5/4/2021</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4233755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5/4/2021</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625419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5/4/2021</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175282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5/4/2021</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236048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5/4/2021</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945664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5/4/2021</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2449182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5/4/2021</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00227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5/4/2021</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238929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5/4/2021</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933834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5/4/2021</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613665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5/4/2021</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601120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5/4/2021</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730153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2DF16A-CCF6-40E5-B29E-9F974606BB5B}"/>
              </a:ext>
            </a:extLst>
          </p:cNvPr>
          <p:cNvSpPr>
            <a:spLocks noGrp="1"/>
          </p:cNvSpPr>
          <p:nvPr>
            <p:ph type="ctrTitle"/>
          </p:nvPr>
        </p:nvSpPr>
        <p:spPr>
          <a:xfrm>
            <a:off x="6047980" y="1030406"/>
            <a:ext cx="5068121" cy="3506879"/>
          </a:xfrm>
        </p:spPr>
        <p:txBody>
          <a:bodyPr anchor="ctr">
            <a:normAutofit/>
          </a:bodyPr>
          <a:lstStyle/>
          <a:p>
            <a:pPr algn="l"/>
            <a:r>
              <a:rPr lang="en-US"/>
              <a:t>Structure</a:t>
            </a:r>
          </a:p>
        </p:txBody>
      </p:sp>
      <p:pic>
        <p:nvPicPr>
          <p:cNvPr id="14" name="Picture 3" descr="Bridge at sunrise">
            <a:extLst>
              <a:ext uri="{FF2B5EF4-FFF2-40B4-BE49-F238E27FC236}">
                <a16:creationId xmlns:a16="http://schemas.microsoft.com/office/drawing/2014/main" id="{68DD11BF-4022-4006-BBE2-07838EC4A2D9}"/>
              </a:ext>
            </a:extLst>
          </p:cNvPr>
          <p:cNvPicPr>
            <a:picLocks noChangeAspect="1"/>
          </p:cNvPicPr>
          <p:nvPr/>
        </p:nvPicPr>
        <p:blipFill rotWithShape="1">
          <a:blip r:embed="rId2"/>
          <a:srcRect l="38496" r="8900" b="-1"/>
          <a:stretch/>
        </p:blipFill>
        <p:spPr>
          <a:xfrm>
            <a:off x="20" y="10"/>
            <a:ext cx="5404493" cy="6857990"/>
          </a:xfrm>
          <a:prstGeom prst="rect">
            <a:avLst/>
          </a:prstGeom>
        </p:spPr>
      </p:pic>
    </p:spTree>
    <p:extLst>
      <p:ext uri="{BB962C8B-B14F-4D97-AF65-F5344CB8AC3E}">
        <p14:creationId xmlns:p14="http://schemas.microsoft.com/office/powerpoint/2010/main" val="1725096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14"/>
                                        </p:tgtEl>
                                        <p:attrNameLst>
                                          <p:attrName>style.visibility</p:attrName>
                                        </p:attrNameLst>
                                      </p:cBhvr>
                                      <p:to>
                                        <p:strVal val="visible"/>
                                      </p:to>
                                    </p:set>
                                    <p:animEffect transition="in" filter="fade">
                                      <p:cBhvr>
                                        <p:cTn id="7" dur="700"/>
                                        <p:tgtEl>
                                          <p:spTgt spid="14"/>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4125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9">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Rectangle 11">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ADC195B-8C42-42C7-A0EC-9B1015BC6278}"/>
              </a:ext>
            </a:extLst>
          </p:cNvPr>
          <p:cNvSpPr>
            <a:spLocks noGrp="1"/>
          </p:cNvSpPr>
          <p:nvPr>
            <p:ph type="title"/>
          </p:nvPr>
        </p:nvSpPr>
        <p:spPr>
          <a:xfrm>
            <a:off x="6047980" y="1030406"/>
            <a:ext cx="5068121" cy="3506879"/>
          </a:xfrm>
        </p:spPr>
        <p:txBody>
          <a:bodyPr vert="horz" lIns="91440" tIns="45720" rIns="91440" bIns="45720" rtlCol="0" anchor="ctr">
            <a:normAutofit/>
          </a:bodyPr>
          <a:lstStyle/>
          <a:p>
            <a:r>
              <a:rPr lang="en-US" sz="6000"/>
              <a:t>The End</a:t>
            </a:r>
            <a:endParaRPr lang="en-US" sz="6000" dirty="0"/>
          </a:p>
        </p:txBody>
      </p:sp>
      <p:pic>
        <p:nvPicPr>
          <p:cNvPr id="16" name="Picture 5">
            <a:extLst>
              <a:ext uri="{FF2B5EF4-FFF2-40B4-BE49-F238E27FC236}">
                <a16:creationId xmlns:a16="http://schemas.microsoft.com/office/drawing/2014/main" id="{40D4EEB0-F930-45B9-A472-0BBC35A35CBD}"/>
              </a:ext>
            </a:extLst>
          </p:cNvPr>
          <p:cNvPicPr>
            <a:picLocks noChangeAspect="1"/>
          </p:cNvPicPr>
          <p:nvPr/>
        </p:nvPicPr>
        <p:blipFill rotWithShape="1">
          <a:blip r:embed="rId2"/>
          <a:srcRect l="28659" r="8295" b="-1"/>
          <a:stretch/>
        </p:blipFill>
        <p:spPr>
          <a:xfrm>
            <a:off x="20" y="10"/>
            <a:ext cx="5404493" cy="6857990"/>
          </a:xfrm>
          <a:prstGeom prst="rect">
            <a:avLst/>
          </a:prstGeom>
        </p:spPr>
      </p:pic>
    </p:spTree>
    <p:extLst>
      <p:ext uri="{BB962C8B-B14F-4D97-AF65-F5344CB8AC3E}">
        <p14:creationId xmlns:p14="http://schemas.microsoft.com/office/powerpoint/2010/main" val="1666309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C8F403-9115-4E0A-BEF4-9E80791561C0}"/>
              </a:ext>
            </a:extLst>
          </p:cNvPr>
          <p:cNvSpPr>
            <a:spLocks noGrp="1"/>
          </p:cNvSpPr>
          <p:nvPr>
            <p:ph type="title"/>
          </p:nvPr>
        </p:nvSpPr>
        <p:spPr>
          <a:xfrm>
            <a:off x="762000" y="779915"/>
            <a:ext cx="3908996" cy="5337050"/>
          </a:xfrm>
        </p:spPr>
        <p:txBody>
          <a:bodyPr anchor="ctr">
            <a:normAutofit/>
          </a:bodyPr>
          <a:lstStyle/>
          <a:p>
            <a:r>
              <a:rPr lang="en-US" dirty="0"/>
              <a:t>Why we need structure?</a:t>
            </a:r>
          </a:p>
        </p:txBody>
      </p:sp>
      <p:graphicFrame>
        <p:nvGraphicFramePr>
          <p:cNvPr id="16" name="Content Placeholder 2">
            <a:extLst>
              <a:ext uri="{FF2B5EF4-FFF2-40B4-BE49-F238E27FC236}">
                <a16:creationId xmlns:a16="http://schemas.microsoft.com/office/drawing/2014/main" id="{7EF76D60-E571-4F91-B7C1-CE04CF7C9C0D}"/>
              </a:ext>
            </a:extLst>
          </p:cNvPr>
          <p:cNvGraphicFramePr>
            <a:graphicFrameLocks noGrp="1"/>
          </p:cNvGraphicFramePr>
          <p:nvPr>
            <p:ph idx="1"/>
            <p:extLst>
              <p:ext uri="{D42A27DB-BD31-4B8C-83A1-F6EECF244321}">
                <p14:modId xmlns:p14="http://schemas.microsoft.com/office/powerpoint/2010/main" val="2578616225"/>
              </p:ext>
            </p:extLst>
          </p:nvPr>
        </p:nvGraphicFramePr>
        <p:xfrm>
          <a:off x="5416298" y="758951"/>
          <a:ext cx="5980170" cy="5337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8214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D0CF1E-4915-4854-AE1A-BE8E8ABDE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378B036-879B-4F45-A653-56FC275A7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41B3C6-DB58-4BEE-ABC1-82681F7C43CE}"/>
              </a:ext>
            </a:extLst>
          </p:cNvPr>
          <p:cNvSpPr>
            <a:spLocks noGrp="1"/>
          </p:cNvSpPr>
          <p:nvPr>
            <p:ph type="title"/>
          </p:nvPr>
        </p:nvSpPr>
        <p:spPr>
          <a:xfrm>
            <a:off x="762000" y="1517903"/>
            <a:ext cx="10668000" cy="1345115"/>
          </a:xfrm>
        </p:spPr>
        <p:txBody>
          <a:bodyPr>
            <a:normAutofit/>
          </a:bodyPr>
          <a:lstStyle/>
          <a:p>
            <a:r>
              <a:rPr lang="en-US" dirty="0"/>
              <a:t>Array vs Structure</a:t>
            </a:r>
          </a:p>
        </p:txBody>
      </p:sp>
      <p:sp>
        <p:nvSpPr>
          <p:cNvPr id="3" name="Content Placeholder 2">
            <a:extLst>
              <a:ext uri="{FF2B5EF4-FFF2-40B4-BE49-F238E27FC236}">
                <a16:creationId xmlns:a16="http://schemas.microsoft.com/office/drawing/2014/main" id="{CBDDCCFC-3649-4329-BC86-2C96A481D268}"/>
              </a:ext>
            </a:extLst>
          </p:cNvPr>
          <p:cNvSpPr>
            <a:spLocks noGrp="1"/>
          </p:cNvSpPr>
          <p:nvPr>
            <p:ph idx="1"/>
          </p:nvPr>
        </p:nvSpPr>
        <p:spPr>
          <a:xfrm>
            <a:off x="762000" y="2970222"/>
            <a:ext cx="10668000" cy="3125777"/>
          </a:xfrm>
        </p:spPr>
        <p:txBody>
          <a:bodyPr>
            <a:normAutofit/>
          </a:bodyPr>
          <a:lstStyle/>
          <a:p>
            <a:pPr marL="0" indent="0">
              <a:buNone/>
            </a:pPr>
            <a:endParaRPr lang="en-US" dirty="0"/>
          </a:p>
          <a:p>
            <a:r>
              <a:rPr lang="en-US" dirty="0"/>
              <a:t>For example: If I have to write a program to store Student information, which will have Student's name, age, branch, permanent address, father's name </a:t>
            </a:r>
            <a:r>
              <a:rPr lang="en-US" dirty="0" err="1"/>
              <a:t>etc</a:t>
            </a:r>
            <a:r>
              <a:rPr lang="en-US" dirty="0"/>
              <a:t>, which included string values, integer values </a:t>
            </a:r>
            <a:r>
              <a:rPr lang="en-US" dirty="0" err="1"/>
              <a:t>etc</a:t>
            </a:r>
            <a:r>
              <a:rPr lang="en-US" dirty="0"/>
              <a:t>, how can I use arrays for this problem, I will require something which can hold data of different types together.</a:t>
            </a:r>
          </a:p>
          <a:p>
            <a:endParaRPr lang="en-US" dirty="0"/>
          </a:p>
        </p:txBody>
      </p:sp>
    </p:spTree>
    <p:extLst>
      <p:ext uri="{BB962C8B-B14F-4D97-AF65-F5344CB8AC3E}">
        <p14:creationId xmlns:p14="http://schemas.microsoft.com/office/powerpoint/2010/main" val="3365831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372AB-A7E1-49F6-AA5A-7FF78A7990B5}"/>
              </a:ext>
            </a:extLst>
          </p:cNvPr>
          <p:cNvSpPr>
            <a:spLocks noGrp="1"/>
          </p:cNvSpPr>
          <p:nvPr>
            <p:ph type="title"/>
          </p:nvPr>
        </p:nvSpPr>
        <p:spPr>
          <a:xfrm>
            <a:off x="1517904" y="1250617"/>
            <a:ext cx="9144000" cy="1344168"/>
          </a:xfrm>
        </p:spPr>
        <p:txBody>
          <a:bodyPr/>
          <a:lstStyle/>
          <a:p>
            <a:r>
              <a:rPr lang="en-US" dirty="0"/>
              <a:t>Declaring Structure Variables</a:t>
            </a:r>
          </a:p>
        </p:txBody>
      </p:sp>
      <p:pic>
        <p:nvPicPr>
          <p:cNvPr id="5" name="Picture 4">
            <a:extLst>
              <a:ext uri="{FF2B5EF4-FFF2-40B4-BE49-F238E27FC236}">
                <a16:creationId xmlns:a16="http://schemas.microsoft.com/office/drawing/2014/main" id="{A5F1A8D2-AEA7-4001-9553-B04FA487F9AA}"/>
              </a:ext>
            </a:extLst>
          </p:cNvPr>
          <p:cNvPicPr>
            <a:picLocks noChangeAspect="1"/>
          </p:cNvPicPr>
          <p:nvPr/>
        </p:nvPicPr>
        <p:blipFill>
          <a:blip r:embed="rId2"/>
          <a:stretch>
            <a:fillRect/>
          </a:stretch>
        </p:blipFill>
        <p:spPr>
          <a:xfrm>
            <a:off x="1383401" y="2305257"/>
            <a:ext cx="3517539" cy="1450814"/>
          </a:xfrm>
          <a:prstGeom prst="rect">
            <a:avLst/>
          </a:prstGeom>
        </p:spPr>
      </p:pic>
      <p:pic>
        <p:nvPicPr>
          <p:cNvPr id="7" name="Picture 6">
            <a:extLst>
              <a:ext uri="{FF2B5EF4-FFF2-40B4-BE49-F238E27FC236}">
                <a16:creationId xmlns:a16="http://schemas.microsoft.com/office/drawing/2014/main" id="{F20DF9B5-330E-475F-92C5-C22FE0D25ED7}"/>
              </a:ext>
            </a:extLst>
          </p:cNvPr>
          <p:cNvPicPr>
            <a:picLocks noChangeAspect="1"/>
          </p:cNvPicPr>
          <p:nvPr/>
        </p:nvPicPr>
        <p:blipFill>
          <a:blip r:embed="rId3"/>
          <a:stretch>
            <a:fillRect/>
          </a:stretch>
        </p:blipFill>
        <p:spPr>
          <a:xfrm rot="16200000">
            <a:off x="7220579" y="819682"/>
            <a:ext cx="2228571" cy="5106085"/>
          </a:xfrm>
          <a:prstGeom prst="rect">
            <a:avLst/>
          </a:prstGeom>
        </p:spPr>
      </p:pic>
    </p:spTree>
    <p:extLst>
      <p:ext uri="{BB962C8B-B14F-4D97-AF65-F5344CB8AC3E}">
        <p14:creationId xmlns:p14="http://schemas.microsoft.com/office/powerpoint/2010/main" val="1374454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ADFFAB7E-4788-405E-A4D8-B6644AE46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9F985A2-1334-4D86-97FF-10FE78059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611151DD-A4A6-4DD2-B74D-ECEC523EE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2000" cy="6099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7EFB31-6F44-42E7-8E1C-36E7EE6BC70A}"/>
              </a:ext>
            </a:extLst>
          </p:cNvPr>
          <p:cNvSpPr>
            <a:spLocks noGrp="1"/>
          </p:cNvSpPr>
          <p:nvPr>
            <p:ph type="title"/>
          </p:nvPr>
        </p:nvSpPr>
        <p:spPr>
          <a:xfrm>
            <a:off x="762000" y="1517650"/>
            <a:ext cx="5927234" cy="2797175"/>
          </a:xfrm>
        </p:spPr>
        <p:txBody>
          <a:bodyPr vert="horz" lIns="91440" tIns="45720" rIns="91440" bIns="45720" rtlCol="0" anchor="b">
            <a:normAutofit/>
          </a:bodyPr>
          <a:lstStyle/>
          <a:p>
            <a:r>
              <a:rPr lang="en-US" sz="6000"/>
              <a:t>Initializing Structure Variables</a:t>
            </a:r>
          </a:p>
        </p:txBody>
      </p:sp>
      <p:pic>
        <p:nvPicPr>
          <p:cNvPr id="7" name="Picture 6">
            <a:extLst>
              <a:ext uri="{FF2B5EF4-FFF2-40B4-BE49-F238E27FC236}">
                <a16:creationId xmlns:a16="http://schemas.microsoft.com/office/drawing/2014/main" id="{53AA4F59-F2BC-4EE0-A0DE-069F79D969D7}"/>
              </a:ext>
            </a:extLst>
          </p:cNvPr>
          <p:cNvPicPr>
            <a:picLocks noChangeAspect="1"/>
          </p:cNvPicPr>
          <p:nvPr/>
        </p:nvPicPr>
        <p:blipFill>
          <a:blip r:embed="rId2"/>
          <a:stretch>
            <a:fillRect/>
          </a:stretch>
        </p:blipFill>
        <p:spPr>
          <a:xfrm>
            <a:off x="6989238" y="3773817"/>
            <a:ext cx="3218938" cy="2008004"/>
          </a:xfrm>
          <a:prstGeom prst="rect">
            <a:avLst/>
          </a:prstGeom>
        </p:spPr>
      </p:pic>
      <p:pic>
        <p:nvPicPr>
          <p:cNvPr id="5" name="Picture 4">
            <a:extLst>
              <a:ext uri="{FF2B5EF4-FFF2-40B4-BE49-F238E27FC236}">
                <a16:creationId xmlns:a16="http://schemas.microsoft.com/office/drawing/2014/main" id="{843604F8-0F7F-48C5-8E28-ADFC6658E4DC}"/>
              </a:ext>
            </a:extLst>
          </p:cNvPr>
          <p:cNvPicPr>
            <a:picLocks noChangeAspect="1"/>
          </p:cNvPicPr>
          <p:nvPr/>
        </p:nvPicPr>
        <p:blipFill>
          <a:blip r:embed="rId3"/>
          <a:stretch>
            <a:fillRect/>
          </a:stretch>
        </p:blipFill>
        <p:spPr>
          <a:xfrm>
            <a:off x="6391263" y="1631964"/>
            <a:ext cx="4719800" cy="1533267"/>
          </a:xfrm>
          <a:prstGeom prst="rect">
            <a:avLst/>
          </a:prstGeom>
        </p:spPr>
      </p:pic>
    </p:spTree>
    <p:extLst>
      <p:ext uri="{BB962C8B-B14F-4D97-AF65-F5344CB8AC3E}">
        <p14:creationId xmlns:p14="http://schemas.microsoft.com/office/powerpoint/2010/main" val="1552914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C1A64-6157-4D49-AE0A-B619E7509438}"/>
              </a:ext>
            </a:extLst>
          </p:cNvPr>
          <p:cNvSpPr>
            <a:spLocks noGrp="1"/>
          </p:cNvSpPr>
          <p:nvPr>
            <p:ph type="title"/>
          </p:nvPr>
        </p:nvSpPr>
        <p:spPr/>
        <p:txBody>
          <a:bodyPr/>
          <a:lstStyle/>
          <a:p>
            <a:r>
              <a:rPr lang="en-US" dirty="0"/>
              <a:t>Designated Initializer</a:t>
            </a:r>
          </a:p>
        </p:txBody>
      </p:sp>
      <p:pic>
        <p:nvPicPr>
          <p:cNvPr id="5" name="Picture 4">
            <a:extLst>
              <a:ext uri="{FF2B5EF4-FFF2-40B4-BE49-F238E27FC236}">
                <a16:creationId xmlns:a16="http://schemas.microsoft.com/office/drawing/2014/main" id="{53C3DA8E-05E3-4AF6-B3DA-3851B3CB869E}"/>
              </a:ext>
            </a:extLst>
          </p:cNvPr>
          <p:cNvPicPr>
            <a:picLocks noChangeAspect="1"/>
          </p:cNvPicPr>
          <p:nvPr/>
        </p:nvPicPr>
        <p:blipFill>
          <a:blip r:embed="rId2"/>
          <a:stretch>
            <a:fillRect/>
          </a:stretch>
        </p:blipFill>
        <p:spPr>
          <a:xfrm>
            <a:off x="1611765" y="2624673"/>
            <a:ext cx="7715115" cy="2099439"/>
          </a:xfrm>
          <a:prstGeom prst="rect">
            <a:avLst/>
          </a:prstGeom>
        </p:spPr>
      </p:pic>
      <p:pic>
        <p:nvPicPr>
          <p:cNvPr id="7" name="Picture 6">
            <a:extLst>
              <a:ext uri="{FF2B5EF4-FFF2-40B4-BE49-F238E27FC236}">
                <a16:creationId xmlns:a16="http://schemas.microsoft.com/office/drawing/2014/main" id="{7C85FDCF-AF61-4D32-8206-DD68F108E285}"/>
              </a:ext>
            </a:extLst>
          </p:cNvPr>
          <p:cNvPicPr>
            <a:picLocks noChangeAspect="1"/>
          </p:cNvPicPr>
          <p:nvPr/>
        </p:nvPicPr>
        <p:blipFill>
          <a:blip r:embed="rId3"/>
          <a:stretch>
            <a:fillRect/>
          </a:stretch>
        </p:blipFill>
        <p:spPr>
          <a:xfrm>
            <a:off x="2057205" y="4931627"/>
            <a:ext cx="6538156" cy="439950"/>
          </a:xfrm>
          <a:prstGeom prst="rect">
            <a:avLst/>
          </a:prstGeom>
        </p:spPr>
      </p:pic>
      <p:pic>
        <p:nvPicPr>
          <p:cNvPr id="9" name="Picture 8">
            <a:extLst>
              <a:ext uri="{FF2B5EF4-FFF2-40B4-BE49-F238E27FC236}">
                <a16:creationId xmlns:a16="http://schemas.microsoft.com/office/drawing/2014/main" id="{B5F1CDED-366F-45AC-87A1-F701531A2139}"/>
              </a:ext>
            </a:extLst>
          </p:cNvPr>
          <p:cNvPicPr>
            <a:picLocks noChangeAspect="1"/>
          </p:cNvPicPr>
          <p:nvPr/>
        </p:nvPicPr>
        <p:blipFill>
          <a:blip r:embed="rId4"/>
          <a:stretch>
            <a:fillRect/>
          </a:stretch>
        </p:blipFill>
        <p:spPr>
          <a:xfrm>
            <a:off x="2073924" y="5522687"/>
            <a:ext cx="6183166" cy="470149"/>
          </a:xfrm>
          <a:prstGeom prst="rect">
            <a:avLst/>
          </a:prstGeom>
        </p:spPr>
      </p:pic>
    </p:spTree>
    <p:extLst>
      <p:ext uri="{BB962C8B-B14F-4D97-AF65-F5344CB8AC3E}">
        <p14:creationId xmlns:p14="http://schemas.microsoft.com/office/powerpoint/2010/main" val="2297014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4843B56B-DD63-40AB-85E1-E18901E13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19344E4-CB02-427C-9FF0-E063751679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220E33D0-A190-4F8A-9DB6-C531C95CA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2000" cy="6099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A23226-1869-4C7B-845F-DE5EC94F3ABC}"/>
              </a:ext>
            </a:extLst>
          </p:cNvPr>
          <p:cNvSpPr>
            <a:spLocks noGrp="1"/>
          </p:cNvSpPr>
          <p:nvPr>
            <p:ph type="title"/>
          </p:nvPr>
        </p:nvSpPr>
        <p:spPr>
          <a:xfrm>
            <a:off x="762000" y="1148536"/>
            <a:ext cx="10668000" cy="964078"/>
          </a:xfrm>
        </p:spPr>
        <p:txBody>
          <a:bodyPr vert="horz" lIns="91440" tIns="45720" rIns="91440" bIns="45720" rtlCol="0" anchor="b">
            <a:normAutofit/>
          </a:bodyPr>
          <a:lstStyle/>
          <a:p>
            <a:r>
              <a:rPr lang="en-US" sz="4800"/>
              <a:t>Declaring a Structure tag</a:t>
            </a:r>
          </a:p>
        </p:txBody>
      </p:sp>
      <p:pic>
        <p:nvPicPr>
          <p:cNvPr id="5" name="Picture 4">
            <a:extLst>
              <a:ext uri="{FF2B5EF4-FFF2-40B4-BE49-F238E27FC236}">
                <a16:creationId xmlns:a16="http://schemas.microsoft.com/office/drawing/2014/main" id="{E2B52E77-D640-4340-86C7-68A3DEBF97F3}"/>
              </a:ext>
            </a:extLst>
          </p:cNvPr>
          <p:cNvPicPr>
            <a:picLocks noChangeAspect="1"/>
          </p:cNvPicPr>
          <p:nvPr/>
        </p:nvPicPr>
        <p:blipFill>
          <a:blip r:embed="rId2"/>
          <a:stretch>
            <a:fillRect/>
          </a:stretch>
        </p:blipFill>
        <p:spPr>
          <a:xfrm>
            <a:off x="758953" y="2884805"/>
            <a:ext cx="9136372" cy="3106367"/>
          </a:xfrm>
          <a:prstGeom prst="rect">
            <a:avLst/>
          </a:prstGeom>
        </p:spPr>
      </p:pic>
    </p:spTree>
    <p:extLst>
      <p:ext uri="{BB962C8B-B14F-4D97-AF65-F5344CB8AC3E}">
        <p14:creationId xmlns:p14="http://schemas.microsoft.com/office/powerpoint/2010/main" val="435331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4F3722-8DC0-4523-9B0D-DAF0ADDC3032}"/>
              </a:ext>
            </a:extLst>
          </p:cNvPr>
          <p:cNvSpPr>
            <a:spLocks noGrp="1"/>
          </p:cNvSpPr>
          <p:nvPr>
            <p:ph type="title"/>
          </p:nvPr>
        </p:nvSpPr>
        <p:spPr>
          <a:xfrm>
            <a:off x="6163464" y="755650"/>
            <a:ext cx="5266535" cy="1345115"/>
          </a:xfrm>
        </p:spPr>
        <p:txBody>
          <a:bodyPr>
            <a:normAutofit/>
          </a:bodyPr>
          <a:lstStyle/>
          <a:p>
            <a:r>
              <a:rPr lang="en-US" dirty="0"/>
              <a:t>Operations on Structure</a:t>
            </a:r>
          </a:p>
        </p:txBody>
      </p:sp>
      <p:pic>
        <p:nvPicPr>
          <p:cNvPr id="5" name="Picture 4" descr="Abstract background of blue mesh and nodes">
            <a:extLst>
              <a:ext uri="{FF2B5EF4-FFF2-40B4-BE49-F238E27FC236}">
                <a16:creationId xmlns:a16="http://schemas.microsoft.com/office/drawing/2014/main" id="{BEA7AE97-3184-49E8-8093-D7A78C6D66ED}"/>
              </a:ext>
            </a:extLst>
          </p:cNvPr>
          <p:cNvPicPr>
            <a:picLocks noChangeAspect="1"/>
          </p:cNvPicPr>
          <p:nvPr/>
        </p:nvPicPr>
        <p:blipFill rotWithShape="1">
          <a:blip r:embed="rId2"/>
          <a:srcRect l="55672"/>
          <a:stretch/>
        </p:blipFill>
        <p:spPr>
          <a:xfrm>
            <a:off x="20" y="10"/>
            <a:ext cx="5404493" cy="6857990"/>
          </a:xfrm>
          <a:prstGeom prst="rect">
            <a:avLst/>
          </a:prstGeom>
        </p:spPr>
      </p:pic>
      <p:sp>
        <p:nvSpPr>
          <p:cNvPr id="3" name="Content Placeholder 2">
            <a:extLst>
              <a:ext uri="{FF2B5EF4-FFF2-40B4-BE49-F238E27FC236}">
                <a16:creationId xmlns:a16="http://schemas.microsoft.com/office/drawing/2014/main" id="{0A0BCCC8-E477-41B1-B07B-F22DF1196700}"/>
              </a:ext>
            </a:extLst>
          </p:cNvPr>
          <p:cNvSpPr>
            <a:spLocks noGrp="1"/>
          </p:cNvSpPr>
          <p:nvPr>
            <p:ph idx="1"/>
          </p:nvPr>
        </p:nvSpPr>
        <p:spPr>
          <a:xfrm>
            <a:off x="6163464" y="2207969"/>
            <a:ext cx="5266535" cy="3884983"/>
          </a:xfrm>
        </p:spPr>
        <p:txBody>
          <a:bodyPr>
            <a:normAutofit fontScale="85000" lnSpcReduction="20000"/>
          </a:bodyPr>
          <a:lstStyle/>
          <a:p>
            <a:r>
              <a:rPr lang="en-US" dirty="0"/>
              <a:t>All most all kinds of operations can be performed on structure</a:t>
            </a:r>
          </a:p>
          <a:p>
            <a:r>
              <a:rPr lang="en-US" dirty="0"/>
              <a:t>Print</a:t>
            </a:r>
          </a:p>
          <a:p>
            <a:r>
              <a:rPr lang="en-US" dirty="0"/>
              <a:t>Scan</a:t>
            </a:r>
          </a:p>
          <a:p>
            <a:r>
              <a:rPr lang="en-US" dirty="0"/>
              <a:t>Assignment</a:t>
            </a:r>
          </a:p>
          <a:p>
            <a:r>
              <a:rPr lang="en-US" dirty="0"/>
              <a:t>Mathematical </a:t>
            </a:r>
          </a:p>
          <a:p>
            <a:r>
              <a:rPr lang="en-US" dirty="0"/>
              <a:t>Array of Structure</a:t>
            </a:r>
          </a:p>
          <a:p>
            <a:r>
              <a:rPr lang="en-US" dirty="0"/>
              <a:t>Pointer</a:t>
            </a:r>
          </a:p>
          <a:p>
            <a:r>
              <a:rPr lang="en-US" dirty="0"/>
              <a:t>Pass as function arguments</a:t>
            </a:r>
          </a:p>
          <a:p>
            <a:r>
              <a:rPr lang="en-US" dirty="0"/>
              <a:t>And others</a:t>
            </a:r>
          </a:p>
        </p:txBody>
      </p:sp>
    </p:spTree>
    <p:extLst>
      <p:ext uri="{BB962C8B-B14F-4D97-AF65-F5344CB8AC3E}">
        <p14:creationId xmlns:p14="http://schemas.microsoft.com/office/powerpoint/2010/main" val="3048317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4843B56B-DD63-40AB-85E1-E18901E13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9344E4-CB02-427C-9FF0-E063751679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220E33D0-A190-4F8A-9DB6-C531C95CA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2000" cy="6099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B940C7-C50E-4494-B0E8-F33BE3E0FEE2}"/>
              </a:ext>
            </a:extLst>
          </p:cNvPr>
          <p:cNvSpPr>
            <a:spLocks noGrp="1"/>
          </p:cNvSpPr>
          <p:nvPr>
            <p:ph type="title"/>
          </p:nvPr>
        </p:nvSpPr>
        <p:spPr>
          <a:xfrm>
            <a:off x="762000" y="1148536"/>
            <a:ext cx="10668000" cy="964078"/>
          </a:xfrm>
        </p:spPr>
        <p:txBody>
          <a:bodyPr vert="horz" lIns="91440" tIns="45720" rIns="91440" bIns="45720" rtlCol="0" anchor="b">
            <a:normAutofit/>
          </a:bodyPr>
          <a:lstStyle/>
          <a:p>
            <a:r>
              <a:rPr lang="en-US" sz="4800"/>
              <a:t>Problem Set</a:t>
            </a:r>
          </a:p>
        </p:txBody>
      </p:sp>
      <p:pic>
        <p:nvPicPr>
          <p:cNvPr id="7" name="Picture 6">
            <a:extLst>
              <a:ext uri="{FF2B5EF4-FFF2-40B4-BE49-F238E27FC236}">
                <a16:creationId xmlns:a16="http://schemas.microsoft.com/office/drawing/2014/main" id="{9C916A30-A415-4C1B-817D-FB0E8825B6EC}"/>
              </a:ext>
            </a:extLst>
          </p:cNvPr>
          <p:cNvPicPr>
            <a:picLocks noChangeAspect="1"/>
          </p:cNvPicPr>
          <p:nvPr/>
        </p:nvPicPr>
        <p:blipFill>
          <a:blip r:embed="rId2"/>
          <a:stretch>
            <a:fillRect/>
          </a:stretch>
        </p:blipFill>
        <p:spPr>
          <a:xfrm>
            <a:off x="6793993" y="971598"/>
            <a:ext cx="4783718" cy="5661207"/>
          </a:xfrm>
          <a:prstGeom prst="rect">
            <a:avLst/>
          </a:prstGeom>
        </p:spPr>
      </p:pic>
      <p:pic>
        <p:nvPicPr>
          <p:cNvPr id="5" name="Content Placeholder 4">
            <a:extLst>
              <a:ext uri="{FF2B5EF4-FFF2-40B4-BE49-F238E27FC236}">
                <a16:creationId xmlns:a16="http://schemas.microsoft.com/office/drawing/2014/main" id="{BC617543-DB9C-404B-9FD8-BF1560E6258D}"/>
              </a:ext>
            </a:extLst>
          </p:cNvPr>
          <p:cNvPicPr>
            <a:picLocks noGrp="1" noChangeAspect="1"/>
          </p:cNvPicPr>
          <p:nvPr>
            <p:ph idx="1"/>
          </p:nvPr>
        </p:nvPicPr>
        <p:blipFill>
          <a:blip r:embed="rId3"/>
          <a:stretch>
            <a:fillRect/>
          </a:stretch>
        </p:blipFill>
        <p:spPr>
          <a:xfrm>
            <a:off x="338914" y="2251759"/>
            <a:ext cx="6033750" cy="3861600"/>
          </a:xfrm>
          <a:prstGeom prst="rect">
            <a:avLst/>
          </a:prstGeom>
        </p:spPr>
      </p:pic>
    </p:spTree>
    <p:extLst>
      <p:ext uri="{BB962C8B-B14F-4D97-AF65-F5344CB8AC3E}">
        <p14:creationId xmlns:p14="http://schemas.microsoft.com/office/powerpoint/2010/main" val="1433748204"/>
      </p:ext>
    </p:extLst>
  </p:cSld>
  <p:clrMapOvr>
    <a:masterClrMapping/>
  </p:clrMapOvr>
</p:sld>
</file>

<file path=ppt/theme/theme1.xml><?xml version="1.0" encoding="utf-8"?>
<a:theme xmlns:a="http://schemas.openxmlformats.org/drawingml/2006/main" name="PrismaticVTI">
  <a:themeElements>
    <a:clrScheme name="AnalogousFromLightSeedLeftStep">
      <a:dk1>
        <a:srgbClr val="000000"/>
      </a:dk1>
      <a:lt1>
        <a:srgbClr val="FFFFFF"/>
      </a:lt1>
      <a:dk2>
        <a:srgbClr val="243541"/>
      </a:dk2>
      <a:lt2>
        <a:srgbClr val="E2E5E8"/>
      </a:lt2>
      <a:accent1>
        <a:srgbClr val="BB9B81"/>
      </a:accent1>
      <a:accent2>
        <a:srgbClr val="BA817F"/>
      </a:accent2>
      <a:accent3>
        <a:srgbClr val="C594A7"/>
      </a:accent3>
      <a:accent4>
        <a:srgbClr val="BA7FAD"/>
      </a:accent4>
      <a:accent5>
        <a:srgbClr val="BB94C5"/>
      </a:accent5>
      <a:accent6>
        <a:srgbClr val="957FBA"/>
      </a:accent6>
      <a:hlink>
        <a:srgbClr val="5D85A7"/>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173</TotalTime>
  <Words>186</Words>
  <Application>Microsoft Office PowerPoint</Application>
  <PresentationFormat>Widescreen</PresentationFormat>
  <Paragraphs>24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Aharoni</vt:lpstr>
      <vt:lpstr>Arial</vt:lpstr>
      <vt:lpstr>Avenir Next LT Pro</vt:lpstr>
      <vt:lpstr>PrismaticVTI</vt:lpstr>
      <vt:lpstr>Structure</vt:lpstr>
      <vt:lpstr>Why we need structure?</vt:lpstr>
      <vt:lpstr>Array vs Structure</vt:lpstr>
      <vt:lpstr>Declaring Structure Variables</vt:lpstr>
      <vt:lpstr>Initializing Structure Variables</vt:lpstr>
      <vt:lpstr>Designated Initializer</vt:lpstr>
      <vt:lpstr>Declaring a Structure tag</vt:lpstr>
      <vt:lpstr>Operations on Structure</vt:lpstr>
      <vt:lpstr>Problem Set</vt:lpstr>
      <vt:lpstr>PowerPoint Presentation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c:title>
  <dc:creator>LENOVO</dc:creator>
  <cp:lastModifiedBy>LENOVO</cp:lastModifiedBy>
  <cp:revision>11</cp:revision>
  <dcterms:created xsi:type="dcterms:W3CDTF">2021-05-04T17:15:38Z</dcterms:created>
  <dcterms:modified xsi:type="dcterms:W3CDTF">2021-05-04T20:09:06Z</dcterms:modified>
</cp:coreProperties>
</file>