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308" r:id="rId4"/>
    <p:sldId id="314" r:id="rId5"/>
    <p:sldId id="315" r:id="rId6"/>
    <p:sldId id="313" r:id="rId7"/>
    <p:sldId id="265" r:id="rId8"/>
    <p:sldId id="258" r:id="rId9"/>
    <p:sldId id="270" r:id="rId10"/>
    <p:sldId id="266" r:id="rId11"/>
    <p:sldId id="267" r:id="rId12"/>
    <p:sldId id="269" r:id="rId13"/>
    <p:sldId id="312" r:id="rId14"/>
    <p:sldId id="311" r:id="rId15"/>
    <p:sldId id="310" r:id="rId16"/>
    <p:sldId id="268" r:id="rId17"/>
    <p:sldId id="259" r:id="rId18"/>
    <p:sldId id="271" r:id="rId19"/>
    <p:sldId id="307" r:id="rId20"/>
    <p:sldId id="272" r:id="rId21"/>
    <p:sldId id="303" r:id="rId22"/>
    <p:sldId id="273" r:id="rId23"/>
    <p:sldId id="274" r:id="rId24"/>
    <p:sldId id="275" r:id="rId25"/>
    <p:sldId id="260" r:id="rId26"/>
    <p:sldId id="305" r:id="rId27"/>
    <p:sldId id="306" r:id="rId28"/>
    <p:sldId id="276" r:id="rId29"/>
    <p:sldId id="277" r:id="rId30"/>
    <p:sldId id="278" r:id="rId31"/>
    <p:sldId id="279" r:id="rId32"/>
    <p:sldId id="280" r:id="rId33"/>
    <p:sldId id="261" r:id="rId34"/>
    <p:sldId id="281" r:id="rId35"/>
    <p:sldId id="282" r:id="rId36"/>
    <p:sldId id="285" r:id="rId37"/>
    <p:sldId id="286" r:id="rId38"/>
    <p:sldId id="284" r:id="rId39"/>
    <p:sldId id="304" r:id="rId40"/>
    <p:sldId id="302" r:id="rId41"/>
    <p:sldId id="262" r:id="rId42"/>
    <p:sldId id="298" r:id="rId43"/>
    <p:sldId id="263" r:id="rId44"/>
    <p:sldId id="287" r:id="rId45"/>
    <p:sldId id="301" r:id="rId46"/>
    <p:sldId id="300" r:id="rId47"/>
    <p:sldId id="288" r:id="rId48"/>
    <p:sldId id="295" r:id="rId49"/>
    <p:sldId id="296" r:id="rId50"/>
    <p:sldId id="289" r:id="rId51"/>
    <p:sldId id="293" r:id="rId52"/>
    <p:sldId id="264" r:id="rId53"/>
    <p:sldId id="294" r:id="rId54"/>
    <p:sldId id="290" r:id="rId55"/>
    <p:sldId id="316" r:id="rId56"/>
    <p:sldId id="297" r:id="rId57"/>
    <p:sldId id="291" r:id="rId58"/>
    <p:sldId id="292"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B3FF"/>
    <a:srgbClr val="FFE1FF"/>
    <a:srgbClr val="FBD9FF"/>
    <a:srgbClr val="F7DDFF"/>
    <a:srgbClr val="EBB9FF"/>
    <a:srgbClr val="F2C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5488" y="2166364"/>
            <a:ext cx="11247120" cy="1739347"/>
          </a:xfrm>
        </p:spPr>
        <p:txBody>
          <a:bodyPr tIns="45720" bIns="45720" anchor="ctr">
            <a:normAutofit/>
          </a:bodyPr>
          <a:lstStyle>
            <a:lvl1pPr algn="ctr">
              <a:lnSpc>
                <a:spcPct val="80000"/>
              </a:lnSpc>
              <a:defRPr sz="6000" spc="150" baseline="0">
                <a:solidFill>
                  <a:schemeClr val="bg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47472" y="3913632"/>
            <a:ext cx="11506200" cy="457200"/>
          </a:xfrm>
        </p:spPr>
        <p:txBody>
          <a:bodyPr>
            <a:normAutofit/>
          </a:bodyPr>
          <a:lstStyle>
            <a:lvl1pPr marL="0" indent="0" algn="ctr">
              <a:spcBef>
                <a:spcPts val="0"/>
              </a:spcBef>
              <a:spcAft>
                <a:spcPts val="0"/>
              </a:spcAft>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4889199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7887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smtClean="0"/>
              <a:t>2/26/2019</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7179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9317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67128"/>
            <a:ext cx="11247120" cy="1737360"/>
          </a:xfrm>
        </p:spPr>
        <p:txBody>
          <a:bodyPr anchor="ctr">
            <a:noAutofit/>
          </a:bodyPr>
          <a:lstStyle>
            <a:lvl1pPr algn="ctr">
              <a:lnSpc>
                <a:spcPct val="80000"/>
              </a:lnSpc>
              <a:defRPr sz="6000" b="0" spc="150" baseline="0">
                <a:solidFill>
                  <a:schemeClr val="bg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47472" y="3913212"/>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smtClean="0"/>
              <a:pPr/>
              <a:t>2/26/2019</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00323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64037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2/26/2019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993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2/26/2019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5779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2/26/2019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9365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smtClean="0"/>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75835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smtClean="0"/>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49184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smtClean="0"/>
              <a:pPr/>
              <a:t>2/26/2019</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4204627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918D9-2861-47E8-813A-DA95E16E59EF}"/>
              </a:ext>
            </a:extLst>
          </p:cNvPr>
          <p:cNvSpPr>
            <a:spLocks noGrp="1"/>
          </p:cNvSpPr>
          <p:nvPr>
            <p:ph type="ctrTitle"/>
          </p:nvPr>
        </p:nvSpPr>
        <p:spPr/>
        <p:txBody>
          <a:bodyPr/>
          <a:lstStyle/>
          <a:p>
            <a:r>
              <a:rPr lang="en-US" altLang="zh-CN" dirty="0"/>
              <a:t>CS4235 Midterm review</a:t>
            </a:r>
            <a:endParaRPr lang="zh-CN" altLang="en-US" dirty="0"/>
          </a:p>
        </p:txBody>
      </p:sp>
      <p:sp>
        <p:nvSpPr>
          <p:cNvPr id="3" name="副标题 2">
            <a:extLst>
              <a:ext uri="{FF2B5EF4-FFF2-40B4-BE49-F238E27FC236}">
                <a16:creationId xmlns:a16="http://schemas.microsoft.com/office/drawing/2014/main" id="{FBBF397C-1B38-4CDA-A5FA-B8B88FDABC98}"/>
              </a:ext>
            </a:extLst>
          </p:cNvPr>
          <p:cNvSpPr>
            <a:spLocks noGrp="1"/>
          </p:cNvSpPr>
          <p:nvPr>
            <p:ph type="subTitle" idx="1"/>
          </p:nvPr>
        </p:nvSpPr>
        <p:spPr/>
        <p:txBody>
          <a:bodyPr>
            <a:normAutofit/>
          </a:bodyPr>
          <a:lstStyle/>
          <a:p>
            <a:r>
              <a:rPr lang="en-US" altLang="zh-CN" dirty="0"/>
              <a:t>25 questions, multiple question &amp; T or F</a:t>
            </a:r>
            <a:endParaRPr lang="zh-CN" altLang="en-US" dirty="0"/>
          </a:p>
        </p:txBody>
      </p:sp>
    </p:spTree>
    <p:extLst>
      <p:ext uri="{BB962C8B-B14F-4D97-AF65-F5344CB8AC3E}">
        <p14:creationId xmlns:p14="http://schemas.microsoft.com/office/powerpoint/2010/main" val="3745489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D7018-14DF-44A5-8285-9B2FA8D0A8DA}"/>
              </a:ext>
            </a:extLst>
          </p:cNvPr>
          <p:cNvSpPr>
            <a:spLocks noGrp="1"/>
          </p:cNvSpPr>
          <p:nvPr>
            <p:ph type="title"/>
          </p:nvPr>
        </p:nvSpPr>
        <p:spPr/>
        <p:txBody>
          <a:bodyPr/>
          <a:lstStyle/>
          <a:p>
            <a:r>
              <a:rPr lang="en-US" altLang="zh-CN" dirty="0"/>
              <a:t>Software security</a:t>
            </a:r>
            <a:endParaRPr lang="zh-CN" altLang="en-US" dirty="0"/>
          </a:p>
        </p:txBody>
      </p:sp>
      <p:sp>
        <p:nvSpPr>
          <p:cNvPr id="3" name="内容占位符 2">
            <a:extLst>
              <a:ext uri="{FF2B5EF4-FFF2-40B4-BE49-F238E27FC236}">
                <a16:creationId xmlns:a16="http://schemas.microsoft.com/office/drawing/2014/main" id="{84393978-BBFA-4044-9872-C14F24A74D57}"/>
              </a:ext>
            </a:extLst>
          </p:cNvPr>
          <p:cNvSpPr>
            <a:spLocks noGrp="1"/>
          </p:cNvSpPr>
          <p:nvPr>
            <p:ph idx="1"/>
          </p:nvPr>
        </p:nvSpPr>
        <p:spPr/>
        <p:txBody>
          <a:bodyPr>
            <a:normAutofit/>
          </a:bodyPr>
          <a:lstStyle/>
          <a:p>
            <a:r>
              <a:rPr lang="en-US" altLang="zh-CN" sz="2400" dirty="0"/>
              <a:t>Race conditions and how to prevent them</a:t>
            </a:r>
          </a:p>
          <a:p>
            <a:pPr lvl="1"/>
            <a:r>
              <a:rPr lang="en-US" altLang="zh-CN" sz="2400" dirty="0"/>
              <a:t>Race conditions</a:t>
            </a:r>
          </a:p>
          <a:p>
            <a:pPr lvl="2"/>
            <a:r>
              <a:rPr lang="en-US" altLang="zh-CN" sz="2000" dirty="0">
                <a:solidFill>
                  <a:schemeClr val="accent2">
                    <a:lumMod val="60000"/>
                    <a:lumOff val="40000"/>
                  </a:schemeClr>
                </a:solidFill>
              </a:rPr>
              <a:t>Without synchronization of access, it’s possible that values may be corrupted or changes lost due to overlapping access, use and replacement of shared values.</a:t>
            </a:r>
          </a:p>
          <a:p>
            <a:pPr lvl="1"/>
            <a:r>
              <a:rPr lang="en-US" altLang="zh-CN" sz="2400" dirty="0"/>
              <a:t>Deadlock</a:t>
            </a:r>
          </a:p>
          <a:p>
            <a:pPr lvl="2"/>
            <a:r>
              <a:rPr lang="en-US" altLang="zh-CN" sz="2000" dirty="0">
                <a:solidFill>
                  <a:schemeClr val="accent2">
                    <a:lumMod val="60000"/>
                    <a:lumOff val="40000"/>
                  </a:schemeClr>
                </a:solidFill>
              </a:rPr>
              <a:t>Processes or threads wait on a resource held by the other</a:t>
            </a:r>
          </a:p>
          <a:p>
            <a:pPr lvl="2"/>
            <a:r>
              <a:rPr lang="en-US" altLang="zh-CN" sz="2000" dirty="0">
                <a:solidFill>
                  <a:schemeClr val="accent2">
                    <a:lumMod val="60000"/>
                    <a:lumOff val="40000"/>
                  </a:schemeClr>
                </a:solidFill>
              </a:rPr>
              <a:t>One or more programs has to be terminated</a:t>
            </a:r>
          </a:p>
          <a:p>
            <a:pPr lvl="1"/>
            <a:r>
              <a:rPr lang="en-US" altLang="zh-CN" sz="2400" dirty="0"/>
              <a:t>How to prevent?</a:t>
            </a:r>
          </a:p>
          <a:p>
            <a:pPr lvl="2"/>
            <a:r>
              <a:rPr lang="en-US" altLang="zh-CN" sz="2000" dirty="0"/>
              <a:t>Need suitable synchronization mechanism —— acquire a lock on the shared file</a:t>
            </a:r>
          </a:p>
          <a:p>
            <a:endParaRPr lang="zh-CN" altLang="en-US" dirty="0"/>
          </a:p>
        </p:txBody>
      </p:sp>
    </p:spTree>
    <p:extLst>
      <p:ext uri="{BB962C8B-B14F-4D97-AF65-F5344CB8AC3E}">
        <p14:creationId xmlns:p14="http://schemas.microsoft.com/office/powerpoint/2010/main" val="488678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6C89C-C855-4CBB-8FE6-C1A1FFBF5964}"/>
              </a:ext>
            </a:extLst>
          </p:cNvPr>
          <p:cNvSpPr>
            <a:spLocks noGrp="1"/>
          </p:cNvSpPr>
          <p:nvPr>
            <p:ph type="title"/>
          </p:nvPr>
        </p:nvSpPr>
        <p:spPr/>
        <p:txBody>
          <a:bodyPr/>
          <a:lstStyle/>
          <a:p>
            <a:r>
              <a:rPr lang="en-US" altLang="zh-CN" dirty="0"/>
              <a:t>Software security</a:t>
            </a:r>
            <a:endParaRPr lang="zh-CN" altLang="en-US" dirty="0"/>
          </a:p>
        </p:txBody>
      </p:sp>
      <p:sp>
        <p:nvSpPr>
          <p:cNvPr id="3" name="内容占位符 2">
            <a:extLst>
              <a:ext uri="{FF2B5EF4-FFF2-40B4-BE49-F238E27FC236}">
                <a16:creationId xmlns:a16="http://schemas.microsoft.com/office/drawing/2014/main" id="{4A566557-26DC-466C-B4A3-E64951576FAB}"/>
              </a:ext>
            </a:extLst>
          </p:cNvPr>
          <p:cNvSpPr>
            <a:spLocks noGrp="1"/>
          </p:cNvSpPr>
          <p:nvPr>
            <p:ph idx="1"/>
          </p:nvPr>
        </p:nvSpPr>
        <p:spPr>
          <a:xfrm>
            <a:off x="352425" y="1876425"/>
            <a:ext cx="11725275" cy="4697399"/>
          </a:xfrm>
        </p:spPr>
        <p:txBody>
          <a:bodyPr>
            <a:normAutofit/>
          </a:bodyPr>
          <a:lstStyle/>
          <a:p>
            <a:r>
              <a:rPr lang="en-US" altLang="zh-CN" sz="2400" dirty="0"/>
              <a:t>Buffer overflow attacks (how they occur, how to prevent them &amp; related topics)</a:t>
            </a:r>
          </a:p>
          <a:p>
            <a:pPr lvl="1"/>
            <a:r>
              <a:rPr lang="en-US" altLang="zh-CN" sz="2400" dirty="0"/>
              <a:t>How they occur:</a:t>
            </a:r>
          </a:p>
          <a:p>
            <a:pPr lvl="2"/>
            <a:r>
              <a:rPr lang="en-US" altLang="zh-CN" sz="2000" dirty="0">
                <a:solidFill>
                  <a:schemeClr val="accent2">
                    <a:lumMod val="60000"/>
                    <a:lumOff val="40000"/>
                  </a:schemeClr>
                </a:solidFill>
              </a:rPr>
              <a:t>Programmers often make assumptions (remain unvalidated!) about the maximum expected size of input.</a:t>
            </a:r>
          </a:p>
          <a:p>
            <a:pPr lvl="2"/>
            <a:r>
              <a:rPr lang="en-US" altLang="zh-CN" sz="2000" dirty="0">
                <a:solidFill>
                  <a:schemeClr val="accent2">
                    <a:lumMod val="60000"/>
                    <a:lumOff val="40000"/>
                  </a:schemeClr>
                </a:solidFill>
              </a:rPr>
              <a:t>Testing may not identify vulnerability because test inputs are unlikely to include large enough inputs to trigger the overflow.</a:t>
            </a:r>
          </a:p>
          <a:p>
            <a:pPr lvl="2"/>
            <a:r>
              <a:rPr lang="en-US" altLang="zh-CN" sz="2000" dirty="0">
                <a:solidFill>
                  <a:schemeClr val="accent2">
                    <a:lumMod val="60000"/>
                    <a:lumOff val="40000"/>
                  </a:schemeClr>
                </a:solidFill>
              </a:rPr>
              <a:t>Could be located on the </a:t>
            </a:r>
            <a:r>
              <a:rPr lang="en-US" altLang="zh-CN" sz="2000" b="1" dirty="0">
                <a:solidFill>
                  <a:srgbClr val="E9B3FF"/>
                </a:solidFill>
              </a:rPr>
              <a:t>stack</a:t>
            </a:r>
            <a:r>
              <a:rPr lang="en-US" altLang="zh-CN" sz="2000" dirty="0">
                <a:solidFill>
                  <a:schemeClr val="accent2">
                    <a:lumMod val="60000"/>
                    <a:lumOff val="40000"/>
                  </a:schemeClr>
                </a:solidFill>
              </a:rPr>
              <a:t>, in the </a:t>
            </a:r>
            <a:r>
              <a:rPr lang="en-US" altLang="zh-CN" sz="2000" b="1" dirty="0">
                <a:solidFill>
                  <a:srgbClr val="E9B3FF"/>
                </a:solidFill>
              </a:rPr>
              <a:t>heap</a:t>
            </a:r>
            <a:r>
              <a:rPr lang="en-US" altLang="zh-CN" sz="2000" dirty="0">
                <a:solidFill>
                  <a:schemeClr val="accent2">
                    <a:lumMod val="60000"/>
                    <a:lumOff val="40000"/>
                  </a:schemeClr>
                </a:solidFill>
              </a:rPr>
              <a:t>, or in the </a:t>
            </a:r>
            <a:r>
              <a:rPr lang="en-US" altLang="zh-CN" sz="2000" b="1" dirty="0">
                <a:solidFill>
                  <a:srgbClr val="E9B3FF"/>
                </a:solidFill>
              </a:rPr>
              <a:t>data section of the process</a:t>
            </a:r>
            <a:r>
              <a:rPr lang="en-US" altLang="zh-CN" sz="2000" dirty="0">
                <a:solidFill>
                  <a:schemeClr val="accent2">
                    <a:lumMod val="60000"/>
                    <a:lumOff val="40000"/>
                  </a:schemeClr>
                </a:solidFill>
              </a:rPr>
              <a:t>.</a:t>
            </a:r>
          </a:p>
          <a:p>
            <a:pPr lvl="1"/>
            <a:r>
              <a:rPr lang="en-US" altLang="zh-CN" sz="2400" dirty="0"/>
              <a:t>Consequences: </a:t>
            </a:r>
            <a:r>
              <a:rPr lang="en-US" altLang="zh-CN" sz="2000" dirty="0">
                <a:solidFill>
                  <a:schemeClr val="accent2">
                    <a:lumMod val="60000"/>
                    <a:lumOff val="40000"/>
                  </a:schemeClr>
                </a:solidFill>
              </a:rPr>
              <a:t>corruption of program data; unexpected transfer of control; execution of code chosen by attacker; possible memory access violation.</a:t>
            </a:r>
          </a:p>
          <a:p>
            <a:pPr lvl="1"/>
            <a:r>
              <a:rPr lang="en-US" altLang="zh-CN" sz="2400" dirty="0"/>
              <a:t>How to prevent:</a:t>
            </a:r>
          </a:p>
          <a:p>
            <a:pPr lvl="2"/>
            <a:r>
              <a:rPr lang="en-US" altLang="zh-CN" sz="2000" b="1" dirty="0">
                <a:solidFill>
                  <a:srgbClr val="E9B3FF"/>
                </a:solidFill>
              </a:rPr>
              <a:t>Treat all inputs as dangerous!</a:t>
            </a:r>
          </a:p>
          <a:p>
            <a:pPr lvl="1"/>
            <a:r>
              <a:rPr lang="en-US" altLang="zh-CN" sz="2400" dirty="0"/>
              <a:t>How to exploit:</a:t>
            </a:r>
          </a:p>
          <a:p>
            <a:pPr lvl="2"/>
            <a:r>
              <a:rPr lang="en-US" altLang="zh-CN" sz="2000" dirty="0">
                <a:solidFill>
                  <a:schemeClr val="accent2">
                    <a:lumMod val="60000"/>
                    <a:lumOff val="40000"/>
                  </a:schemeClr>
                </a:solidFill>
              </a:rPr>
              <a:t>Understand how buffer is stored in memory and determine potential for corruption</a:t>
            </a:r>
          </a:p>
          <a:p>
            <a:pPr lvl="2"/>
            <a:r>
              <a:rPr lang="en-US" altLang="zh-CN" sz="2000" dirty="0">
                <a:solidFill>
                  <a:schemeClr val="accent2">
                    <a:lumMod val="60000"/>
                    <a:lumOff val="40000"/>
                  </a:schemeClr>
                </a:solidFill>
              </a:rPr>
              <a:t>Trigger buffer overflow using externally sourced data under the attacker’s control</a:t>
            </a:r>
          </a:p>
        </p:txBody>
      </p:sp>
    </p:spTree>
    <p:extLst>
      <p:ext uri="{BB962C8B-B14F-4D97-AF65-F5344CB8AC3E}">
        <p14:creationId xmlns:p14="http://schemas.microsoft.com/office/powerpoint/2010/main" val="2219122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788115-607F-49D4-A272-A11449DB35AB}"/>
              </a:ext>
            </a:extLst>
          </p:cNvPr>
          <p:cNvSpPr>
            <a:spLocks noGrp="1"/>
          </p:cNvSpPr>
          <p:nvPr>
            <p:ph type="title"/>
          </p:nvPr>
        </p:nvSpPr>
        <p:spPr/>
        <p:txBody>
          <a:bodyPr/>
          <a:lstStyle/>
          <a:p>
            <a:r>
              <a:rPr lang="en-US" altLang="zh-CN" dirty="0"/>
              <a:t>Software security</a:t>
            </a:r>
            <a:endParaRPr lang="zh-CN" altLang="en-US" dirty="0"/>
          </a:p>
        </p:txBody>
      </p:sp>
      <p:sp>
        <p:nvSpPr>
          <p:cNvPr id="3" name="内容占位符 2">
            <a:extLst>
              <a:ext uri="{FF2B5EF4-FFF2-40B4-BE49-F238E27FC236}">
                <a16:creationId xmlns:a16="http://schemas.microsoft.com/office/drawing/2014/main" id="{CE97DF03-EB64-4564-A6A6-EAE2993C0674}"/>
              </a:ext>
            </a:extLst>
          </p:cNvPr>
          <p:cNvSpPr>
            <a:spLocks noGrp="1"/>
          </p:cNvSpPr>
          <p:nvPr>
            <p:ph idx="1"/>
          </p:nvPr>
        </p:nvSpPr>
        <p:spPr>
          <a:xfrm>
            <a:off x="918293" y="1914525"/>
            <a:ext cx="10353332" cy="4876800"/>
          </a:xfrm>
        </p:spPr>
        <p:txBody>
          <a:bodyPr>
            <a:normAutofit/>
          </a:bodyPr>
          <a:lstStyle/>
          <a:p>
            <a:pPr lvl="1"/>
            <a:r>
              <a:rPr lang="en-US" altLang="zh-CN" sz="2400" dirty="0"/>
              <a:t>Shellcode</a:t>
            </a:r>
          </a:p>
          <a:p>
            <a:pPr lvl="2"/>
            <a:r>
              <a:rPr lang="en-US" altLang="zh-CN" sz="2000" dirty="0">
                <a:solidFill>
                  <a:schemeClr val="accent2">
                    <a:lumMod val="60000"/>
                    <a:lumOff val="40000"/>
                  </a:schemeClr>
                </a:solidFill>
              </a:rPr>
              <a:t>A small piece of code used as the payload in the exploitation of a software vulnerability that can be executed once the code is injected into a running application. </a:t>
            </a:r>
            <a:r>
              <a:rPr lang="en-US" altLang="zh-CN" sz="2000" b="1" dirty="0">
                <a:solidFill>
                  <a:srgbClr val="E9B3FF"/>
                </a:solidFill>
              </a:rPr>
              <a:t>Stack and heap-based buffer overflows are the most popular way of doing so</a:t>
            </a:r>
            <a:r>
              <a:rPr lang="en-US" altLang="zh-CN" sz="2000" dirty="0">
                <a:solidFill>
                  <a:schemeClr val="accent2">
                    <a:lumMod val="60000"/>
                    <a:lumOff val="40000"/>
                  </a:schemeClr>
                </a:solidFill>
              </a:rPr>
              <a:t>. </a:t>
            </a:r>
          </a:p>
          <a:p>
            <a:pPr lvl="2"/>
            <a:r>
              <a:rPr lang="en-US" altLang="zh-CN" sz="2000" dirty="0">
                <a:solidFill>
                  <a:schemeClr val="accent2">
                    <a:lumMod val="60000"/>
                    <a:lumOff val="40000"/>
                  </a:schemeClr>
                </a:solidFill>
              </a:rPr>
              <a:t>The term shellcode literally refers to written code that starts a command shell.</a:t>
            </a:r>
          </a:p>
          <a:p>
            <a:pPr lvl="2"/>
            <a:r>
              <a:rPr lang="en-US" altLang="zh-CN" sz="2000" dirty="0">
                <a:solidFill>
                  <a:schemeClr val="accent2">
                    <a:lumMod val="60000"/>
                    <a:lumOff val="40000"/>
                  </a:schemeClr>
                </a:solidFill>
              </a:rPr>
              <a:t>However, Because the function of a payload is not limited to merely spawning a shell, some have suggested that the name shellcode is insufficient.</a:t>
            </a:r>
          </a:p>
          <a:p>
            <a:pPr lvl="2"/>
            <a:r>
              <a:rPr lang="en-US" altLang="zh-CN" sz="2000" dirty="0">
                <a:solidFill>
                  <a:schemeClr val="accent2">
                    <a:lumMod val="60000"/>
                    <a:lumOff val="40000"/>
                  </a:schemeClr>
                </a:solidFill>
              </a:rPr>
              <a:t>Most shellcode is written in machine. Shellcode is therefore often created to </a:t>
            </a:r>
            <a:r>
              <a:rPr lang="en-US" altLang="zh-CN" sz="2000" b="1" dirty="0">
                <a:solidFill>
                  <a:srgbClr val="E9B3FF"/>
                </a:solidFill>
              </a:rPr>
              <a:t>target one specific </a:t>
            </a:r>
            <a:r>
              <a:rPr lang="en-US" altLang="zh-CN" sz="2000" dirty="0">
                <a:solidFill>
                  <a:schemeClr val="accent2">
                    <a:lumMod val="60000"/>
                    <a:lumOff val="40000"/>
                  </a:schemeClr>
                </a:solidFill>
              </a:rPr>
              <a:t>combination of processor, operating system and service pack, called a </a:t>
            </a:r>
            <a:r>
              <a:rPr lang="en-US" altLang="zh-CN" sz="2000" b="1" dirty="0">
                <a:solidFill>
                  <a:srgbClr val="E9B3FF"/>
                </a:solidFill>
              </a:rPr>
              <a:t>platform</a:t>
            </a:r>
            <a:r>
              <a:rPr lang="en-US" altLang="zh-CN" sz="2000" dirty="0">
                <a:solidFill>
                  <a:schemeClr val="accent2">
                    <a:lumMod val="60000"/>
                    <a:lumOff val="40000"/>
                  </a:schemeClr>
                </a:solidFill>
              </a:rPr>
              <a:t>. For some exploits, due to the constraints put on the shellcode by the target process, a very specific shellcode must be created. However, it is not impossible for one shellcode to work for multiple exploits, service packs, operating systems and even processors.</a:t>
            </a:r>
          </a:p>
        </p:txBody>
      </p:sp>
    </p:spTree>
    <p:extLst>
      <p:ext uri="{BB962C8B-B14F-4D97-AF65-F5344CB8AC3E}">
        <p14:creationId xmlns:p14="http://schemas.microsoft.com/office/powerpoint/2010/main" val="21064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A76B2-EBB2-41DD-AAF5-BA563B662F76}"/>
              </a:ext>
            </a:extLst>
          </p:cNvPr>
          <p:cNvSpPr>
            <a:spLocks noGrp="1"/>
          </p:cNvSpPr>
          <p:nvPr>
            <p:ph type="title"/>
          </p:nvPr>
        </p:nvSpPr>
        <p:spPr/>
        <p:txBody>
          <a:bodyPr/>
          <a:lstStyle/>
          <a:p>
            <a:r>
              <a:rPr lang="en-US" altLang="zh-CN" dirty="0"/>
              <a:t>Software security</a:t>
            </a:r>
            <a:endParaRPr lang="zh-CN" altLang="en-US" dirty="0"/>
          </a:p>
        </p:txBody>
      </p:sp>
      <p:sp>
        <p:nvSpPr>
          <p:cNvPr id="3" name="内容占位符 2">
            <a:extLst>
              <a:ext uri="{FF2B5EF4-FFF2-40B4-BE49-F238E27FC236}">
                <a16:creationId xmlns:a16="http://schemas.microsoft.com/office/drawing/2014/main" id="{59242BE6-A124-4EBB-B711-D8668CF10F8D}"/>
              </a:ext>
            </a:extLst>
          </p:cNvPr>
          <p:cNvSpPr>
            <a:spLocks noGrp="1"/>
          </p:cNvSpPr>
          <p:nvPr>
            <p:ph idx="1"/>
          </p:nvPr>
        </p:nvSpPr>
        <p:spPr>
          <a:xfrm>
            <a:off x="1285876" y="2000250"/>
            <a:ext cx="9701124" cy="4781549"/>
          </a:xfrm>
        </p:spPr>
        <p:txBody>
          <a:bodyPr>
            <a:normAutofit/>
          </a:bodyPr>
          <a:lstStyle/>
          <a:p>
            <a:pPr lvl="1" algn="just"/>
            <a:r>
              <a:rPr lang="en-US" altLang="zh-CN" sz="2400" dirty="0"/>
              <a:t>OpenSSL </a:t>
            </a:r>
            <a:r>
              <a:rPr lang="en-US" altLang="zh-CN" sz="2400" dirty="0" err="1"/>
              <a:t>heartbleed</a:t>
            </a:r>
            <a:r>
              <a:rPr lang="en-US" altLang="zh-CN" sz="2400" dirty="0"/>
              <a:t> vulnerability</a:t>
            </a:r>
          </a:p>
          <a:p>
            <a:pPr lvl="2" algn="just"/>
            <a:r>
              <a:rPr lang="en-US" altLang="zh-CN" sz="2000" dirty="0">
                <a:solidFill>
                  <a:schemeClr val="accent2">
                    <a:lumMod val="60000"/>
                    <a:lumOff val="40000"/>
                  </a:schemeClr>
                </a:solidFill>
              </a:rPr>
              <a:t>Heartbleed was caused by a flaw in OpenSSL, an open source code library that implemented the Transport Layer Security (TLS) and Secure Sockets Layer (SSL) protocols. In short, a malicious user could easily trick a vulnerable web server into sending sensitive information, including usernames and passwords.</a:t>
            </a:r>
          </a:p>
          <a:p>
            <a:pPr lvl="2" algn="just"/>
            <a:r>
              <a:rPr lang="en-US" altLang="zh-CN" sz="2000" dirty="0">
                <a:solidFill>
                  <a:schemeClr val="accent2">
                    <a:lumMod val="60000"/>
                    <a:lumOff val="40000"/>
                  </a:schemeClr>
                </a:solidFill>
              </a:rPr>
              <a:t>To understand how it works, you need to know a little bit about how the TLS/SSL protocols operate, and how computers store information in memory.</a:t>
            </a:r>
          </a:p>
          <a:p>
            <a:pPr lvl="2" algn="just"/>
            <a:r>
              <a:rPr lang="en-US" altLang="zh-CN" sz="2000" dirty="0">
                <a:solidFill>
                  <a:schemeClr val="accent2">
                    <a:lumMod val="60000"/>
                    <a:lumOff val="40000"/>
                  </a:schemeClr>
                </a:solidFill>
              </a:rPr>
              <a:t>One important part of the TLS/SSL protocols is what's called a heartbeat. Essentially, this is how the two computers communicating with one another and let each other know that they're still connected even if the user isn't downloading or uploading anything at the moment. Occasionally, one of the computers will send an encrypted piece of data, called a heartbeat request, to the other. The second computer will reply back with the exact same encrypted piece of data. Crucially, the heartbeat request </a:t>
            </a:r>
            <a:r>
              <a:rPr lang="en-US" altLang="zh-CN" sz="2000" b="1" dirty="0">
                <a:solidFill>
                  <a:srgbClr val="E9B3FF"/>
                </a:solidFill>
              </a:rPr>
              <a:t>includes information about its own length</a:t>
            </a:r>
            <a:r>
              <a:rPr lang="en-US" altLang="zh-CN" sz="2000" dirty="0"/>
              <a:t>. </a:t>
            </a:r>
            <a:endParaRPr lang="zh-CN" altLang="en-US" sz="800" dirty="0"/>
          </a:p>
        </p:txBody>
      </p:sp>
    </p:spTree>
    <p:extLst>
      <p:ext uri="{BB962C8B-B14F-4D97-AF65-F5344CB8AC3E}">
        <p14:creationId xmlns:p14="http://schemas.microsoft.com/office/powerpoint/2010/main" val="1168769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17357-48F0-40C9-8290-719F5E00B960}"/>
              </a:ext>
            </a:extLst>
          </p:cNvPr>
          <p:cNvSpPr>
            <a:spLocks noGrp="1"/>
          </p:cNvSpPr>
          <p:nvPr>
            <p:ph type="title"/>
          </p:nvPr>
        </p:nvSpPr>
        <p:spPr/>
        <p:txBody>
          <a:bodyPr/>
          <a:lstStyle/>
          <a:p>
            <a:r>
              <a:rPr lang="en-US" altLang="zh-CN" dirty="0"/>
              <a:t>Software security</a:t>
            </a:r>
            <a:endParaRPr lang="zh-CN" altLang="en-US" dirty="0"/>
          </a:p>
        </p:txBody>
      </p:sp>
      <p:sp>
        <p:nvSpPr>
          <p:cNvPr id="3" name="内容占位符 2">
            <a:extLst>
              <a:ext uri="{FF2B5EF4-FFF2-40B4-BE49-F238E27FC236}">
                <a16:creationId xmlns:a16="http://schemas.microsoft.com/office/drawing/2014/main" id="{011C7109-77B9-481C-8588-6D244B4F5BF3}"/>
              </a:ext>
            </a:extLst>
          </p:cNvPr>
          <p:cNvSpPr>
            <a:spLocks noGrp="1"/>
          </p:cNvSpPr>
          <p:nvPr>
            <p:ph idx="1"/>
          </p:nvPr>
        </p:nvSpPr>
        <p:spPr>
          <a:xfrm>
            <a:off x="1202920" y="2038349"/>
            <a:ext cx="9784079" cy="4695825"/>
          </a:xfrm>
        </p:spPr>
        <p:txBody>
          <a:bodyPr>
            <a:normAutofit/>
          </a:bodyPr>
          <a:lstStyle/>
          <a:p>
            <a:pPr lvl="2" algn="just"/>
            <a:r>
              <a:rPr lang="en-US" altLang="zh-CN" sz="2000" dirty="0">
                <a:solidFill>
                  <a:schemeClr val="accent2">
                    <a:lumMod val="60000"/>
                    <a:lumOff val="40000"/>
                  </a:schemeClr>
                </a:solidFill>
              </a:rPr>
              <a:t>So, for example, if you're reading your Yahoo mail but haven't done anything in a while to load more information, your web browser might send a signal to Yahoo's servers saying: "This is a 40 KB message you're about to get. Repeat it all back to me.</a:t>
            </a:r>
          </a:p>
          <a:p>
            <a:pPr lvl="2" algn="just"/>
            <a:r>
              <a:rPr lang="en-US" altLang="zh-CN" sz="2000" dirty="0">
                <a:solidFill>
                  <a:schemeClr val="accent2">
                    <a:lumMod val="60000"/>
                    <a:lumOff val="40000"/>
                  </a:schemeClr>
                </a:solidFill>
              </a:rPr>
              <a:t>The Heartbleed vulnerability arose because OpenSSL's implementation of the heartbeat functionality was missing a crucial safeguard: the computer </a:t>
            </a:r>
            <a:r>
              <a:rPr lang="en-US" altLang="zh-CN" sz="2000" b="1" dirty="0">
                <a:solidFill>
                  <a:srgbClr val="E9B3FF"/>
                </a:solidFill>
              </a:rPr>
              <a:t>never checks </a:t>
            </a:r>
            <a:r>
              <a:rPr lang="en-US" altLang="zh-CN" sz="2000" dirty="0">
                <a:solidFill>
                  <a:schemeClr val="accent2">
                    <a:lumMod val="60000"/>
                    <a:lumOff val="40000"/>
                  </a:schemeClr>
                </a:solidFill>
              </a:rPr>
              <a:t>to make sure the heartbeat was actually as long as it claimed to be. So if a request said it was 40 KB long but was actually only 20 KB, the receiving computer would set aside 40 KB of memory buffer, then store the 20 KB it actually received, then send back </a:t>
            </a:r>
            <a:r>
              <a:rPr lang="en-US" altLang="zh-CN" sz="2000" b="1" dirty="0">
                <a:solidFill>
                  <a:srgbClr val="E9B3FF"/>
                </a:solidFill>
              </a:rPr>
              <a:t>that 20 KB plus whatever happened to be in the next 20 KB of memory</a:t>
            </a:r>
            <a:r>
              <a:rPr lang="en-US" altLang="zh-CN" sz="2000" dirty="0">
                <a:solidFill>
                  <a:schemeClr val="accent2">
                    <a:lumMod val="60000"/>
                    <a:lumOff val="40000"/>
                  </a:schemeClr>
                </a:solidFill>
              </a:rPr>
              <a:t>. That extra 20 KB of data is information that the attacker has now extracted from the web server.</a:t>
            </a:r>
          </a:p>
          <a:p>
            <a:pPr lvl="2" algn="just"/>
            <a:r>
              <a:rPr lang="en-US" altLang="zh-CN" sz="2000" dirty="0">
                <a:solidFill>
                  <a:schemeClr val="accent2">
                    <a:lumMod val="60000"/>
                    <a:lumOff val="40000"/>
                  </a:schemeClr>
                </a:solidFill>
              </a:rPr>
              <a:t>Even when a computer is done with information, it persists in memory buffers until something else comes along to overwrite it. If you're the attacker, you have no way to know in advance what might be lurking in that 20, but there are a number of possibilities: SSL private keys, usernames and passwords (more commonly)</a:t>
            </a:r>
            <a:endParaRPr lang="zh-CN" altLang="en-US" sz="2000" dirty="0">
              <a:solidFill>
                <a:schemeClr val="accent2">
                  <a:lumMod val="60000"/>
                  <a:lumOff val="40000"/>
                </a:schemeClr>
              </a:solidFill>
            </a:endParaRPr>
          </a:p>
        </p:txBody>
      </p:sp>
    </p:spTree>
    <p:extLst>
      <p:ext uri="{BB962C8B-B14F-4D97-AF65-F5344CB8AC3E}">
        <p14:creationId xmlns:p14="http://schemas.microsoft.com/office/powerpoint/2010/main" val="2268230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98094A-B31F-473E-A09D-A77EDD60CA8F}"/>
              </a:ext>
            </a:extLst>
          </p:cNvPr>
          <p:cNvSpPr>
            <a:spLocks noGrp="1"/>
          </p:cNvSpPr>
          <p:nvPr>
            <p:ph type="title"/>
          </p:nvPr>
        </p:nvSpPr>
        <p:spPr/>
        <p:txBody>
          <a:bodyPr/>
          <a:lstStyle/>
          <a:p>
            <a:r>
              <a:rPr lang="en-US" altLang="zh-CN" dirty="0"/>
              <a:t>Software security</a:t>
            </a:r>
            <a:endParaRPr lang="zh-CN" altLang="en-US" dirty="0"/>
          </a:p>
        </p:txBody>
      </p:sp>
      <p:sp>
        <p:nvSpPr>
          <p:cNvPr id="3" name="内容占位符 2">
            <a:extLst>
              <a:ext uri="{FF2B5EF4-FFF2-40B4-BE49-F238E27FC236}">
                <a16:creationId xmlns:a16="http://schemas.microsoft.com/office/drawing/2014/main" id="{85250FFF-6AA5-4A95-8230-6758CC65EA27}"/>
              </a:ext>
            </a:extLst>
          </p:cNvPr>
          <p:cNvSpPr>
            <a:spLocks noGrp="1"/>
          </p:cNvSpPr>
          <p:nvPr>
            <p:ph idx="1"/>
          </p:nvPr>
        </p:nvSpPr>
        <p:spPr>
          <a:xfrm>
            <a:off x="1202919" y="2011679"/>
            <a:ext cx="9784080" cy="4741545"/>
          </a:xfrm>
        </p:spPr>
        <p:txBody>
          <a:bodyPr>
            <a:normAutofit fontScale="92500" lnSpcReduction="20000"/>
          </a:bodyPr>
          <a:lstStyle/>
          <a:p>
            <a:r>
              <a:rPr lang="en-US" altLang="zh-CN" sz="2600" dirty="0"/>
              <a:t>Stack buffer overflow</a:t>
            </a:r>
          </a:p>
          <a:p>
            <a:pPr lvl="1"/>
            <a:r>
              <a:rPr lang="en-US" altLang="zh-CN" sz="2600" dirty="0"/>
              <a:t>Used by Morris Worm</a:t>
            </a:r>
          </a:p>
          <a:p>
            <a:pPr lvl="1"/>
            <a:r>
              <a:rPr lang="en-US" altLang="zh-CN" sz="2600" dirty="0"/>
              <a:t>Stack frame</a:t>
            </a:r>
          </a:p>
          <a:p>
            <a:pPr lvl="2"/>
            <a:r>
              <a:rPr lang="en-US" altLang="zh-CN" sz="2200" dirty="0">
                <a:solidFill>
                  <a:schemeClr val="accent2">
                    <a:lumMod val="60000"/>
                    <a:lumOff val="40000"/>
                  </a:schemeClr>
                </a:solidFill>
              </a:rPr>
              <a:t>When one function calls another, it needs somewhere to save the return address.</a:t>
            </a:r>
          </a:p>
          <a:p>
            <a:pPr lvl="2"/>
            <a:r>
              <a:rPr lang="en-US" altLang="zh-CN" sz="2200" dirty="0">
                <a:solidFill>
                  <a:schemeClr val="accent2">
                    <a:lumMod val="60000"/>
                    <a:lumOff val="40000"/>
                  </a:schemeClr>
                </a:solidFill>
              </a:rPr>
              <a:t>Also needs locations to save the parameters to be passed in to the called function and to possibly save register values.</a:t>
            </a:r>
          </a:p>
          <a:p>
            <a:pPr lvl="2"/>
            <a:r>
              <a:rPr lang="en-US" altLang="zh-CN" sz="2200" dirty="0">
                <a:solidFill>
                  <a:schemeClr val="accent2">
                    <a:lumMod val="60000"/>
                    <a:lumOff val="40000"/>
                  </a:schemeClr>
                </a:solidFill>
              </a:rPr>
              <a:t>Stack grows from high memory to low memory, stack overflow overwrites from low memory to high memory.</a:t>
            </a:r>
            <a:endParaRPr lang="en-US" altLang="zh-CN" sz="2200" dirty="0"/>
          </a:p>
          <a:p>
            <a:r>
              <a:rPr lang="en-US" altLang="zh-CN" sz="2600" dirty="0"/>
              <a:t>Compile-time vs run-time defenses (Two broad defense approaches of buffer overflow)</a:t>
            </a:r>
          </a:p>
          <a:p>
            <a:pPr lvl="1"/>
            <a:r>
              <a:rPr lang="en-US" altLang="zh-CN" sz="2600" dirty="0"/>
              <a:t>Compile-time defense</a:t>
            </a:r>
          </a:p>
          <a:p>
            <a:pPr lvl="2"/>
            <a:r>
              <a:rPr lang="en-US" altLang="zh-CN" sz="2200" dirty="0">
                <a:solidFill>
                  <a:schemeClr val="accent2">
                    <a:lumMod val="60000"/>
                    <a:lumOff val="40000"/>
                  </a:schemeClr>
                </a:solidFill>
              </a:rPr>
              <a:t>1. use a modern high-level language not vulnerable to buffer overflow attacks</a:t>
            </a:r>
          </a:p>
          <a:p>
            <a:pPr lvl="2"/>
            <a:r>
              <a:rPr lang="en-US" altLang="zh-CN" sz="2200" dirty="0">
                <a:solidFill>
                  <a:schemeClr val="accent2">
                    <a:lumMod val="60000"/>
                    <a:lumOff val="40000"/>
                  </a:schemeClr>
                </a:solidFill>
              </a:rPr>
              <a:t>2. compiler enforces range checks and permissible operations on variables</a:t>
            </a:r>
          </a:p>
          <a:p>
            <a:pPr lvl="2"/>
            <a:r>
              <a:rPr lang="en-US" altLang="zh-CN" sz="2200" dirty="0">
                <a:solidFill>
                  <a:schemeClr val="accent2">
                    <a:lumMod val="60000"/>
                    <a:lumOff val="40000"/>
                  </a:schemeClr>
                </a:solidFill>
              </a:rPr>
              <a:t>3. Handling dynamically allocated memory is more problematic because the size information is not available at compile time</a:t>
            </a:r>
          </a:p>
          <a:p>
            <a:endParaRPr lang="zh-CN" altLang="en-US" dirty="0"/>
          </a:p>
        </p:txBody>
      </p:sp>
    </p:spTree>
    <p:extLst>
      <p:ext uri="{BB962C8B-B14F-4D97-AF65-F5344CB8AC3E}">
        <p14:creationId xmlns:p14="http://schemas.microsoft.com/office/powerpoint/2010/main" val="2234455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244C0-9A25-4EA4-92BF-019E8018CEBE}"/>
              </a:ext>
            </a:extLst>
          </p:cNvPr>
          <p:cNvSpPr>
            <a:spLocks noGrp="1"/>
          </p:cNvSpPr>
          <p:nvPr>
            <p:ph type="title"/>
          </p:nvPr>
        </p:nvSpPr>
        <p:spPr/>
        <p:txBody>
          <a:bodyPr/>
          <a:lstStyle/>
          <a:p>
            <a:r>
              <a:rPr lang="en-US" altLang="zh-CN" dirty="0"/>
              <a:t>Software security</a:t>
            </a:r>
            <a:endParaRPr lang="zh-CN" altLang="en-US" dirty="0"/>
          </a:p>
        </p:txBody>
      </p:sp>
      <p:sp>
        <p:nvSpPr>
          <p:cNvPr id="3" name="内容占位符 2">
            <a:extLst>
              <a:ext uri="{FF2B5EF4-FFF2-40B4-BE49-F238E27FC236}">
                <a16:creationId xmlns:a16="http://schemas.microsoft.com/office/drawing/2014/main" id="{8B0D5CC7-A861-4D75-BC33-FE2DCD118E68}"/>
              </a:ext>
            </a:extLst>
          </p:cNvPr>
          <p:cNvSpPr>
            <a:spLocks noGrp="1"/>
          </p:cNvSpPr>
          <p:nvPr>
            <p:ph idx="1"/>
          </p:nvPr>
        </p:nvSpPr>
        <p:spPr>
          <a:xfrm>
            <a:off x="1202919" y="1952625"/>
            <a:ext cx="9784080" cy="4621200"/>
          </a:xfrm>
        </p:spPr>
        <p:txBody>
          <a:bodyPr>
            <a:normAutofit/>
          </a:bodyPr>
          <a:lstStyle/>
          <a:p>
            <a:pPr lvl="1"/>
            <a:r>
              <a:rPr lang="en-US" altLang="zh-CN" sz="2400" dirty="0"/>
              <a:t>Run-time defense</a:t>
            </a:r>
          </a:p>
          <a:p>
            <a:pPr lvl="2"/>
            <a:r>
              <a:rPr lang="en-US" altLang="zh-CN" sz="2000" dirty="0">
                <a:solidFill>
                  <a:schemeClr val="accent2">
                    <a:lumMod val="60000"/>
                    <a:lumOff val="40000"/>
                  </a:schemeClr>
                </a:solidFill>
              </a:rPr>
              <a:t>Executable address space protection: use virtual memory support to make some regions of memory non-executable, requires support from memory management unit (MMU)</a:t>
            </a:r>
          </a:p>
          <a:p>
            <a:pPr lvl="2"/>
            <a:r>
              <a:rPr lang="en-US" altLang="zh-CN" sz="2000" b="1" dirty="0">
                <a:solidFill>
                  <a:srgbClr val="E9B3FF"/>
                </a:solidFill>
              </a:rPr>
              <a:t>Address space layout randomization (ASLR): </a:t>
            </a:r>
            <a:r>
              <a:rPr lang="en-US" altLang="zh-CN" sz="2000" dirty="0">
                <a:solidFill>
                  <a:schemeClr val="accent2">
                    <a:lumMod val="60000"/>
                    <a:lumOff val="40000"/>
                  </a:schemeClr>
                </a:solidFill>
              </a:rPr>
              <a:t>a memory-protection process for operating systems that </a:t>
            </a:r>
            <a:r>
              <a:rPr lang="en-US" altLang="zh-CN" sz="2000" b="1" dirty="0">
                <a:solidFill>
                  <a:srgbClr val="E9B3FF"/>
                </a:solidFill>
              </a:rPr>
              <a:t>guards against buffer-overflow attacks </a:t>
            </a:r>
            <a:r>
              <a:rPr lang="en-US" altLang="zh-CN" sz="2000" dirty="0">
                <a:solidFill>
                  <a:schemeClr val="accent2">
                    <a:lumMod val="60000"/>
                    <a:lumOff val="40000"/>
                  </a:schemeClr>
                </a:solidFill>
              </a:rPr>
              <a:t>by randomizing the location where system executables are loaded into memory.</a:t>
            </a:r>
          </a:p>
          <a:p>
            <a:pPr lvl="3">
              <a:buFont typeface="Wingdings" panose="05000000000000000000" pitchFamily="2" charset="2"/>
              <a:buChar char="Ø"/>
            </a:pPr>
            <a:r>
              <a:rPr lang="en-US" altLang="zh-CN" sz="2000" dirty="0">
                <a:solidFill>
                  <a:schemeClr val="accent2">
                    <a:lumMod val="60000"/>
                    <a:lumOff val="40000"/>
                  </a:schemeClr>
                </a:solidFill>
              </a:rPr>
              <a:t>Manipulate location of key data structures (stack, heap, global data), using random shift for each process.</a:t>
            </a:r>
          </a:p>
          <a:p>
            <a:pPr lvl="3">
              <a:buFont typeface="Wingdings" panose="05000000000000000000" pitchFamily="2" charset="2"/>
              <a:buChar char="Ø"/>
            </a:pPr>
            <a:r>
              <a:rPr lang="en-US" altLang="zh-CN" sz="2000" dirty="0">
                <a:solidFill>
                  <a:schemeClr val="accent2">
                    <a:lumMod val="60000"/>
                    <a:lumOff val="40000"/>
                  </a:schemeClr>
                </a:solidFill>
              </a:rPr>
              <a:t>Randomize location of heap buffers</a:t>
            </a:r>
          </a:p>
          <a:p>
            <a:pPr lvl="3">
              <a:buFont typeface="Wingdings" panose="05000000000000000000" pitchFamily="2" charset="2"/>
              <a:buChar char="Ø"/>
            </a:pPr>
            <a:r>
              <a:rPr lang="en-US" altLang="zh-CN" sz="2000" dirty="0">
                <a:solidFill>
                  <a:schemeClr val="accent2">
                    <a:lumMod val="60000"/>
                    <a:lumOff val="40000"/>
                  </a:schemeClr>
                </a:solidFill>
              </a:rPr>
              <a:t>Randomize location of standard library functions</a:t>
            </a:r>
          </a:p>
          <a:p>
            <a:pPr lvl="2">
              <a:buFont typeface="Arial" panose="020B0604020202020204" pitchFamily="34" charset="0"/>
              <a:buChar char="•"/>
            </a:pPr>
            <a:r>
              <a:rPr lang="en-US" altLang="zh-CN" sz="2000" dirty="0">
                <a:solidFill>
                  <a:schemeClr val="accent2">
                    <a:lumMod val="60000"/>
                    <a:lumOff val="40000"/>
                  </a:schemeClr>
                </a:solidFill>
              </a:rPr>
              <a:t>Guard pages: If a program attempts to access an address within a guard page, the system raises a STATUS_GUARD_PAGE_VIOLATION (0x80000001) exception.</a:t>
            </a:r>
            <a:endParaRPr lang="en-US" altLang="zh-CN" sz="2000" dirty="0"/>
          </a:p>
          <a:p>
            <a:endParaRPr lang="zh-CN" altLang="en-US" sz="2000" dirty="0"/>
          </a:p>
          <a:p>
            <a:endParaRPr lang="zh-CN" altLang="en-US" dirty="0"/>
          </a:p>
        </p:txBody>
      </p:sp>
    </p:spTree>
    <p:extLst>
      <p:ext uri="{BB962C8B-B14F-4D97-AF65-F5344CB8AC3E}">
        <p14:creationId xmlns:p14="http://schemas.microsoft.com/office/powerpoint/2010/main" val="131201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F2C97-12F9-4146-81B4-9AEC88549CFC}"/>
              </a:ext>
            </a:extLst>
          </p:cNvPr>
          <p:cNvSpPr>
            <a:spLocks noGrp="1"/>
          </p:cNvSpPr>
          <p:nvPr>
            <p:ph type="title"/>
          </p:nvPr>
        </p:nvSpPr>
        <p:spPr/>
        <p:txBody>
          <a:bodyPr/>
          <a:lstStyle/>
          <a:p>
            <a:r>
              <a:rPr lang="en-US" altLang="zh-CN" dirty="0"/>
              <a:t>Operating system</a:t>
            </a:r>
            <a:endParaRPr lang="zh-CN" altLang="en-US" dirty="0"/>
          </a:p>
        </p:txBody>
      </p:sp>
      <p:sp>
        <p:nvSpPr>
          <p:cNvPr id="3" name="内容占位符 2">
            <a:extLst>
              <a:ext uri="{FF2B5EF4-FFF2-40B4-BE49-F238E27FC236}">
                <a16:creationId xmlns:a16="http://schemas.microsoft.com/office/drawing/2014/main" id="{160FB0BB-7B9F-4755-80FC-C994B32C5565}"/>
              </a:ext>
            </a:extLst>
          </p:cNvPr>
          <p:cNvSpPr>
            <a:spLocks noGrp="1"/>
          </p:cNvSpPr>
          <p:nvPr>
            <p:ph idx="1"/>
          </p:nvPr>
        </p:nvSpPr>
        <p:spPr>
          <a:xfrm>
            <a:off x="1202919" y="1954861"/>
            <a:ext cx="9784080" cy="4780888"/>
          </a:xfrm>
        </p:spPr>
        <p:txBody>
          <a:bodyPr>
            <a:normAutofit/>
          </a:bodyPr>
          <a:lstStyle/>
          <a:p>
            <a:r>
              <a:rPr lang="en-US" altLang="zh-CN" sz="2400" dirty="0"/>
              <a:t>Approaches for hardening OS</a:t>
            </a:r>
          </a:p>
          <a:p>
            <a:pPr lvl="1"/>
            <a:r>
              <a:rPr lang="en-US" altLang="zh-CN" sz="2400" dirty="0"/>
              <a:t>Remove unnecessary services, applications, protocols</a:t>
            </a:r>
          </a:p>
          <a:p>
            <a:pPr lvl="2"/>
            <a:r>
              <a:rPr lang="en-US" altLang="zh-CN" sz="2000" dirty="0">
                <a:solidFill>
                  <a:schemeClr val="accent2">
                    <a:lumMod val="60000"/>
                    <a:lumOff val="40000"/>
                  </a:schemeClr>
                </a:solidFill>
              </a:rPr>
              <a:t>If fewer software packages are available to run, the risk is reduced.</a:t>
            </a:r>
          </a:p>
          <a:p>
            <a:pPr lvl="2"/>
            <a:r>
              <a:rPr lang="en-US" altLang="zh-CN" sz="2000" dirty="0">
                <a:solidFill>
                  <a:schemeClr val="accent2">
                    <a:lumMod val="60000"/>
                    <a:lumOff val="40000"/>
                  </a:schemeClr>
                </a:solidFill>
              </a:rPr>
              <a:t>System planning process should identify what is actually required.</a:t>
            </a:r>
          </a:p>
          <a:p>
            <a:pPr lvl="2"/>
            <a:r>
              <a:rPr lang="en-US" altLang="zh-CN" sz="2000" dirty="0">
                <a:solidFill>
                  <a:schemeClr val="accent2">
                    <a:lumMod val="60000"/>
                    <a:lumOff val="40000"/>
                  </a:schemeClr>
                </a:solidFill>
              </a:rPr>
              <a:t>When performing the initial installation, the </a:t>
            </a:r>
            <a:r>
              <a:rPr lang="en-US" altLang="zh-CN" sz="2000" b="1" dirty="0">
                <a:solidFill>
                  <a:srgbClr val="E9B3FF"/>
                </a:solidFill>
              </a:rPr>
              <a:t>supplied defaults should not be used</a:t>
            </a:r>
            <a:r>
              <a:rPr lang="en-US" altLang="zh-CN" sz="2000" dirty="0">
                <a:solidFill>
                  <a:schemeClr val="accent2">
                    <a:lumMod val="60000"/>
                    <a:lumOff val="40000"/>
                  </a:schemeClr>
                </a:solidFill>
              </a:rPr>
              <a:t>.</a:t>
            </a:r>
          </a:p>
          <a:p>
            <a:pPr lvl="1"/>
            <a:r>
              <a:rPr lang="en-US" altLang="zh-CN" sz="2400" dirty="0"/>
              <a:t>Configure users, groups and authentication</a:t>
            </a:r>
          </a:p>
          <a:p>
            <a:pPr lvl="2"/>
            <a:r>
              <a:rPr lang="en-US" altLang="zh-CN" sz="2000" dirty="0">
                <a:solidFill>
                  <a:schemeClr val="accent2">
                    <a:lumMod val="60000"/>
                    <a:lumOff val="40000"/>
                  </a:schemeClr>
                </a:solidFill>
              </a:rPr>
              <a:t>Not all users with access of the system have access to the same data and resources.</a:t>
            </a:r>
          </a:p>
          <a:p>
            <a:pPr lvl="2"/>
            <a:r>
              <a:rPr lang="en-US" altLang="zh-CN" sz="2000" dirty="0">
                <a:solidFill>
                  <a:schemeClr val="accent2">
                    <a:lumMod val="60000"/>
                    <a:lumOff val="40000"/>
                  </a:schemeClr>
                </a:solidFill>
              </a:rPr>
              <a:t>Privileges should be restricted who only those who require them only when they are needed to perform a task.</a:t>
            </a:r>
          </a:p>
          <a:p>
            <a:pPr lvl="1"/>
            <a:r>
              <a:rPr lang="en-US" altLang="zh-CN" sz="2400" dirty="0"/>
              <a:t>Configure resources controls</a:t>
            </a:r>
          </a:p>
          <a:p>
            <a:pPr lvl="2"/>
            <a:r>
              <a:rPr lang="en-US" altLang="zh-CN" sz="2000" dirty="0">
                <a:solidFill>
                  <a:schemeClr val="accent2">
                    <a:lumMod val="60000"/>
                    <a:lumOff val="40000"/>
                  </a:schemeClr>
                </a:solidFill>
              </a:rPr>
              <a:t>Appropriate permissions can be set on data and resources</a:t>
            </a:r>
          </a:p>
          <a:p>
            <a:pPr lvl="2"/>
            <a:r>
              <a:rPr lang="en-US" altLang="zh-CN" sz="2000" dirty="0">
                <a:solidFill>
                  <a:schemeClr val="accent2">
                    <a:lumMod val="60000"/>
                    <a:lumOff val="40000"/>
                  </a:schemeClr>
                </a:solidFill>
              </a:rPr>
              <a:t>Many security hardening guides provide lists of recommended changes to the default access configuration</a:t>
            </a:r>
          </a:p>
        </p:txBody>
      </p:sp>
    </p:spTree>
    <p:extLst>
      <p:ext uri="{BB962C8B-B14F-4D97-AF65-F5344CB8AC3E}">
        <p14:creationId xmlns:p14="http://schemas.microsoft.com/office/powerpoint/2010/main" val="3850056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A2B648-0F5E-4C15-B035-A6AD0CBCB164}"/>
              </a:ext>
            </a:extLst>
          </p:cNvPr>
          <p:cNvSpPr>
            <a:spLocks noGrp="1"/>
          </p:cNvSpPr>
          <p:nvPr>
            <p:ph type="title"/>
          </p:nvPr>
        </p:nvSpPr>
        <p:spPr/>
        <p:txBody>
          <a:bodyPr/>
          <a:lstStyle/>
          <a:p>
            <a:r>
              <a:rPr lang="en-US" altLang="zh-CN" dirty="0"/>
              <a:t>Operating system</a:t>
            </a:r>
            <a:endParaRPr lang="zh-CN" altLang="en-US" dirty="0"/>
          </a:p>
        </p:txBody>
      </p:sp>
      <p:sp>
        <p:nvSpPr>
          <p:cNvPr id="3" name="内容占位符 2">
            <a:extLst>
              <a:ext uri="{FF2B5EF4-FFF2-40B4-BE49-F238E27FC236}">
                <a16:creationId xmlns:a16="http://schemas.microsoft.com/office/drawing/2014/main" id="{6C3B0B63-452B-4B6F-9C87-5E0C9E4E0086}"/>
              </a:ext>
            </a:extLst>
          </p:cNvPr>
          <p:cNvSpPr>
            <a:spLocks noGrp="1"/>
          </p:cNvSpPr>
          <p:nvPr>
            <p:ph idx="1"/>
          </p:nvPr>
        </p:nvSpPr>
        <p:spPr>
          <a:xfrm>
            <a:off x="1202917" y="1885950"/>
            <a:ext cx="9784081" cy="4800600"/>
          </a:xfrm>
        </p:spPr>
        <p:txBody>
          <a:bodyPr>
            <a:normAutofit lnSpcReduction="10000"/>
          </a:bodyPr>
          <a:lstStyle/>
          <a:p>
            <a:pPr lvl="1"/>
            <a:r>
              <a:rPr lang="en-US" altLang="zh-CN" sz="2400" dirty="0"/>
              <a:t>Install additional security controls</a:t>
            </a:r>
          </a:p>
          <a:p>
            <a:pPr lvl="2"/>
            <a:r>
              <a:rPr lang="en-US" altLang="zh-CN" sz="2000" dirty="0">
                <a:solidFill>
                  <a:schemeClr val="accent2">
                    <a:lumMod val="60000"/>
                    <a:lumOff val="40000"/>
                  </a:schemeClr>
                </a:solidFill>
              </a:rPr>
              <a:t>Anti-virus software</a:t>
            </a:r>
          </a:p>
          <a:p>
            <a:pPr lvl="2"/>
            <a:r>
              <a:rPr lang="en-US" altLang="zh-CN" sz="2000" dirty="0">
                <a:solidFill>
                  <a:schemeClr val="accent2">
                    <a:lumMod val="60000"/>
                    <a:lumOff val="40000"/>
                  </a:schemeClr>
                </a:solidFill>
              </a:rPr>
              <a:t>Host-based firewalls</a:t>
            </a:r>
          </a:p>
          <a:p>
            <a:pPr lvl="2"/>
            <a:r>
              <a:rPr lang="en-US" altLang="zh-CN" sz="2000" b="1" dirty="0">
                <a:solidFill>
                  <a:srgbClr val="E9B3FF"/>
                </a:solidFill>
              </a:rPr>
              <a:t>IDS</a:t>
            </a:r>
            <a:r>
              <a:rPr lang="en-US" altLang="zh-CN" sz="2000" dirty="0">
                <a:solidFill>
                  <a:schemeClr val="accent2">
                    <a:lumMod val="60000"/>
                    <a:lumOff val="40000"/>
                  </a:schemeClr>
                </a:solidFill>
              </a:rPr>
              <a:t> (intrusion detection system) or </a:t>
            </a:r>
            <a:r>
              <a:rPr lang="en-US" altLang="zh-CN" sz="2000" b="1" dirty="0">
                <a:solidFill>
                  <a:srgbClr val="E9B3FF"/>
                </a:solidFill>
              </a:rPr>
              <a:t>IPS</a:t>
            </a:r>
            <a:r>
              <a:rPr lang="en-US" altLang="zh-CN" sz="2000" dirty="0">
                <a:solidFill>
                  <a:schemeClr val="accent2">
                    <a:lumMod val="60000"/>
                    <a:lumOff val="40000"/>
                  </a:schemeClr>
                </a:solidFill>
              </a:rPr>
              <a:t> (intrusion prevention system) software</a:t>
            </a:r>
          </a:p>
          <a:p>
            <a:pPr lvl="3">
              <a:buFont typeface="Wingdings" panose="05000000000000000000" pitchFamily="2" charset="2"/>
              <a:buChar char="Ø"/>
            </a:pPr>
            <a:r>
              <a:rPr lang="en-US" altLang="zh-CN" sz="2000" dirty="0">
                <a:solidFill>
                  <a:schemeClr val="accent2">
                    <a:lumMod val="60000"/>
                    <a:lumOff val="40000"/>
                  </a:schemeClr>
                </a:solidFill>
              </a:rPr>
              <a:t>Both increase the security level of networks, monitoring traffic and inspecting and scanning packets for suspicious data. </a:t>
            </a:r>
          </a:p>
          <a:p>
            <a:pPr lvl="3">
              <a:buFont typeface="Wingdings" panose="05000000000000000000" pitchFamily="2" charset="2"/>
              <a:buChar char="Ø"/>
            </a:pPr>
            <a:r>
              <a:rPr lang="en-US" altLang="zh-CN" sz="2000" dirty="0">
                <a:solidFill>
                  <a:schemeClr val="accent2">
                    <a:lumMod val="60000"/>
                    <a:lumOff val="40000"/>
                  </a:schemeClr>
                </a:solidFill>
              </a:rPr>
              <a:t>Detection in both systems is mainly </a:t>
            </a:r>
            <a:r>
              <a:rPr lang="en-US" altLang="zh-CN" sz="2000" b="1" dirty="0">
                <a:solidFill>
                  <a:srgbClr val="E9B3FF"/>
                </a:solidFill>
              </a:rPr>
              <a:t>based on signatures already detected and recognized</a:t>
            </a:r>
            <a:r>
              <a:rPr lang="en-US" altLang="zh-CN" sz="2000" dirty="0">
                <a:solidFill>
                  <a:schemeClr val="accent2">
                    <a:lumMod val="60000"/>
                    <a:lumOff val="40000"/>
                  </a:schemeClr>
                </a:solidFill>
              </a:rPr>
              <a:t>.</a:t>
            </a:r>
          </a:p>
          <a:p>
            <a:pPr lvl="3">
              <a:buFont typeface="Wingdings" panose="05000000000000000000" pitchFamily="2" charset="2"/>
              <a:buChar char="Ø"/>
            </a:pPr>
            <a:r>
              <a:rPr lang="en-US" altLang="zh-CN" sz="2000" dirty="0">
                <a:solidFill>
                  <a:schemeClr val="accent2">
                    <a:lumMod val="60000"/>
                    <a:lumOff val="40000"/>
                  </a:schemeClr>
                </a:solidFill>
              </a:rPr>
              <a:t>IDS achieves this through early warnings aimed at administrators, but it’s not designed to block attacks</a:t>
            </a:r>
          </a:p>
          <a:p>
            <a:pPr lvl="3">
              <a:buFont typeface="Wingdings" panose="05000000000000000000" pitchFamily="2" charset="2"/>
              <a:buChar char="Ø"/>
            </a:pPr>
            <a:r>
              <a:rPr lang="en-US" altLang="zh-CN" sz="2000" dirty="0">
                <a:solidFill>
                  <a:schemeClr val="accent2">
                    <a:lumMod val="60000"/>
                    <a:lumOff val="40000"/>
                  </a:schemeClr>
                </a:solidFill>
              </a:rPr>
              <a:t>IPS is designed to inspect attack data and take the corresponding action, blocking it before the attack succeeds.</a:t>
            </a:r>
          </a:p>
          <a:p>
            <a:pPr lvl="2"/>
            <a:r>
              <a:rPr lang="en-US" altLang="zh-CN" sz="2000" b="1" dirty="0">
                <a:solidFill>
                  <a:srgbClr val="E9B3FF"/>
                </a:solidFill>
              </a:rPr>
              <a:t>Application while-listing</a:t>
            </a:r>
          </a:p>
          <a:p>
            <a:pPr lvl="3"/>
            <a:r>
              <a:rPr lang="en-US" altLang="zh-CN" sz="2000" dirty="0">
                <a:solidFill>
                  <a:schemeClr val="accent2">
                    <a:lumMod val="60000"/>
                    <a:lumOff val="40000"/>
                  </a:schemeClr>
                </a:solidFill>
              </a:rPr>
              <a:t>Specifying an index of approved software applications that are permitted to be present and active on a computer system. The goal of whitelisting is to protect computers and networks from potentially harmful applications</a:t>
            </a:r>
          </a:p>
        </p:txBody>
      </p:sp>
    </p:spTree>
    <p:extLst>
      <p:ext uri="{BB962C8B-B14F-4D97-AF65-F5344CB8AC3E}">
        <p14:creationId xmlns:p14="http://schemas.microsoft.com/office/powerpoint/2010/main" val="663392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4464F-73B7-4530-B2D1-498F456A06B0}"/>
              </a:ext>
            </a:extLst>
          </p:cNvPr>
          <p:cNvSpPr>
            <a:spLocks noGrp="1"/>
          </p:cNvSpPr>
          <p:nvPr>
            <p:ph type="title"/>
          </p:nvPr>
        </p:nvSpPr>
        <p:spPr/>
        <p:txBody>
          <a:bodyPr/>
          <a:lstStyle/>
          <a:p>
            <a:r>
              <a:rPr lang="en-US" altLang="zh-CN" dirty="0"/>
              <a:t>Operating system</a:t>
            </a:r>
            <a:endParaRPr lang="zh-CN" altLang="en-US" dirty="0"/>
          </a:p>
        </p:txBody>
      </p:sp>
      <p:sp>
        <p:nvSpPr>
          <p:cNvPr id="3" name="内容占位符 2">
            <a:extLst>
              <a:ext uri="{FF2B5EF4-FFF2-40B4-BE49-F238E27FC236}">
                <a16:creationId xmlns:a16="http://schemas.microsoft.com/office/drawing/2014/main" id="{62BFBB7A-516E-4E5E-B126-B0E09F938C2A}"/>
              </a:ext>
            </a:extLst>
          </p:cNvPr>
          <p:cNvSpPr>
            <a:spLocks noGrp="1"/>
          </p:cNvSpPr>
          <p:nvPr>
            <p:ph idx="1"/>
          </p:nvPr>
        </p:nvSpPr>
        <p:spPr/>
        <p:txBody>
          <a:bodyPr/>
          <a:lstStyle/>
          <a:p>
            <a:pPr lvl="1"/>
            <a:r>
              <a:rPr lang="en-US" altLang="zh-CN" sz="2400" dirty="0"/>
              <a:t>Test the system security</a:t>
            </a:r>
          </a:p>
          <a:p>
            <a:pPr lvl="2"/>
            <a:r>
              <a:rPr lang="en-US" altLang="zh-CN" sz="2000" dirty="0">
                <a:solidFill>
                  <a:schemeClr val="accent2">
                    <a:lumMod val="60000"/>
                    <a:lumOff val="40000"/>
                  </a:schemeClr>
                </a:solidFill>
              </a:rPr>
              <a:t>Goal: ensure the previous security configuration steps are correctly implemented; Identify any possible vulnerabilities</a:t>
            </a:r>
          </a:p>
          <a:p>
            <a:pPr lvl="2"/>
            <a:r>
              <a:rPr lang="en-US" altLang="zh-CN" sz="2000" dirty="0">
                <a:solidFill>
                  <a:schemeClr val="accent2">
                    <a:lumMod val="60000"/>
                    <a:lumOff val="40000"/>
                  </a:schemeClr>
                </a:solidFill>
              </a:rPr>
              <a:t>Should be done following the initial hardening of the system</a:t>
            </a:r>
          </a:p>
          <a:p>
            <a:pPr lvl="2"/>
            <a:r>
              <a:rPr lang="en-US" altLang="zh-CN" sz="2000" dirty="0">
                <a:solidFill>
                  <a:schemeClr val="accent2">
                    <a:lumMod val="60000"/>
                    <a:lumOff val="40000"/>
                  </a:schemeClr>
                </a:solidFill>
              </a:rPr>
              <a:t>There are programs specifically designed to review a system and scan for known vulnerabilities and poor configuration practices</a:t>
            </a:r>
          </a:p>
          <a:p>
            <a:pPr lvl="2"/>
            <a:r>
              <a:rPr lang="en-US" altLang="zh-CN" sz="2000" dirty="0">
                <a:solidFill>
                  <a:schemeClr val="accent2">
                    <a:lumMod val="60000"/>
                    <a:lumOff val="40000"/>
                  </a:schemeClr>
                </a:solidFill>
              </a:rPr>
              <a:t>Should be </a:t>
            </a:r>
            <a:r>
              <a:rPr lang="en-US" altLang="zh-CN" sz="2000" b="1" dirty="0">
                <a:solidFill>
                  <a:srgbClr val="E9B3FF"/>
                </a:solidFill>
              </a:rPr>
              <a:t>repeated periodically </a:t>
            </a:r>
            <a:r>
              <a:rPr lang="en-US" altLang="zh-CN" sz="2000" dirty="0">
                <a:solidFill>
                  <a:schemeClr val="accent2">
                    <a:lumMod val="60000"/>
                    <a:lumOff val="40000"/>
                  </a:schemeClr>
                </a:solidFill>
              </a:rPr>
              <a:t>as part of the security maintenance process</a:t>
            </a:r>
          </a:p>
        </p:txBody>
      </p:sp>
    </p:spTree>
    <p:extLst>
      <p:ext uri="{BB962C8B-B14F-4D97-AF65-F5344CB8AC3E}">
        <p14:creationId xmlns:p14="http://schemas.microsoft.com/office/powerpoint/2010/main" val="2762607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980A1-563A-4B82-AA59-01308AA7B3A4}"/>
              </a:ext>
            </a:extLst>
          </p:cNvPr>
          <p:cNvSpPr>
            <a:spLocks noGrp="1"/>
          </p:cNvSpPr>
          <p:nvPr>
            <p:ph type="title"/>
          </p:nvPr>
        </p:nvSpPr>
        <p:spPr/>
        <p:txBody>
          <a:bodyPr/>
          <a:lstStyle/>
          <a:p>
            <a:r>
              <a:rPr lang="en-US" altLang="zh-CN" dirty="0"/>
              <a:t>Security mindset</a:t>
            </a:r>
            <a:endParaRPr lang="zh-CN" altLang="en-US" dirty="0"/>
          </a:p>
        </p:txBody>
      </p:sp>
      <p:sp>
        <p:nvSpPr>
          <p:cNvPr id="3" name="内容占位符 2">
            <a:extLst>
              <a:ext uri="{FF2B5EF4-FFF2-40B4-BE49-F238E27FC236}">
                <a16:creationId xmlns:a16="http://schemas.microsoft.com/office/drawing/2014/main" id="{2E99AC29-4E28-45CA-85F6-3D9276EC4943}"/>
              </a:ext>
            </a:extLst>
          </p:cNvPr>
          <p:cNvSpPr>
            <a:spLocks noGrp="1"/>
          </p:cNvSpPr>
          <p:nvPr>
            <p:ph idx="1"/>
          </p:nvPr>
        </p:nvSpPr>
        <p:spPr>
          <a:xfrm>
            <a:off x="1202919" y="2011680"/>
            <a:ext cx="9784080" cy="4562144"/>
          </a:xfrm>
        </p:spPr>
        <p:txBody>
          <a:bodyPr>
            <a:normAutofit/>
          </a:bodyPr>
          <a:lstStyle/>
          <a:p>
            <a:r>
              <a:rPr lang="en-US" altLang="zh-CN" sz="2400" dirty="0"/>
              <a:t>Differences between passive and active attacks</a:t>
            </a:r>
          </a:p>
          <a:p>
            <a:pPr lvl="1"/>
            <a:r>
              <a:rPr lang="en-US" altLang="zh-CN" sz="2400" dirty="0"/>
              <a:t>Passive —— attempt to learn or make use of information from the system that </a:t>
            </a:r>
            <a:r>
              <a:rPr lang="en-US" altLang="zh-CN" sz="2400" b="1" dirty="0">
                <a:solidFill>
                  <a:srgbClr val="E9B3FF"/>
                </a:solidFill>
              </a:rPr>
              <a:t>does not affect</a:t>
            </a:r>
            <a:r>
              <a:rPr lang="en-US" altLang="zh-CN" sz="2400" dirty="0"/>
              <a:t> system resources.</a:t>
            </a:r>
          </a:p>
          <a:p>
            <a:pPr lvl="2"/>
            <a:r>
              <a:rPr lang="en-US" altLang="zh-CN" sz="2000" dirty="0">
                <a:solidFill>
                  <a:schemeClr val="accent2">
                    <a:lumMod val="60000"/>
                    <a:lumOff val="40000"/>
                  </a:schemeClr>
                </a:solidFill>
              </a:rPr>
              <a:t>Eavesdropping on transmissions. The goal of attacker is to obtain information that is being transmitted.</a:t>
            </a:r>
          </a:p>
          <a:p>
            <a:pPr lvl="1"/>
            <a:r>
              <a:rPr lang="en-US" altLang="zh-CN" sz="2400" dirty="0"/>
              <a:t>Active —— attempt to alter system resources or </a:t>
            </a:r>
            <a:r>
              <a:rPr lang="en-US" altLang="zh-CN" sz="2400" b="1" dirty="0">
                <a:solidFill>
                  <a:srgbClr val="E9B3FF"/>
                </a:solidFill>
              </a:rPr>
              <a:t>affect</a:t>
            </a:r>
            <a:r>
              <a:rPr lang="en-US" altLang="zh-CN" sz="2400" dirty="0"/>
              <a:t> their operation.</a:t>
            </a:r>
          </a:p>
          <a:p>
            <a:pPr lvl="2"/>
            <a:r>
              <a:rPr lang="en-US" altLang="zh-CN" sz="2000" dirty="0">
                <a:solidFill>
                  <a:schemeClr val="accent2">
                    <a:lumMod val="60000"/>
                    <a:lumOff val="40000"/>
                  </a:schemeClr>
                </a:solidFill>
              </a:rPr>
              <a:t>Modification of the data stream or the creation of a false stream.</a:t>
            </a:r>
          </a:p>
        </p:txBody>
      </p:sp>
    </p:spTree>
    <p:extLst>
      <p:ext uri="{BB962C8B-B14F-4D97-AF65-F5344CB8AC3E}">
        <p14:creationId xmlns:p14="http://schemas.microsoft.com/office/powerpoint/2010/main" val="1474141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1D89F-1DBB-452C-8684-530A3186DA98}"/>
              </a:ext>
            </a:extLst>
          </p:cNvPr>
          <p:cNvSpPr>
            <a:spLocks noGrp="1"/>
          </p:cNvSpPr>
          <p:nvPr>
            <p:ph type="title"/>
          </p:nvPr>
        </p:nvSpPr>
        <p:spPr/>
        <p:txBody>
          <a:bodyPr/>
          <a:lstStyle/>
          <a:p>
            <a:r>
              <a:rPr lang="en-US" altLang="zh-CN" dirty="0"/>
              <a:t>Operating system</a:t>
            </a:r>
            <a:endParaRPr lang="zh-CN" altLang="en-US" dirty="0"/>
          </a:p>
        </p:txBody>
      </p:sp>
      <p:sp>
        <p:nvSpPr>
          <p:cNvPr id="3" name="内容占位符 2">
            <a:extLst>
              <a:ext uri="{FF2B5EF4-FFF2-40B4-BE49-F238E27FC236}">
                <a16:creationId xmlns:a16="http://schemas.microsoft.com/office/drawing/2014/main" id="{F9BBC944-4251-4A54-8C59-B0ED38BF4593}"/>
              </a:ext>
            </a:extLst>
          </p:cNvPr>
          <p:cNvSpPr>
            <a:spLocks noGrp="1"/>
          </p:cNvSpPr>
          <p:nvPr>
            <p:ph idx="1"/>
          </p:nvPr>
        </p:nvSpPr>
        <p:spPr>
          <a:xfrm>
            <a:off x="1202919" y="2011679"/>
            <a:ext cx="9784080" cy="4646295"/>
          </a:xfrm>
        </p:spPr>
        <p:txBody>
          <a:bodyPr>
            <a:normAutofit/>
          </a:bodyPr>
          <a:lstStyle/>
          <a:p>
            <a:r>
              <a:rPr lang="en-US" altLang="zh-CN" sz="2400" dirty="0"/>
              <a:t>Trusted computing base (what are they, what criteria should be met)</a:t>
            </a:r>
          </a:p>
          <a:p>
            <a:pPr lvl="1"/>
            <a:r>
              <a:rPr lang="en-US" altLang="zh-CN" sz="2400" dirty="0"/>
              <a:t>TCB requirements</a:t>
            </a:r>
          </a:p>
          <a:p>
            <a:pPr lvl="2"/>
            <a:r>
              <a:rPr lang="en-US" altLang="zh-CN" sz="2000" dirty="0">
                <a:solidFill>
                  <a:schemeClr val="accent2">
                    <a:lumMod val="60000"/>
                    <a:lumOff val="40000"/>
                  </a:schemeClr>
                </a:solidFill>
              </a:rPr>
              <a:t>1. tamper-proof</a:t>
            </a:r>
          </a:p>
          <a:p>
            <a:pPr lvl="2"/>
            <a:r>
              <a:rPr lang="en-US" altLang="zh-CN" sz="2000" dirty="0">
                <a:solidFill>
                  <a:schemeClr val="accent2">
                    <a:lumMod val="60000"/>
                    <a:lumOff val="40000"/>
                  </a:schemeClr>
                </a:solidFill>
              </a:rPr>
              <a:t>2. complete mediation</a:t>
            </a:r>
          </a:p>
          <a:p>
            <a:pPr lvl="2"/>
            <a:r>
              <a:rPr lang="en-US" altLang="zh-CN" sz="2000" dirty="0">
                <a:solidFill>
                  <a:schemeClr val="accent2">
                    <a:lumMod val="60000"/>
                    <a:lumOff val="40000"/>
                  </a:schemeClr>
                </a:solidFill>
              </a:rPr>
              <a:t>3. correct</a:t>
            </a:r>
          </a:p>
          <a:p>
            <a:pPr lvl="1"/>
            <a:r>
              <a:rPr lang="en-US" altLang="zh-CN" sz="2400" dirty="0"/>
              <a:t>TPM</a:t>
            </a:r>
          </a:p>
          <a:p>
            <a:pPr lvl="2"/>
            <a:r>
              <a:rPr lang="en-US" altLang="zh-CN" sz="2000" dirty="0">
                <a:solidFill>
                  <a:schemeClr val="accent2">
                    <a:lumMod val="60000"/>
                    <a:lumOff val="40000"/>
                  </a:schemeClr>
                </a:solidFill>
              </a:rPr>
              <a:t>A </a:t>
            </a:r>
            <a:r>
              <a:rPr lang="en-US" altLang="zh-CN" sz="2000" b="1" dirty="0">
                <a:solidFill>
                  <a:srgbClr val="E9B3FF"/>
                </a:solidFill>
              </a:rPr>
              <a:t>Trusted Platform Module </a:t>
            </a:r>
            <a:r>
              <a:rPr lang="en-US" altLang="zh-CN" sz="2000" dirty="0">
                <a:solidFill>
                  <a:schemeClr val="accent2">
                    <a:lumMod val="60000"/>
                    <a:lumOff val="40000"/>
                  </a:schemeClr>
                </a:solidFill>
              </a:rPr>
              <a:t>is a microchip that is often built into a computer to provide hardware-based security. It provides safe storage of encryption keys, certificates and passwords.</a:t>
            </a:r>
          </a:p>
          <a:p>
            <a:pPr lvl="2"/>
            <a:r>
              <a:rPr lang="en-US" altLang="zh-CN" sz="2000" dirty="0">
                <a:solidFill>
                  <a:schemeClr val="accent2">
                    <a:lumMod val="60000"/>
                    <a:lumOff val="40000"/>
                  </a:schemeClr>
                </a:solidFill>
              </a:rPr>
              <a:t>It is the </a:t>
            </a:r>
            <a:r>
              <a:rPr lang="en-US" altLang="zh-CN" sz="2000" b="1" dirty="0">
                <a:solidFill>
                  <a:srgbClr val="E9B3FF"/>
                </a:solidFill>
              </a:rPr>
              <a:t>hardware module at heart of hardware/software approach to trusted computing</a:t>
            </a:r>
          </a:p>
        </p:txBody>
      </p:sp>
    </p:spTree>
    <p:extLst>
      <p:ext uri="{BB962C8B-B14F-4D97-AF65-F5344CB8AC3E}">
        <p14:creationId xmlns:p14="http://schemas.microsoft.com/office/powerpoint/2010/main" val="1460966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777A10-5AAE-4825-A1D8-921F021FCF3D}"/>
              </a:ext>
            </a:extLst>
          </p:cNvPr>
          <p:cNvSpPr>
            <a:spLocks noGrp="1"/>
          </p:cNvSpPr>
          <p:nvPr>
            <p:ph type="title"/>
          </p:nvPr>
        </p:nvSpPr>
        <p:spPr/>
        <p:txBody>
          <a:bodyPr/>
          <a:lstStyle/>
          <a:p>
            <a:r>
              <a:rPr lang="en-US" altLang="zh-CN" dirty="0"/>
              <a:t>Operating system</a:t>
            </a:r>
            <a:endParaRPr lang="zh-CN" altLang="en-US" dirty="0"/>
          </a:p>
        </p:txBody>
      </p:sp>
      <p:sp>
        <p:nvSpPr>
          <p:cNvPr id="3" name="内容占位符 2">
            <a:extLst>
              <a:ext uri="{FF2B5EF4-FFF2-40B4-BE49-F238E27FC236}">
                <a16:creationId xmlns:a16="http://schemas.microsoft.com/office/drawing/2014/main" id="{02CB6927-EE24-4F17-9F16-B803B56790E1}"/>
              </a:ext>
            </a:extLst>
          </p:cNvPr>
          <p:cNvSpPr>
            <a:spLocks noGrp="1"/>
          </p:cNvSpPr>
          <p:nvPr>
            <p:ph idx="1"/>
          </p:nvPr>
        </p:nvSpPr>
        <p:spPr>
          <a:xfrm>
            <a:off x="1202919" y="2011680"/>
            <a:ext cx="9784080" cy="4206240"/>
          </a:xfrm>
        </p:spPr>
        <p:txBody>
          <a:bodyPr/>
          <a:lstStyle/>
          <a:p>
            <a:pPr lvl="1"/>
            <a:r>
              <a:rPr lang="en-US" altLang="zh-CN" sz="2400" dirty="0"/>
              <a:t>Isolating OS from Untrusted User Code</a:t>
            </a:r>
          </a:p>
          <a:p>
            <a:pPr lvl="2"/>
            <a:r>
              <a:rPr lang="en-US" altLang="zh-CN" sz="2000" dirty="0">
                <a:solidFill>
                  <a:schemeClr val="accent2">
                    <a:lumMod val="60000"/>
                    <a:lumOff val="40000"/>
                  </a:schemeClr>
                </a:solidFill>
              </a:rPr>
              <a:t>Hardware support for memory protection</a:t>
            </a:r>
          </a:p>
          <a:p>
            <a:pPr lvl="2"/>
            <a:r>
              <a:rPr lang="en-US" altLang="zh-CN" sz="2000" dirty="0">
                <a:solidFill>
                  <a:schemeClr val="accent2">
                    <a:lumMod val="60000"/>
                    <a:lumOff val="40000"/>
                  </a:schemeClr>
                </a:solidFill>
              </a:rPr>
              <a:t>Processor execution modes (system mode V.S. user mode, execution rings)</a:t>
            </a:r>
          </a:p>
          <a:p>
            <a:pPr lvl="2"/>
            <a:r>
              <a:rPr lang="en-US" altLang="zh-CN" sz="2000" dirty="0">
                <a:solidFill>
                  <a:schemeClr val="accent2">
                    <a:lumMod val="60000"/>
                    <a:lumOff val="40000"/>
                  </a:schemeClr>
                </a:solidFill>
              </a:rPr>
              <a:t>Privileged instructions which can only be executed in system code</a:t>
            </a:r>
          </a:p>
          <a:p>
            <a:pPr lvl="2"/>
            <a:r>
              <a:rPr lang="en-US" altLang="zh-CN" sz="2000" b="1" dirty="0">
                <a:solidFill>
                  <a:srgbClr val="E9B3FF"/>
                </a:solidFill>
              </a:rPr>
              <a:t>System calls used to transfer control between user and system code </a:t>
            </a:r>
            <a:r>
              <a:rPr lang="en-US" altLang="zh-CN" sz="2000" dirty="0">
                <a:solidFill>
                  <a:schemeClr val="accent2">
                    <a:lumMod val="60000"/>
                    <a:lumOff val="40000"/>
                  </a:schemeClr>
                </a:solidFill>
              </a:rPr>
              <a:t>—— such calls come through “call gates” and return back to user code. The processor execution mode changes when call and return happen.</a:t>
            </a:r>
          </a:p>
          <a:p>
            <a:pPr lvl="1"/>
            <a:r>
              <a:rPr lang="en-US" altLang="zh-CN" sz="2400" dirty="0"/>
              <a:t>Isolating user process from each other (user isolation and separation)</a:t>
            </a:r>
          </a:p>
          <a:p>
            <a:pPr lvl="2"/>
            <a:r>
              <a:rPr lang="en-US" altLang="zh-CN" sz="2000" dirty="0">
                <a:solidFill>
                  <a:schemeClr val="accent2">
                    <a:lumMod val="60000"/>
                    <a:lumOff val="40000"/>
                  </a:schemeClr>
                </a:solidFill>
              </a:rPr>
              <a:t>OS uses hardware support for memory protection to ensure this</a:t>
            </a:r>
            <a:endParaRPr lang="zh-CN" altLang="en-US" sz="2200" dirty="0">
              <a:solidFill>
                <a:schemeClr val="accent2">
                  <a:lumMod val="60000"/>
                  <a:lumOff val="40000"/>
                </a:schemeClr>
              </a:solidFill>
            </a:endParaRPr>
          </a:p>
          <a:p>
            <a:pPr lvl="1"/>
            <a:endParaRPr lang="zh-CN" altLang="en-US" dirty="0"/>
          </a:p>
        </p:txBody>
      </p:sp>
    </p:spTree>
    <p:extLst>
      <p:ext uri="{BB962C8B-B14F-4D97-AF65-F5344CB8AC3E}">
        <p14:creationId xmlns:p14="http://schemas.microsoft.com/office/powerpoint/2010/main" val="1694402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99CC0-4BD5-4F7E-92BF-533F9E4487C7}"/>
              </a:ext>
            </a:extLst>
          </p:cNvPr>
          <p:cNvSpPr>
            <a:spLocks noGrp="1"/>
          </p:cNvSpPr>
          <p:nvPr>
            <p:ph type="title"/>
          </p:nvPr>
        </p:nvSpPr>
        <p:spPr/>
        <p:txBody>
          <a:bodyPr/>
          <a:lstStyle/>
          <a:p>
            <a:r>
              <a:rPr lang="en-US" altLang="zh-CN" dirty="0"/>
              <a:t>Operating system</a:t>
            </a:r>
            <a:endParaRPr lang="zh-CN" altLang="en-US" dirty="0"/>
          </a:p>
        </p:txBody>
      </p:sp>
      <p:sp>
        <p:nvSpPr>
          <p:cNvPr id="3" name="内容占位符 2">
            <a:extLst>
              <a:ext uri="{FF2B5EF4-FFF2-40B4-BE49-F238E27FC236}">
                <a16:creationId xmlns:a16="http://schemas.microsoft.com/office/drawing/2014/main" id="{2E1E9DCD-F011-4456-ABFF-47F1CE8D0BB2}"/>
              </a:ext>
            </a:extLst>
          </p:cNvPr>
          <p:cNvSpPr>
            <a:spLocks noGrp="1"/>
          </p:cNvSpPr>
          <p:nvPr>
            <p:ph idx="1"/>
          </p:nvPr>
        </p:nvSpPr>
        <p:spPr>
          <a:xfrm>
            <a:off x="1202919" y="2040586"/>
            <a:ext cx="9784080" cy="4638013"/>
          </a:xfrm>
        </p:spPr>
        <p:txBody>
          <a:bodyPr>
            <a:normAutofit/>
          </a:bodyPr>
          <a:lstStyle/>
          <a:p>
            <a:pPr lvl="1"/>
            <a:r>
              <a:rPr lang="en-US" altLang="zh-CN" sz="2400" dirty="0"/>
              <a:t>Process protection through Memory Management</a:t>
            </a:r>
          </a:p>
          <a:p>
            <a:pPr lvl="2"/>
            <a:r>
              <a:rPr lang="en-US" altLang="zh-CN" sz="2000" b="1" dirty="0">
                <a:solidFill>
                  <a:srgbClr val="E9B3FF"/>
                </a:solidFill>
              </a:rPr>
              <a:t>Address space: unit of isolation </a:t>
            </a:r>
            <a:r>
              <a:rPr lang="en-US" altLang="zh-CN" sz="2000" dirty="0">
                <a:solidFill>
                  <a:schemeClr val="accent2">
                    <a:lumMod val="60000"/>
                    <a:lumOff val="40000"/>
                  </a:schemeClr>
                </a:solidFill>
              </a:rPr>
              <a:t>(each process has its own mapping from address space to physical memory</a:t>
            </a:r>
          </a:p>
          <a:p>
            <a:pPr lvl="2"/>
            <a:r>
              <a:rPr lang="en-US" altLang="zh-CN" sz="2000" dirty="0">
                <a:solidFill>
                  <a:schemeClr val="accent2">
                    <a:lumMod val="60000"/>
                    <a:lumOff val="40000"/>
                  </a:schemeClr>
                </a:solidFill>
              </a:rPr>
              <a:t>Processes view memory as contiguous often larger than available physical memory. Operating system maps logical virtual addresses or pages onto physical memory frames. OS will not map a virtual page of process A to a physical page of process B unless explicit sharing is desired.</a:t>
            </a:r>
          </a:p>
          <a:p>
            <a:pPr lvl="2"/>
            <a:r>
              <a:rPr lang="en-US" altLang="zh-CN" sz="2000" dirty="0">
                <a:solidFill>
                  <a:schemeClr val="accent2">
                    <a:lumMod val="60000"/>
                    <a:lumOff val="40000"/>
                  </a:schemeClr>
                </a:solidFill>
              </a:rPr>
              <a:t>MMU uses </a:t>
            </a:r>
            <a:r>
              <a:rPr lang="en-US" altLang="zh-CN" sz="2000" b="1" dirty="0">
                <a:solidFill>
                  <a:srgbClr val="E9B3FF"/>
                </a:solidFill>
              </a:rPr>
              <a:t>page tables </a:t>
            </a:r>
            <a:r>
              <a:rPr lang="en-US" altLang="zh-CN" sz="2000" dirty="0">
                <a:solidFill>
                  <a:schemeClr val="accent2">
                    <a:lumMod val="60000"/>
                    <a:lumOff val="40000"/>
                  </a:schemeClr>
                </a:solidFill>
              </a:rPr>
              <a:t>to resolve virtual addresses to physical addresses</a:t>
            </a:r>
          </a:p>
          <a:p>
            <a:pPr lvl="1"/>
            <a:r>
              <a:rPr lang="en-US" altLang="zh-CN" sz="2400" dirty="0"/>
              <a:t>Isolating OS from application code</a:t>
            </a:r>
          </a:p>
          <a:p>
            <a:pPr lvl="2"/>
            <a:r>
              <a:rPr lang="en-US" altLang="zh-CN" sz="2000" dirty="0">
                <a:solidFill>
                  <a:schemeClr val="accent2">
                    <a:lumMod val="60000"/>
                    <a:lumOff val="40000"/>
                  </a:schemeClr>
                </a:solidFill>
              </a:rPr>
              <a:t>OS resides in a portion of each process’s address space </a:t>
            </a:r>
          </a:p>
          <a:p>
            <a:pPr lvl="2"/>
            <a:r>
              <a:rPr lang="en-US" altLang="zh-CN" sz="2000" dirty="0">
                <a:solidFill>
                  <a:schemeClr val="accent2">
                    <a:lumMod val="60000"/>
                    <a:lumOff val="40000"/>
                  </a:schemeClr>
                </a:solidFill>
              </a:rPr>
              <a:t>For each process, it can cross the fence only in controlled/limited ways</a:t>
            </a:r>
          </a:p>
          <a:p>
            <a:pPr lvl="2"/>
            <a:r>
              <a:rPr lang="en-US" altLang="zh-CN" sz="2000" b="1" dirty="0">
                <a:solidFill>
                  <a:srgbClr val="E9B3FF"/>
                </a:solidFill>
              </a:rPr>
              <a:t>DOS</a:t>
            </a:r>
            <a:r>
              <a:rPr lang="en-US" altLang="zh-CN" sz="2000" dirty="0">
                <a:solidFill>
                  <a:schemeClr val="accent2">
                    <a:lumMod val="60000"/>
                    <a:lumOff val="40000"/>
                  </a:schemeClr>
                </a:solidFill>
              </a:rPr>
              <a:t> (disk operating system) </a:t>
            </a:r>
            <a:r>
              <a:rPr lang="en-US" altLang="zh-CN" sz="2000" b="1" dirty="0">
                <a:solidFill>
                  <a:srgbClr val="E9B3FF"/>
                </a:solidFill>
              </a:rPr>
              <a:t>has no such fence</a:t>
            </a:r>
            <a:r>
              <a:rPr lang="en-US" altLang="zh-CN" sz="2000" dirty="0">
                <a:solidFill>
                  <a:schemeClr val="accent2">
                    <a:lumMod val="60000"/>
                    <a:lumOff val="40000"/>
                  </a:schemeClr>
                </a:solidFill>
              </a:rPr>
              <a:t>, any process could alter DOS and any virus could spread by hooking DOS interrupt handlers via kernel changes</a:t>
            </a:r>
            <a:endParaRPr lang="zh-CN" altLang="en-US" sz="2000" dirty="0">
              <a:solidFill>
                <a:schemeClr val="accent2">
                  <a:lumMod val="60000"/>
                  <a:lumOff val="40000"/>
                </a:schemeClr>
              </a:solidFill>
            </a:endParaRPr>
          </a:p>
        </p:txBody>
      </p:sp>
    </p:spTree>
    <p:extLst>
      <p:ext uri="{BB962C8B-B14F-4D97-AF65-F5344CB8AC3E}">
        <p14:creationId xmlns:p14="http://schemas.microsoft.com/office/powerpoint/2010/main" val="1391540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3F4CF-44CE-4704-B63A-BD86163B955D}"/>
              </a:ext>
            </a:extLst>
          </p:cNvPr>
          <p:cNvSpPr>
            <a:spLocks noGrp="1"/>
          </p:cNvSpPr>
          <p:nvPr>
            <p:ph type="title"/>
          </p:nvPr>
        </p:nvSpPr>
        <p:spPr/>
        <p:txBody>
          <a:bodyPr/>
          <a:lstStyle/>
          <a:p>
            <a:r>
              <a:rPr lang="en-US" altLang="zh-CN" dirty="0"/>
              <a:t>Operating system</a:t>
            </a:r>
            <a:endParaRPr lang="zh-CN" altLang="en-US" dirty="0"/>
          </a:p>
        </p:txBody>
      </p:sp>
      <p:sp>
        <p:nvSpPr>
          <p:cNvPr id="3" name="内容占位符 2">
            <a:extLst>
              <a:ext uri="{FF2B5EF4-FFF2-40B4-BE49-F238E27FC236}">
                <a16:creationId xmlns:a16="http://schemas.microsoft.com/office/drawing/2014/main" id="{2168F901-67D7-4881-AF21-F696D33C62E6}"/>
              </a:ext>
            </a:extLst>
          </p:cNvPr>
          <p:cNvSpPr>
            <a:spLocks noGrp="1"/>
          </p:cNvSpPr>
          <p:nvPr>
            <p:ph idx="1"/>
          </p:nvPr>
        </p:nvSpPr>
        <p:spPr>
          <a:xfrm>
            <a:off x="694284" y="2030729"/>
            <a:ext cx="10801350" cy="4665345"/>
          </a:xfrm>
        </p:spPr>
        <p:txBody>
          <a:bodyPr>
            <a:normAutofit lnSpcReduction="10000"/>
          </a:bodyPr>
          <a:lstStyle/>
          <a:p>
            <a:r>
              <a:rPr lang="en-US" altLang="zh-CN" sz="2400" dirty="0"/>
              <a:t>Complete mediation</a:t>
            </a:r>
          </a:p>
          <a:p>
            <a:pPr lvl="1"/>
            <a:r>
              <a:rPr lang="en-US" altLang="zh-CN" sz="2400" dirty="0"/>
              <a:t>TCB</a:t>
            </a:r>
          </a:p>
          <a:p>
            <a:pPr lvl="2"/>
            <a:r>
              <a:rPr lang="en-US" altLang="zh-CN" sz="2000" dirty="0">
                <a:solidFill>
                  <a:schemeClr val="accent2">
                    <a:lumMod val="60000"/>
                    <a:lumOff val="40000"/>
                  </a:schemeClr>
                </a:solidFill>
              </a:rPr>
              <a:t>No protected resource (memory page or file) could be accessed without going through the TCB</a:t>
            </a:r>
          </a:p>
          <a:p>
            <a:pPr lvl="2"/>
            <a:r>
              <a:rPr lang="en-US" altLang="zh-CN" sz="2000" dirty="0">
                <a:solidFill>
                  <a:schemeClr val="accent2">
                    <a:lumMod val="60000"/>
                    <a:lumOff val="40000"/>
                  </a:schemeClr>
                </a:solidFill>
              </a:rPr>
              <a:t>TCB acts as a reference monitor that cannot be bypassed</a:t>
            </a:r>
          </a:p>
          <a:p>
            <a:pPr lvl="1"/>
            <a:r>
              <a:rPr lang="en-US" altLang="zh-CN" sz="2400" dirty="0"/>
              <a:t>User code</a:t>
            </a:r>
          </a:p>
          <a:p>
            <a:pPr lvl="2"/>
            <a:r>
              <a:rPr lang="en-US" altLang="zh-CN" sz="2000" b="1" dirty="0">
                <a:solidFill>
                  <a:srgbClr val="E9B3FF"/>
                </a:solidFill>
              </a:rPr>
              <a:t>Cannot access OS part of address space </a:t>
            </a:r>
            <a:r>
              <a:rPr lang="en-US" altLang="zh-CN" sz="2000" dirty="0">
                <a:solidFill>
                  <a:schemeClr val="accent2">
                    <a:lumMod val="60000"/>
                    <a:lumOff val="40000"/>
                  </a:schemeClr>
                </a:solidFill>
              </a:rPr>
              <a:t>without changing to system mode</a:t>
            </a:r>
          </a:p>
          <a:p>
            <a:pPr lvl="2"/>
            <a:r>
              <a:rPr lang="en-US" altLang="zh-CN" sz="2000" b="1" dirty="0">
                <a:solidFill>
                  <a:srgbClr val="E9B3FF"/>
                </a:solidFill>
              </a:rPr>
              <a:t>Cannot access physical resources </a:t>
            </a:r>
            <a:r>
              <a:rPr lang="en-US" altLang="zh-CN" sz="2000" dirty="0">
                <a:solidFill>
                  <a:schemeClr val="accent2">
                    <a:lumMod val="60000"/>
                    <a:lumOff val="40000"/>
                  </a:schemeClr>
                </a:solidFill>
              </a:rPr>
              <a:t>because they require privileged instructions which can only be executed in system mode </a:t>
            </a:r>
          </a:p>
          <a:p>
            <a:pPr lvl="1"/>
            <a:r>
              <a:rPr lang="en-US" altLang="zh-CN" sz="2400" dirty="0"/>
              <a:t>OS</a:t>
            </a:r>
          </a:p>
          <a:p>
            <a:pPr lvl="2"/>
            <a:r>
              <a:rPr lang="en-US" altLang="zh-CN" sz="2000" b="1" dirty="0">
                <a:solidFill>
                  <a:srgbClr val="E9B3FF"/>
                </a:solidFill>
              </a:rPr>
              <a:t>Virtualizes physical resources </a:t>
            </a:r>
            <a:r>
              <a:rPr lang="en-US" altLang="zh-CN" sz="2000" dirty="0">
                <a:solidFill>
                  <a:schemeClr val="accent2">
                    <a:lumMod val="60000"/>
                    <a:lumOff val="40000"/>
                  </a:schemeClr>
                </a:solidFill>
              </a:rPr>
              <a:t>and provides an API for virtualized resources</a:t>
            </a:r>
          </a:p>
          <a:p>
            <a:pPr lvl="2"/>
            <a:r>
              <a:rPr lang="en-US" altLang="zh-CN" sz="2000" dirty="0">
                <a:solidFill>
                  <a:schemeClr val="accent2">
                    <a:lumMod val="60000"/>
                    <a:lumOff val="40000"/>
                  </a:schemeClr>
                </a:solidFill>
              </a:rPr>
              <a:t>File for storing persistent data on disk</a:t>
            </a:r>
          </a:p>
          <a:p>
            <a:pPr lvl="2"/>
            <a:r>
              <a:rPr lang="en-US" altLang="zh-CN" sz="2000" b="1" dirty="0">
                <a:solidFill>
                  <a:srgbClr val="E9B3FF"/>
                </a:solidFill>
              </a:rPr>
              <a:t>Translation</a:t>
            </a:r>
            <a:r>
              <a:rPr lang="en-US" altLang="zh-CN" sz="2000" dirty="0">
                <a:solidFill>
                  <a:schemeClr val="accent2">
                    <a:lumMod val="60000"/>
                    <a:lumOff val="40000"/>
                  </a:schemeClr>
                </a:solidFill>
              </a:rPr>
              <a:t> from virtual resource to physical resource can only be done by OS</a:t>
            </a:r>
          </a:p>
          <a:p>
            <a:pPr lvl="2"/>
            <a:r>
              <a:rPr lang="en-US" altLang="zh-CN" sz="2000" b="1" dirty="0">
                <a:solidFill>
                  <a:srgbClr val="E9B3FF"/>
                </a:solidFill>
              </a:rPr>
              <a:t>Compromise of OS (TCB) impacts all applications, means attacker has access to everything!</a:t>
            </a:r>
            <a:endParaRPr lang="zh-CN" altLang="en-US" sz="2000" b="1" dirty="0">
              <a:solidFill>
                <a:srgbClr val="E9B3FF"/>
              </a:solidFill>
            </a:endParaRPr>
          </a:p>
        </p:txBody>
      </p:sp>
    </p:spTree>
    <p:extLst>
      <p:ext uri="{BB962C8B-B14F-4D97-AF65-F5344CB8AC3E}">
        <p14:creationId xmlns:p14="http://schemas.microsoft.com/office/powerpoint/2010/main" val="2281734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634F0-C9F6-408C-A7B5-53D6B9C978FE}"/>
              </a:ext>
            </a:extLst>
          </p:cNvPr>
          <p:cNvSpPr>
            <a:spLocks noGrp="1"/>
          </p:cNvSpPr>
          <p:nvPr>
            <p:ph type="title"/>
          </p:nvPr>
        </p:nvSpPr>
        <p:spPr/>
        <p:txBody>
          <a:bodyPr/>
          <a:lstStyle/>
          <a:p>
            <a:r>
              <a:rPr lang="en-US" altLang="zh-CN" dirty="0"/>
              <a:t>Operating system</a:t>
            </a:r>
            <a:endParaRPr lang="zh-CN" altLang="en-US" dirty="0"/>
          </a:p>
        </p:txBody>
      </p:sp>
      <p:sp>
        <p:nvSpPr>
          <p:cNvPr id="3" name="内容占位符 2">
            <a:extLst>
              <a:ext uri="{FF2B5EF4-FFF2-40B4-BE49-F238E27FC236}">
                <a16:creationId xmlns:a16="http://schemas.microsoft.com/office/drawing/2014/main" id="{CC491870-0DBA-4604-A677-525774602D2F}"/>
              </a:ext>
            </a:extLst>
          </p:cNvPr>
          <p:cNvSpPr>
            <a:spLocks noGrp="1"/>
          </p:cNvSpPr>
          <p:nvPr>
            <p:ph idx="1"/>
          </p:nvPr>
        </p:nvSpPr>
        <p:spPr>
          <a:xfrm>
            <a:off x="1202919" y="2011680"/>
            <a:ext cx="9784080" cy="4562144"/>
          </a:xfrm>
        </p:spPr>
        <p:txBody>
          <a:bodyPr>
            <a:normAutofit/>
          </a:bodyPr>
          <a:lstStyle/>
          <a:p>
            <a:r>
              <a:rPr lang="en-US" altLang="zh-CN" sz="2400" dirty="0"/>
              <a:t>Virtualization</a:t>
            </a:r>
          </a:p>
          <a:p>
            <a:pPr lvl="1"/>
            <a:r>
              <a:rPr lang="en-US" altLang="zh-CN" sz="2400" b="1" dirty="0">
                <a:solidFill>
                  <a:srgbClr val="E9B3FF"/>
                </a:solidFill>
              </a:rPr>
              <a:t>Limiting the damage of a hacked OS</a:t>
            </a:r>
            <a:r>
              <a:rPr lang="en-US" altLang="zh-CN" sz="2400" dirty="0"/>
              <a:t>: compromising of OS in VM1 only impacts applications running on VM1</a:t>
            </a:r>
          </a:p>
          <a:p>
            <a:pPr lvl="1"/>
            <a:r>
              <a:rPr lang="en-US" altLang="zh-CN" sz="2400" dirty="0"/>
              <a:t>Meet the requirement of </a:t>
            </a:r>
            <a:r>
              <a:rPr lang="en-US" altLang="zh-CN" sz="2400" b="1" dirty="0">
                <a:solidFill>
                  <a:srgbClr val="E9B3FF"/>
                </a:solidFill>
              </a:rPr>
              <a:t>small and simpler</a:t>
            </a:r>
            <a:r>
              <a:rPr lang="en-US" altLang="zh-CN" sz="2400" dirty="0"/>
              <a:t>: hypervisor partitions physical resources and let guest OS handle management</a:t>
            </a:r>
          </a:p>
          <a:p>
            <a:pPr lvl="1"/>
            <a:r>
              <a:rPr lang="en-US" altLang="zh-CN" sz="2400" dirty="0"/>
              <a:t>Virtualization security concerns</a:t>
            </a:r>
          </a:p>
          <a:p>
            <a:pPr lvl="2"/>
            <a:r>
              <a:rPr lang="en-US" altLang="zh-CN" sz="2000" b="1" dirty="0">
                <a:solidFill>
                  <a:srgbClr val="E9B3FF"/>
                </a:solidFill>
              </a:rPr>
              <a:t>Guest OS isolation </a:t>
            </a:r>
            <a:r>
              <a:rPr lang="en-US" altLang="zh-CN" sz="2000" dirty="0">
                <a:solidFill>
                  <a:schemeClr val="accent2">
                    <a:lumMod val="60000"/>
                    <a:lumOff val="40000"/>
                  </a:schemeClr>
                </a:solidFill>
              </a:rPr>
              <a:t>-&gt; ensures programs executing within a guest OS may only access and use the resources allocated to it</a:t>
            </a:r>
          </a:p>
          <a:p>
            <a:pPr lvl="2"/>
            <a:r>
              <a:rPr lang="en-US" altLang="zh-CN" sz="2000" b="1" dirty="0">
                <a:solidFill>
                  <a:srgbClr val="E9B3FF"/>
                </a:solidFill>
              </a:rPr>
              <a:t>Guest OS monitoring by the hypervisor </a:t>
            </a:r>
            <a:r>
              <a:rPr lang="en-US" altLang="zh-CN" sz="2000" dirty="0">
                <a:solidFill>
                  <a:schemeClr val="accent2">
                    <a:lumMod val="60000"/>
                    <a:lumOff val="40000"/>
                  </a:schemeClr>
                </a:solidFill>
              </a:rPr>
              <a:t>-&gt; hypervisor has privileged access to the programs and data in each guest OS</a:t>
            </a:r>
          </a:p>
          <a:p>
            <a:pPr lvl="2"/>
            <a:r>
              <a:rPr lang="en-US" altLang="zh-CN" sz="2000" b="1" dirty="0">
                <a:solidFill>
                  <a:srgbClr val="E9B3FF"/>
                </a:solidFill>
              </a:rPr>
              <a:t>Virtualized environment security </a:t>
            </a:r>
            <a:r>
              <a:rPr lang="en-US" altLang="zh-CN" sz="2000" dirty="0">
                <a:solidFill>
                  <a:schemeClr val="accent2">
                    <a:lumMod val="60000"/>
                    <a:lumOff val="40000"/>
                  </a:schemeClr>
                </a:solidFill>
              </a:rPr>
              <a:t>-&gt; particularly image and snap shot management which attackers may attempt to modify</a:t>
            </a:r>
          </a:p>
          <a:p>
            <a:pPr lvl="2"/>
            <a:endParaRPr lang="zh-CN" altLang="en-US" sz="2200" dirty="0"/>
          </a:p>
        </p:txBody>
      </p:sp>
    </p:spTree>
    <p:extLst>
      <p:ext uri="{BB962C8B-B14F-4D97-AF65-F5344CB8AC3E}">
        <p14:creationId xmlns:p14="http://schemas.microsoft.com/office/powerpoint/2010/main" val="3702915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82CBD-D64A-4CF0-921F-AE95DBB36A69}"/>
              </a:ext>
            </a:extLst>
          </p:cNvPr>
          <p:cNvSpPr>
            <a:spLocks noGrp="1"/>
          </p:cNvSpPr>
          <p:nvPr>
            <p:ph type="title"/>
          </p:nvPr>
        </p:nvSpPr>
        <p:spPr/>
        <p:txBody>
          <a:bodyPr/>
          <a:lstStyle/>
          <a:p>
            <a:r>
              <a:rPr lang="en-US" altLang="zh-CN" dirty="0"/>
              <a:t>authentication</a:t>
            </a:r>
            <a:endParaRPr lang="zh-CN" altLang="en-US" dirty="0"/>
          </a:p>
        </p:txBody>
      </p:sp>
      <p:sp>
        <p:nvSpPr>
          <p:cNvPr id="3" name="内容占位符 2">
            <a:extLst>
              <a:ext uri="{FF2B5EF4-FFF2-40B4-BE49-F238E27FC236}">
                <a16:creationId xmlns:a16="http://schemas.microsoft.com/office/drawing/2014/main" id="{94FDE6FF-F008-42EF-912C-FDC71512EE83}"/>
              </a:ext>
            </a:extLst>
          </p:cNvPr>
          <p:cNvSpPr>
            <a:spLocks noGrp="1"/>
          </p:cNvSpPr>
          <p:nvPr>
            <p:ph idx="1"/>
          </p:nvPr>
        </p:nvSpPr>
        <p:spPr>
          <a:xfrm>
            <a:off x="1202918" y="1924050"/>
            <a:ext cx="9784081" cy="4743450"/>
          </a:xfrm>
        </p:spPr>
        <p:txBody>
          <a:bodyPr>
            <a:normAutofit/>
          </a:bodyPr>
          <a:lstStyle/>
          <a:p>
            <a:r>
              <a:rPr lang="en-US" altLang="zh-CN" sz="2400" dirty="0"/>
              <a:t>What is authentication</a:t>
            </a:r>
          </a:p>
          <a:p>
            <a:pPr lvl="1"/>
            <a:r>
              <a:rPr lang="en-US" altLang="zh-CN" sz="2400" dirty="0"/>
              <a:t>Authentication answers the question: </a:t>
            </a:r>
            <a:r>
              <a:rPr lang="en-US" altLang="zh-CN" sz="2400" b="1" dirty="0">
                <a:solidFill>
                  <a:srgbClr val="E9B3FF"/>
                </a:solidFill>
              </a:rPr>
              <a:t>on whose behalf the requesting process runs?</a:t>
            </a:r>
          </a:p>
          <a:p>
            <a:pPr lvl="1"/>
            <a:r>
              <a:rPr lang="en-US" altLang="zh-CN" sz="2400" dirty="0"/>
              <a:t>Includes claims about an </a:t>
            </a:r>
            <a:r>
              <a:rPr lang="en-US" altLang="zh-CN" sz="2400" b="1" dirty="0">
                <a:solidFill>
                  <a:srgbClr val="E9B3FF"/>
                </a:solidFill>
              </a:rPr>
              <a:t>identity</a:t>
            </a:r>
            <a:r>
              <a:rPr lang="en-US" altLang="zh-CN" sz="2400" dirty="0"/>
              <a:t> (</a:t>
            </a:r>
            <a:r>
              <a:rPr lang="en-US" altLang="zh-CN" sz="2400" b="1" dirty="0">
                <a:solidFill>
                  <a:srgbClr val="E9B3FF"/>
                </a:solidFill>
              </a:rPr>
              <a:t>who are you?</a:t>
            </a:r>
            <a:r>
              <a:rPr lang="en-US" altLang="zh-CN" sz="2400" dirty="0"/>
              <a:t>) and </a:t>
            </a:r>
            <a:r>
              <a:rPr lang="en-US" altLang="zh-CN" sz="2400" b="1" dirty="0">
                <a:solidFill>
                  <a:srgbClr val="E9B3FF"/>
                </a:solidFill>
              </a:rPr>
              <a:t>verification</a:t>
            </a:r>
            <a:r>
              <a:rPr lang="en-US" altLang="zh-CN" sz="2400" dirty="0"/>
              <a:t> of the claimed identity (</a:t>
            </a:r>
            <a:r>
              <a:rPr lang="en-US" altLang="zh-CN" sz="2400" b="1" dirty="0">
                <a:solidFill>
                  <a:srgbClr val="E9B3FF"/>
                </a:solidFill>
              </a:rPr>
              <a:t>Are you who you say you are?</a:t>
            </a:r>
            <a:r>
              <a:rPr lang="en-US" altLang="zh-CN" sz="2400" dirty="0"/>
              <a:t>) of the user who wants to gain access to system and resource.</a:t>
            </a:r>
          </a:p>
          <a:p>
            <a:r>
              <a:rPr lang="en-US" altLang="zh-CN" sz="2400" dirty="0"/>
              <a:t>Methods (how is authentication implemented?)</a:t>
            </a:r>
          </a:p>
          <a:p>
            <a:pPr lvl="1"/>
            <a:r>
              <a:rPr lang="en-US" altLang="zh-CN" sz="2400" dirty="0"/>
              <a:t>Something a user </a:t>
            </a:r>
            <a:r>
              <a:rPr lang="en-US" altLang="zh-CN" sz="2400" b="1" dirty="0">
                <a:solidFill>
                  <a:srgbClr val="E9B3FF"/>
                </a:solidFill>
              </a:rPr>
              <a:t>knows </a:t>
            </a:r>
            <a:r>
              <a:rPr lang="en-US" altLang="zh-CN" sz="2400" dirty="0"/>
              <a:t>—— knowledge factors (passwords, answers)</a:t>
            </a:r>
            <a:endParaRPr lang="en-US" altLang="zh-CN" sz="2400" dirty="0">
              <a:solidFill>
                <a:srgbClr val="E9B3FF"/>
              </a:solidFill>
            </a:endParaRPr>
          </a:p>
          <a:p>
            <a:pPr lvl="1"/>
            <a:r>
              <a:rPr lang="en-US" altLang="zh-CN" sz="2400" dirty="0"/>
              <a:t>Something a user </a:t>
            </a:r>
            <a:r>
              <a:rPr lang="en-US" altLang="zh-CN" sz="2400" b="1" dirty="0">
                <a:solidFill>
                  <a:srgbClr val="E9B3FF"/>
                </a:solidFill>
              </a:rPr>
              <a:t>has </a:t>
            </a:r>
            <a:r>
              <a:rPr lang="en-US" altLang="zh-CN" sz="2400" dirty="0"/>
              <a:t>—— possession factors (tokens, smart cards)</a:t>
            </a:r>
            <a:endParaRPr lang="en-US" altLang="zh-CN" sz="2400" dirty="0">
              <a:solidFill>
                <a:srgbClr val="E9B3FF"/>
              </a:solidFill>
            </a:endParaRPr>
          </a:p>
          <a:p>
            <a:pPr lvl="1"/>
            <a:r>
              <a:rPr lang="en-US" altLang="zh-CN" sz="2400" dirty="0"/>
              <a:t>Something a user </a:t>
            </a:r>
            <a:r>
              <a:rPr lang="en-US" altLang="zh-CN" sz="2400" b="1" dirty="0">
                <a:solidFill>
                  <a:srgbClr val="E9B3FF"/>
                </a:solidFill>
              </a:rPr>
              <a:t>is </a:t>
            </a:r>
            <a:r>
              <a:rPr lang="en-US" altLang="zh-CN" sz="2400" dirty="0"/>
              <a:t>—— inherence factors (static biometric: fingerprint, retina, face)</a:t>
            </a:r>
          </a:p>
          <a:p>
            <a:pPr lvl="2"/>
            <a:r>
              <a:rPr lang="en-US" altLang="zh-CN" sz="2000" dirty="0">
                <a:solidFill>
                  <a:schemeClr val="accent2">
                    <a:lumMod val="60000"/>
                    <a:lumOff val="40000"/>
                  </a:schemeClr>
                </a:solidFill>
              </a:rPr>
              <a:t>Something a user does —— dynamic biometric (voice pattern, typing rhythm)</a:t>
            </a:r>
          </a:p>
        </p:txBody>
      </p:sp>
    </p:spTree>
    <p:extLst>
      <p:ext uri="{BB962C8B-B14F-4D97-AF65-F5344CB8AC3E}">
        <p14:creationId xmlns:p14="http://schemas.microsoft.com/office/powerpoint/2010/main" val="418737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B5B3E-80CC-407C-ADE7-3D3CC940A36B}"/>
              </a:ext>
            </a:extLst>
          </p:cNvPr>
          <p:cNvSpPr>
            <a:spLocks noGrp="1"/>
          </p:cNvSpPr>
          <p:nvPr>
            <p:ph type="title"/>
          </p:nvPr>
        </p:nvSpPr>
        <p:spPr/>
        <p:txBody>
          <a:bodyPr/>
          <a:lstStyle/>
          <a:p>
            <a:r>
              <a:rPr lang="en-US" altLang="zh-CN" dirty="0"/>
              <a:t>authentication</a:t>
            </a:r>
            <a:endParaRPr lang="zh-CN" altLang="en-US" dirty="0"/>
          </a:p>
        </p:txBody>
      </p:sp>
      <p:sp>
        <p:nvSpPr>
          <p:cNvPr id="3" name="内容占位符 2">
            <a:extLst>
              <a:ext uri="{FF2B5EF4-FFF2-40B4-BE49-F238E27FC236}">
                <a16:creationId xmlns:a16="http://schemas.microsoft.com/office/drawing/2014/main" id="{6DD08023-8C26-44F8-8EAE-1D9B21C7125A}"/>
              </a:ext>
            </a:extLst>
          </p:cNvPr>
          <p:cNvSpPr>
            <a:spLocks noGrp="1"/>
          </p:cNvSpPr>
          <p:nvPr>
            <p:ph idx="1"/>
          </p:nvPr>
        </p:nvSpPr>
        <p:spPr>
          <a:xfrm>
            <a:off x="1117193" y="1906904"/>
            <a:ext cx="10455681" cy="4951096"/>
          </a:xfrm>
        </p:spPr>
        <p:txBody>
          <a:bodyPr>
            <a:normAutofit fontScale="92500" lnSpcReduction="20000"/>
          </a:bodyPr>
          <a:lstStyle/>
          <a:p>
            <a:r>
              <a:rPr lang="en-US" altLang="zh-CN" sz="2600" dirty="0"/>
              <a:t>Authentication process</a:t>
            </a:r>
          </a:p>
          <a:p>
            <a:pPr lvl="1"/>
            <a:r>
              <a:rPr lang="en-US" altLang="zh-CN" sz="2600" dirty="0"/>
              <a:t>identification step</a:t>
            </a:r>
          </a:p>
          <a:p>
            <a:pPr lvl="2"/>
            <a:r>
              <a:rPr lang="en-US" altLang="zh-CN" sz="2200" dirty="0">
                <a:solidFill>
                  <a:schemeClr val="accent2">
                    <a:lumMod val="60000"/>
                    <a:lumOff val="40000"/>
                  </a:schemeClr>
                </a:solidFill>
              </a:rPr>
              <a:t>presenting an identifier to the security system</a:t>
            </a:r>
          </a:p>
          <a:p>
            <a:pPr lvl="1"/>
            <a:r>
              <a:rPr lang="en-US" altLang="zh-CN" sz="2600" dirty="0"/>
              <a:t>verification step</a:t>
            </a:r>
          </a:p>
          <a:p>
            <a:pPr lvl="2"/>
            <a:r>
              <a:rPr lang="en-US" altLang="zh-CN" sz="2200" dirty="0">
                <a:solidFill>
                  <a:schemeClr val="accent2">
                    <a:lumMod val="60000"/>
                    <a:lumOff val="40000"/>
                  </a:schemeClr>
                </a:solidFill>
              </a:rPr>
              <a:t>presenting or generating authentication information that corroborates the binding  between the entity and the identifier</a:t>
            </a:r>
          </a:p>
          <a:p>
            <a:r>
              <a:rPr lang="en-US" altLang="zh-CN" sz="2600" dirty="0"/>
              <a:t>Password selection strategy</a:t>
            </a:r>
          </a:p>
          <a:p>
            <a:pPr lvl="1"/>
            <a:r>
              <a:rPr lang="en-US" altLang="zh-CN" sz="2600" dirty="0"/>
              <a:t>Goal: choose non-guessable passwords, but still memorable</a:t>
            </a:r>
          </a:p>
          <a:p>
            <a:pPr lvl="1"/>
            <a:r>
              <a:rPr lang="en-US" altLang="zh-CN" sz="2600" b="1" dirty="0">
                <a:solidFill>
                  <a:srgbClr val="E9B3FF"/>
                </a:solidFill>
              </a:rPr>
              <a:t>User education</a:t>
            </a:r>
            <a:r>
              <a:rPr lang="en-US" altLang="zh-CN" sz="2600" dirty="0"/>
              <a:t>: Users can be told the importance of using hard-to-guess passwords and can be provided with guidelines for selecting strong passwords. </a:t>
            </a:r>
          </a:p>
          <a:p>
            <a:pPr lvl="2"/>
            <a:r>
              <a:rPr lang="en-US" altLang="zh-CN" sz="2200" dirty="0">
                <a:solidFill>
                  <a:schemeClr val="accent2">
                    <a:lumMod val="60000"/>
                    <a:lumOff val="40000"/>
                  </a:schemeClr>
                </a:solidFill>
              </a:rPr>
              <a:t>&gt;_&lt;: Many users will simply ignore the guidelines. </a:t>
            </a:r>
          </a:p>
          <a:p>
            <a:pPr lvl="2"/>
            <a:r>
              <a:rPr lang="en-US" altLang="zh-CN" sz="2200" dirty="0">
                <a:solidFill>
                  <a:schemeClr val="accent2">
                    <a:lumMod val="60000"/>
                    <a:lumOff val="40000"/>
                  </a:schemeClr>
                </a:solidFill>
              </a:rPr>
              <a:t>&gt;_&lt;: Users may not be good judges of what is a strong password. </a:t>
            </a:r>
          </a:p>
          <a:p>
            <a:pPr lvl="1"/>
            <a:r>
              <a:rPr lang="en-US" altLang="zh-CN" sz="2600" b="1" dirty="0">
                <a:solidFill>
                  <a:srgbClr val="E9B3FF"/>
                </a:solidFill>
              </a:rPr>
              <a:t>Computer-generated password</a:t>
            </a:r>
          </a:p>
          <a:p>
            <a:pPr lvl="2"/>
            <a:r>
              <a:rPr lang="en-US" altLang="zh-CN" sz="2200" dirty="0">
                <a:solidFill>
                  <a:schemeClr val="accent2">
                    <a:lumMod val="60000"/>
                    <a:lumOff val="40000"/>
                  </a:schemeClr>
                </a:solidFill>
              </a:rPr>
              <a:t>Quite random in nature.</a:t>
            </a:r>
          </a:p>
          <a:p>
            <a:pPr lvl="2"/>
            <a:r>
              <a:rPr lang="en-US" altLang="zh-CN" sz="2200" dirty="0">
                <a:solidFill>
                  <a:schemeClr val="accent2">
                    <a:lumMod val="60000"/>
                    <a:lumOff val="40000"/>
                  </a:schemeClr>
                </a:solidFill>
              </a:rPr>
              <a:t>&gt;_&lt;: Hard to remember. Even if the password is pronounceable, the user may have difficulty remembering it and so be tempted to write it down</a:t>
            </a:r>
          </a:p>
        </p:txBody>
      </p:sp>
    </p:spTree>
    <p:extLst>
      <p:ext uri="{BB962C8B-B14F-4D97-AF65-F5344CB8AC3E}">
        <p14:creationId xmlns:p14="http://schemas.microsoft.com/office/powerpoint/2010/main" val="597900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A77C9-0E27-439E-BD1F-E78A6B6A0DEA}"/>
              </a:ext>
            </a:extLst>
          </p:cNvPr>
          <p:cNvSpPr>
            <a:spLocks noGrp="1"/>
          </p:cNvSpPr>
          <p:nvPr>
            <p:ph type="title"/>
          </p:nvPr>
        </p:nvSpPr>
        <p:spPr/>
        <p:txBody>
          <a:bodyPr/>
          <a:lstStyle/>
          <a:p>
            <a:r>
              <a:rPr lang="en-US" altLang="zh-CN" dirty="0"/>
              <a:t>authentication</a:t>
            </a:r>
            <a:endParaRPr lang="zh-CN" altLang="en-US" dirty="0"/>
          </a:p>
        </p:txBody>
      </p:sp>
      <p:sp>
        <p:nvSpPr>
          <p:cNvPr id="3" name="内容占位符 2">
            <a:extLst>
              <a:ext uri="{FF2B5EF4-FFF2-40B4-BE49-F238E27FC236}">
                <a16:creationId xmlns:a16="http://schemas.microsoft.com/office/drawing/2014/main" id="{6F503016-15F5-4412-804D-8BC6BE6ECF60}"/>
              </a:ext>
            </a:extLst>
          </p:cNvPr>
          <p:cNvSpPr>
            <a:spLocks noGrp="1"/>
          </p:cNvSpPr>
          <p:nvPr>
            <p:ph idx="1"/>
          </p:nvPr>
        </p:nvSpPr>
        <p:spPr>
          <a:xfrm>
            <a:off x="1202919" y="1866900"/>
            <a:ext cx="9784080" cy="4991100"/>
          </a:xfrm>
        </p:spPr>
        <p:txBody>
          <a:bodyPr>
            <a:normAutofit/>
          </a:bodyPr>
          <a:lstStyle/>
          <a:p>
            <a:pPr lvl="1"/>
            <a:r>
              <a:rPr lang="en-US" altLang="zh-CN" sz="2400" b="1" dirty="0">
                <a:solidFill>
                  <a:srgbClr val="E9B3FF"/>
                </a:solidFill>
              </a:rPr>
              <a:t>Reactive Password Checking</a:t>
            </a:r>
            <a:r>
              <a:rPr lang="en-US" altLang="zh-CN" sz="2400" dirty="0"/>
              <a:t>: the system periodically runs its own password cracker to find guessable passwords. The system cancels any passwords that are guessed and notifies the user.</a:t>
            </a:r>
          </a:p>
          <a:p>
            <a:pPr lvl="2"/>
            <a:r>
              <a:rPr lang="en-US" altLang="zh-CN" sz="2000" dirty="0">
                <a:solidFill>
                  <a:schemeClr val="accent2">
                    <a:lumMod val="60000"/>
                    <a:lumOff val="40000"/>
                  </a:schemeClr>
                </a:solidFill>
              </a:rPr>
              <a:t>&gt;_&lt;: source intensive, because a determined opponent who is able to steal a password file can devote full CPU time to the task for hours or even days. </a:t>
            </a:r>
          </a:p>
          <a:p>
            <a:pPr lvl="2"/>
            <a:r>
              <a:rPr lang="en-US" altLang="zh-CN" sz="2000" dirty="0">
                <a:solidFill>
                  <a:schemeClr val="accent2">
                    <a:lumMod val="60000"/>
                    <a:lumOff val="40000"/>
                  </a:schemeClr>
                </a:solidFill>
              </a:rPr>
              <a:t>&gt;_&lt;: any existing passwords remain vulnerable until the reactive password checker finds them.</a:t>
            </a:r>
          </a:p>
          <a:p>
            <a:pPr lvl="1"/>
            <a:r>
              <a:rPr lang="en-US" altLang="zh-CN" sz="2400" b="1" dirty="0">
                <a:solidFill>
                  <a:srgbClr val="E9B3FF"/>
                </a:solidFill>
              </a:rPr>
              <a:t>Proactive Password Checking</a:t>
            </a:r>
            <a:r>
              <a:rPr lang="en-US" altLang="zh-CN" sz="2400" dirty="0"/>
              <a:t>: a user is allowed to select his or her own password. However, at the time of selection, the system checks to see if the password is allowable and if not, rejects it. </a:t>
            </a:r>
          </a:p>
          <a:p>
            <a:pPr lvl="2"/>
            <a:r>
              <a:rPr lang="en-US" altLang="zh-CN" sz="2000" dirty="0">
                <a:solidFill>
                  <a:schemeClr val="accent2">
                    <a:lumMod val="60000"/>
                    <a:lumOff val="40000"/>
                  </a:schemeClr>
                </a:solidFill>
              </a:rPr>
              <a:t>&gt;_&lt;: difficult to strike a balance between user acceptability and strength. </a:t>
            </a:r>
          </a:p>
          <a:p>
            <a:pPr lvl="2"/>
            <a:r>
              <a:rPr lang="en-US" altLang="zh-CN" sz="2000" dirty="0">
                <a:solidFill>
                  <a:schemeClr val="accent2">
                    <a:lumMod val="60000"/>
                    <a:lumOff val="40000"/>
                  </a:schemeClr>
                </a:solidFill>
              </a:rPr>
              <a:t>If the system rejects too many passwords, users will complain that it is too hard to select a password. If the system uses some simple algorithm to define what is acceptable, this provides guidance to password crackers to refine their guessing technique.</a:t>
            </a:r>
            <a:endParaRPr lang="zh-CN" altLang="en-US" sz="2000" dirty="0">
              <a:solidFill>
                <a:schemeClr val="accent2">
                  <a:lumMod val="60000"/>
                  <a:lumOff val="40000"/>
                </a:schemeClr>
              </a:solidFill>
            </a:endParaRPr>
          </a:p>
        </p:txBody>
      </p:sp>
    </p:spTree>
    <p:extLst>
      <p:ext uri="{BB962C8B-B14F-4D97-AF65-F5344CB8AC3E}">
        <p14:creationId xmlns:p14="http://schemas.microsoft.com/office/powerpoint/2010/main" val="2133075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1AE276-85FE-4D2C-A8E4-D3A40B866121}"/>
              </a:ext>
            </a:extLst>
          </p:cNvPr>
          <p:cNvSpPr>
            <a:spLocks noGrp="1"/>
          </p:cNvSpPr>
          <p:nvPr>
            <p:ph type="title"/>
          </p:nvPr>
        </p:nvSpPr>
        <p:spPr/>
        <p:txBody>
          <a:bodyPr/>
          <a:lstStyle/>
          <a:p>
            <a:r>
              <a:rPr lang="en-US" altLang="zh-CN" dirty="0"/>
              <a:t>authentication</a:t>
            </a:r>
            <a:endParaRPr lang="zh-CN" altLang="en-US" dirty="0"/>
          </a:p>
        </p:txBody>
      </p:sp>
      <p:sp>
        <p:nvSpPr>
          <p:cNvPr id="3" name="内容占位符 2">
            <a:extLst>
              <a:ext uri="{FF2B5EF4-FFF2-40B4-BE49-F238E27FC236}">
                <a16:creationId xmlns:a16="http://schemas.microsoft.com/office/drawing/2014/main" id="{86883900-9A30-404C-9D88-0B0DB98FF78E}"/>
              </a:ext>
            </a:extLst>
          </p:cNvPr>
          <p:cNvSpPr>
            <a:spLocks noGrp="1"/>
          </p:cNvSpPr>
          <p:nvPr>
            <p:ph idx="1"/>
          </p:nvPr>
        </p:nvSpPr>
        <p:spPr>
          <a:xfrm>
            <a:off x="218034" y="1933575"/>
            <a:ext cx="11753850" cy="4819650"/>
          </a:xfrm>
        </p:spPr>
        <p:txBody>
          <a:bodyPr>
            <a:normAutofit fontScale="92500" lnSpcReduction="10000"/>
          </a:bodyPr>
          <a:lstStyle/>
          <a:p>
            <a:r>
              <a:rPr lang="en-US" altLang="zh-CN" sz="2600" dirty="0"/>
              <a:t>Authentication security issues</a:t>
            </a:r>
          </a:p>
          <a:p>
            <a:pPr lvl="1"/>
            <a:r>
              <a:rPr lang="en-US" altLang="zh-CN" sz="2600" dirty="0"/>
              <a:t>Eavesdropping —— adversary attempts to learn the password by some approaches that </a:t>
            </a:r>
            <a:r>
              <a:rPr lang="en-US" altLang="zh-CN" sz="2600" b="1" dirty="0">
                <a:solidFill>
                  <a:srgbClr val="E9B3FF"/>
                </a:solidFill>
              </a:rPr>
              <a:t>involve the physical proximity </a:t>
            </a:r>
            <a:r>
              <a:rPr lang="en-US" altLang="zh-CN" sz="2600" dirty="0"/>
              <a:t>of user and adversary.</a:t>
            </a:r>
          </a:p>
          <a:p>
            <a:pPr lvl="1"/>
            <a:r>
              <a:rPr lang="en-US" altLang="zh-CN" sz="2600" dirty="0"/>
              <a:t>Host attacks —— </a:t>
            </a:r>
            <a:r>
              <a:rPr lang="en-US" altLang="zh-CN" sz="2600" b="1" dirty="0">
                <a:solidFill>
                  <a:srgbClr val="E9B3FF"/>
                </a:solidFill>
              </a:rPr>
              <a:t>change</a:t>
            </a:r>
            <a:r>
              <a:rPr lang="en-US" altLang="zh-CN" sz="2600" dirty="0"/>
              <a:t> the host where password/biometric </a:t>
            </a:r>
            <a:r>
              <a:rPr lang="en-US" altLang="zh-CN" sz="2600" b="1" dirty="0">
                <a:solidFill>
                  <a:srgbClr val="E9B3FF"/>
                </a:solidFill>
              </a:rPr>
              <a:t>templates</a:t>
            </a:r>
            <a:r>
              <a:rPr lang="en-US" altLang="zh-CN" sz="2600" dirty="0"/>
              <a:t> are stored. </a:t>
            </a:r>
          </a:p>
          <a:p>
            <a:pPr lvl="1"/>
            <a:r>
              <a:rPr lang="en-US" altLang="zh-CN" sz="2600" dirty="0"/>
              <a:t>Replay —— repeat a previously captured user response (copy your login information and paste it back).</a:t>
            </a:r>
          </a:p>
          <a:p>
            <a:pPr lvl="1"/>
            <a:r>
              <a:rPr lang="en-US" altLang="zh-CN" sz="2600" dirty="0"/>
              <a:t>Client attacks —— find a way to </a:t>
            </a:r>
            <a:r>
              <a:rPr lang="en-US" altLang="zh-CN" sz="2600" b="1" dirty="0">
                <a:solidFill>
                  <a:srgbClr val="E9B3FF"/>
                </a:solidFill>
              </a:rPr>
              <a:t>make the victims open the door for you </a:t>
            </a:r>
            <a:r>
              <a:rPr lang="en-US" altLang="zh-CN" sz="2600" dirty="0"/>
              <a:t>to get into the network. Requires user-interaction such as enticing them to click a link or open a document</a:t>
            </a:r>
          </a:p>
          <a:p>
            <a:pPr lvl="1"/>
            <a:r>
              <a:rPr lang="en-US" altLang="zh-CN" sz="2600" dirty="0"/>
              <a:t>Trojan horse —— </a:t>
            </a:r>
            <a:r>
              <a:rPr lang="en-US" altLang="zh-CN" sz="2600" b="1" dirty="0">
                <a:solidFill>
                  <a:srgbClr val="E9B3FF"/>
                </a:solidFill>
              </a:rPr>
              <a:t>masquerades as an authentic application </a:t>
            </a:r>
            <a:r>
              <a:rPr lang="en-US" altLang="zh-CN" sz="2600" dirty="0"/>
              <a:t>for the purpose of capturing user password or biometric (</a:t>
            </a:r>
            <a:r>
              <a:rPr lang="en-US" altLang="zh-CN" sz="2600" dirty="0" err="1"/>
              <a:t>eg</a:t>
            </a:r>
            <a:r>
              <a:rPr lang="en-US" altLang="zh-CN" sz="2600" dirty="0"/>
              <a:t>: re-enter username and password in a pop-up window).</a:t>
            </a:r>
          </a:p>
          <a:p>
            <a:pPr lvl="1"/>
            <a:r>
              <a:rPr lang="en-US" altLang="zh-CN" sz="2600" dirty="0"/>
              <a:t>Denial-of-service (DoS) —— make resources unavailable to intended users by sending excessive messages asking the server to authenticate requests that have invalid return address (flooding the target traffic that triggers a crash.</a:t>
            </a:r>
          </a:p>
          <a:p>
            <a:endParaRPr lang="zh-CN" altLang="en-US" dirty="0"/>
          </a:p>
        </p:txBody>
      </p:sp>
    </p:spTree>
    <p:extLst>
      <p:ext uri="{BB962C8B-B14F-4D97-AF65-F5344CB8AC3E}">
        <p14:creationId xmlns:p14="http://schemas.microsoft.com/office/powerpoint/2010/main" val="3341545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E2373-BA16-440E-972E-FD417C55CB89}"/>
              </a:ext>
            </a:extLst>
          </p:cNvPr>
          <p:cNvSpPr>
            <a:spLocks noGrp="1"/>
          </p:cNvSpPr>
          <p:nvPr>
            <p:ph type="title"/>
          </p:nvPr>
        </p:nvSpPr>
        <p:spPr/>
        <p:txBody>
          <a:bodyPr/>
          <a:lstStyle/>
          <a:p>
            <a:r>
              <a:rPr lang="en-US" altLang="zh-CN" dirty="0"/>
              <a:t>authentication</a:t>
            </a:r>
            <a:endParaRPr lang="zh-CN" altLang="en-US" dirty="0"/>
          </a:p>
        </p:txBody>
      </p:sp>
      <p:sp>
        <p:nvSpPr>
          <p:cNvPr id="3" name="内容占位符 2">
            <a:extLst>
              <a:ext uri="{FF2B5EF4-FFF2-40B4-BE49-F238E27FC236}">
                <a16:creationId xmlns:a16="http://schemas.microsoft.com/office/drawing/2014/main" id="{341409F7-177E-4367-9A08-A4E40831E46D}"/>
              </a:ext>
            </a:extLst>
          </p:cNvPr>
          <p:cNvSpPr>
            <a:spLocks noGrp="1"/>
          </p:cNvSpPr>
          <p:nvPr>
            <p:ph idx="1"/>
          </p:nvPr>
        </p:nvSpPr>
        <p:spPr/>
        <p:txBody>
          <a:bodyPr>
            <a:normAutofit/>
          </a:bodyPr>
          <a:lstStyle/>
          <a:p>
            <a:r>
              <a:rPr lang="en-US" altLang="zh-CN" sz="2400" dirty="0"/>
              <a:t>Password security (vulnerable, ways to make is secure)</a:t>
            </a:r>
          </a:p>
          <a:p>
            <a:pPr lvl="1"/>
            <a:r>
              <a:rPr lang="en-US" altLang="zh-CN" sz="2400" dirty="0"/>
              <a:t>1. Vulnerabilities</a:t>
            </a:r>
          </a:p>
          <a:p>
            <a:pPr lvl="2"/>
            <a:r>
              <a:rPr lang="en-US" altLang="zh-CN" sz="2000" dirty="0">
                <a:solidFill>
                  <a:schemeClr val="accent2">
                    <a:lumMod val="60000"/>
                    <a:lumOff val="40000"/>
                  </a:schemeClr>
                </a:solidFill>
              </a:rPr>
              <a:t>Guessing the password for a given user allows impersonation</a:t>
            </a:r>
          </a:p>
          <a:p>
            <a:pPr lvl="2"/>
            <a:r>
              <a:rPr lang="en-US" altLang="zh-CN" sz="2000" dirty="0">
                <a:solidFill>
                  <a:schemeClr val="accent2">
                    <a:lumMod val="60000"/>
                    <a:lumOff val="40000"/>
                  </a:schemeClr>
                </a:solidFill>
              </a:rPr>
              <a:t>Keylogging to steal a password (record the keys struck on a keyboard to steal password)</a:t>
            </a:r>
          </a:p>
          <a:p>
            <a:pPr lvl="2"/>
            <a:r>
              <a:rPr lang="en-US" altLang="zh-CN" sz="2000" dirty="0">
                <a:solidFill>
                  <a:schemeClr val="accent2">
                    <a:lumMod val="60000"/>
                    <a:lumOff val="40000"/>
                  </a:schemeClr>
                </a:solidFill>
              </a:rPr>
              <a:t>Users do not authenticate who is asking for a password</a:t>
            </a:r>
          </a:p>
          <a:p>
            <a:pPr lvl="2"/>
            <a:r>
              <a:rPr lang="en-US" altLang="zh-CN" sz="2000" dirty="0">
                <a:solidFill>
                  <a:schemeClr val="accent2">
                    <a:lumMod val="60000"/>
                    <a:lumOff val="40000"/>
                  </a:schemeClr>
                </a:solidFill>
              </a:rPr>
              <a:t>The naïve method to check password supplied with a user id is to store a list of passwords in a system file that is readable only by the admin account. But what if permissions are set incorrectly?</a:t>
            </a:r>
          </a:p>
          <a:p>
            <a:pPr lvl="1"/>
            <a:r>
              <a:rPr lang="en-US" altLang="zh-CN" sz="2400" dirty="0"/>
              <a:t>2. Hash function</a:t>
            </a:r>
          </a:p>
          <a:p>
            <a:pPr lvl="2"/>
            <a:r>
              <a:rPr lang="en-US" altLang="zh-CN" sz="2000" dirty="0">
                <a:solidFill>
                  <a:schemeClr val="accent2">
                    <a:lumMod val="60000"/>
                    <a:lumOff val="40000"/>
                  </a:schemeClr>
                </a:solidFill>
              </a:rPr>
              <a:t>Do not store passwords, but store something that is derived from them (the result of one-way hash function)</a:t>
            </a:r>
          </a:p>
        </p:txBody>
      </p:sp>
    </p:spTree>
    <p:extLst>
      <p:ext uri="{BB962C8B-B14F-4D97-AF65-F5344CB8AC3E}">
        <p14:creationId xmlns:p14="http://schemas.microsoft.com/office/powerpoint/2010/main" val="68606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000E2-A7FB-4241-A140-B4F1F261B839}"/>
              </a:ext>
            </a:extLst>
          </p:cNvPr>
          <p:cNvSpPr>
            <a:spLocks noGrp="1"/>
          </p:cNvSpPr>
          <p:nvPr>
            <p:ph type="title"/>
          </p:nvPr>
        </p:nvSpPr>
        <p:spPr/>
        <p:txBody>
          <a:bodyPr/>
          <a:lstStyle/>
          <a:p>
            <a:r>
              <a:rPr lang="en-US" altLang="zh-CN" dirty="0"/>
              <a:t>Security mindset</a:t>
            </a:r>
            <a:endParaRPr lang="zh-CN" altLang="en-US" dirty="0"/>
          </a:p>
        </p:txBody>
      </p:sp>
      <p:sp>
        <p:nvSpPr>
          <p:cNvPr id="3" name="内容占位符 2">
            <a:extLst>
              <a:ext uri="{FF2B5EF4-FFF2-40B4-BE49-F238E27FC236}">
                <a16:creationId xmlns:a16="http://schemas.microsoft.com/office/drawing/2014/main" id="{E9EA41C1-62CD-4FB4-8BC1-AC6791C8AF9C}"/>
              </a:ext>
            </a:extLst>
          </p:cNvPr>
          <p:cNvSpPr>
            <a:spLocks noGrp="1"/>
          </p:cNvSpPr>
          <p:nvPr>
            <p:ph idx="1"/>
          </p:nvPr>
        </p:nvSpPr>
        <p:spPr>
          <a:xfrm>
            <a:off x="1202919" y="1990724"/>
            <a:ext cx="9784080" cy="4791075"/>
          </a:xfrm>
        </p:spPr>
        <p:txBody>
          <a:bodyPr>
            <a:normAutofit/>
          </a:bodyPr>
          <a:lstStyle/>
          <a:p>
            <a:r>
              <a:rPr lang="en-US" altLang="zh-CN" sz="2400" dirty="0"/>
              <a:t>Key security concepts</a:t>
            </a:r>
          </a:p>
          <a:p>
            <a:pPr lvl="1"/>
            <a:r>
              <a:rPr lang="en-US" altLang="zh-CN" sz="2400" b="1" dirty="0">
                <a:solidFill>
                  <a:srgbClr val="E9B3FF"/>
                </a:solidFill>
              </a:rPr>
              <a:t>Confidentiality</a:t>
            </a:r>
            <a:r>
              <a:rPr lang="en-US" altLang="zh-CN" sz="2400" b="1" dirty="0"/>
              <a:t>, </a:t>
            </a:r>
            <a:r>
              <a:rPr lang="en-US" altLang="zh-CN" sz="2400" b="1" dirty="0">
                <a:solidFill>
                  <a:srgbClr val="E9B3FF"/>
                </a:solidFill>
              </a:rPr>
              <a:t>integrity</a:t>
            </a:r>
            <a:r>
              <a:rPr lang="en-US" altLang="zh-CN" sz="2400" b="1" dirty="0"/>
              <a:t> and </a:t>
            </a:r>
            <a:r>
              <a:rPr lang="en-US" altLang="zh-CN" sz="2400" b="1" dirty="0">
                <a:solidFill>
                  <a:srgbClr val="E9B3FF"/>
                </a:solidFill>
              </a:rPr>
              <a:t>availability</a:t>
            </a:r>
            <a:r>
              <a:rPr lang="en-US" altLang="zh-CN" sz="2400" dirty="0"/>
              <a:t>, also known as the </a:t>
            </a:r>
            <a:r>
              <a:rPr lang="en-US" altLang="zh-CN" sz="2400" b="1" dirty="0">
                <a:solidFill>
                  <a:srgbClr val="E9B3FF"/>
                </a:solidFill>
              </a:rPr>
              <a:t>CIA triad</a:t>
            </a:r>
            <a:r>
              <a:rPr lang="en-US" altLang="zh-CN" sz="2400" dirty="0"/>
              <a:t>, is a model designed to guide policies for information security within an organization.</a:t>
            </a:r>
          </a:p>
          <a:p>
            <a:pPr lvl="1"/>
            <a:r>
              <a:rPr lang="en-US" altLang="zh-CN" sz="2400" dirty="0"/>
              <a:t>Confidentiality: Preserving authorized restrictions on information </a:t>
            </a:r>
            <a:r>
              <a:rPr lang="en-US" altLang="zh-CN" sz="2400" b="1" dirty="0">
                <a:solidFill>
                  <a:srgbClr val="E9B3FF"/>
                </a:solidFill>
              </a:rPr>
              <a:t>access</a:t>
            </a:r>
            <a:r>
              <a:rPr lang="en-US" altLang="zh-CN" sz="2400" dirty="0"/>
              <a:t> and </a:t>
            </a:r>
            <a:r>
              <a:rPr lang="en-US" altLang="zh-CN" sz="2400" b="1" dirty="0">
                <a:solidFill>
                  <a:srgbClr val="E9B3FF"/>
                </a:solidFill>
              </a:rPr>
              <a:t>disclosure</a:t>
            </a:r>
            <a:r>
              <a:rPr lang="en-US" altLang="zh-CN" sz="2400" dirty="0"/>
              <a:t>.</a:t>
            </a:r>
          </a:p>
          <a:p>
            <a:pPr lvl="1"/>
            <a:r>
              <a:rPr lang="en-US" altLang="zh-CN" sz="2400" dirty="0"/>
              <a:t>Integrity: Guarding </a:t>
            </a:r>
            <a:r>
              <a:rPr lang="en-US" altLang="zh-CN" sz="2400" b="1" dirty="0">
                <a:solidFill>
                  <a:srgbClr val="E9B3FF"/>
                </a:solidFill>
              </a:rPr>
              <a:t>against improper </a:t>
            </a:r>
            <a:r>
              <a:rPr lang="en-US" altLang="zh-CN" sz="2400" dirty="0"/>
              <a:t>information </a:t>
            </a:r>
            <a:r>
              <a:rPr lang="en-US" altLang="zh-CN" sz="2400" b="1" dirty="0">
                <a:solidFill>
                  <a:srgbClr val="E9B3FF"/>
                </a:solidFill>
              </a:rPr>
              <a:t>modification</a:t>
            </a:r>
            <a:r>
              <a:rPr lang="en-US" altLang="zh-CN" sz="2400" dirty="0"/>
              <a:t> or destruction, maintaining consistency, accuracy and trustworthiness of data.</a:t>
            </a:r>
          </a:p>
          <a:p>
            <a:pPr lvl="1"/>
            <a:r>
              <a:rPr lang="en-US" altLang="zh-CN" sz="2400" dirty="0"/>
              <a:t>Availability: Guarantee timely and reliable access to the information by authorized people (not denied and not slow).</a:t>
            </a:r>
          </a:p>
        </p:txBody>
      </p:sp>
    </p:spTree>
    <p:extLst>
      <p:ext uri="{BB962C8B-B14F-4D97-AF65-F5344CB8AC3E}">
        <p14:creationId xmlns:p14="http://schemas.microsoft.com/office/powerpoint/2010/main" val="2816784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6FCD3-9ADA-41C3-B587-10855D865382}"/>
              </a:ext>
            </a:extLst>
          </p:cNvPr>
          <p:cNvSpPr>
            <a:spLocks noGrp="1"/>
          </p:cNvSpPr>
          <p:nvPr>
            <p:ph type="title"/>
          </p:nvPr>
        </p:nvSpPr>
        <p:spPr/>
        <p:txBody>
          <a:bodyPr/>
          <a:lstStyle/>
          <a:p>
            <a:r>
              <a:rPr lang="en-US" altLang="zh-CN" dirty="0"/>
              <a:t>authentication</a:t>
            </a:r>
            <a:endParaRPr lang="zh-CN" altLang="en-US" dirty="0"/>
          </a:p>
        </p:txBody>
      </p:sp>
      <p:sp>
        <p:nvSpPr>
          <p:cNvPr id="3" name="内容占位符 2">
            <a:extLst>
              <a:ext uri="{FF2B5EF4-FFF2-40B4-BE49-F238E27FC236}">
                <a16:creationId xmlns:a16="http://schemas.microsoft.com/office/drawing/2014/main" id="{8C99913C-2AA9-4632-8D73-61DCFF5DC3CA}"/>
              </a:ext>
            </a:extLst>
          </p:cNvPr>
          <p:cNvSpPr>
            <a:spLocks noGrp="1"/>
          </p:cNvSpPr>
          <p:nvPr>
            <p:ph idx="1"/>
          </p:nvPr>
        </p:nvSpPr>
        <p:spPr>
          <a:xfrm>
            <a:off x="1019518" y="2002155"/>
            <a:ext cx="10150882" cy="4751070"/>
          </a:xfrm>
        </p:spPr>
        <p:txBody>
          <a:bodyPr>
            <a:normAutofit/>
          </a:bodyPr>
          <a:lstStyle/>
          <a:p>
            <a:pPr lvl="1"/>
            <a:r>
              <a:rPr lang="en-US" altLang="zh-CN" sz="2400" dirty="0"/>
              <a:t>3. Attack unsalted passwords</a:t>
            </a:r>
          </a:p>
          <a:p>
            <a:pPr lvl="2"/>
            <a:r>
              <a:rPr lang="en-US" altLang="zh-CN" sz="2000" dirty="0"/>
              <a:t>Dictionary attack </a:t>
            </a:r>
            <a:r>
              <a:rPr lang="en-US" altLang="zh-CN" sz="2000" dirty="0">
                <a:solidFill>
                  <a:schemeClr val="accent2">
                    <a:lumMod val="60000"/>
                    <a:lumOff val="40000"/>
                  </a:schemeClr>
                </a:solidFill>
              </a:rPr>
              <a:t>—— uses a file constructed by extracting words from large texts, pre-compute all their hash values and compare them to the password hash. Choosing an exact word as password is at high risk of being breached through a dictionary attack (“friendship” V.S. “dontpwnme4”). Further processing is to replace words in dictionary files with their “</a:t>
            </a:r>
            <a:r>
              <a:rPr lang="en-US" altLang="zh-CN" sz="2000" dirty="0" err="1">
                <a:solidFill>
                  <a:schemeClr val="accent2">
                    <a:lumMod val="60000"/>
                    <a:lumOff val="40000"/>
                  </a:schemeClr>
                </a:solidFill>
              </a:rPr>
              <a:t>leet</a:t>
            </a:r>
            <a:r>
              <a:rPr lang="en-US" altLang="zh-CN" sz="2000" dirty="0">
                <a:solidFill>
                  <a:schemeClr val="accent2">
                    <a:lumMod val="60000"/>
                    <a:lumOff val="40000"/>
                  </a:schemeClr>
                </a:solidFill>
              </a:rPr>
              <a:t> speak” (a special dictionary) equivalents (“hello” -&gt; “h3110”) </a:t>
            </a:r>
          </a:p>
          <a:p>
            <a:pPr lvl="2"/>
            <a:r>
              <a:rPr lang="en-US" altLang="zh-CN" sz="2000" dirty="0"/>
              <a:t>Brute force attack </a:t>
            </a:r>
            <a:r>
              <a:rPr lang="en-US" altLang="zh-CN" sz="2000" dirty="0">
                <a:solidFill>
                  <a:schemeClr val="accent2">
                    <a:lumMod val="60000"/>
                    <a:lumOff val="40000"/>
                  </a:schemeClr>
                </a:solidFill>
              </a:rPr>
              <a:t>—— tries every possible combination of characters up to a given length (usually try popular passwords first). Computationally expensive, but you will always eventually find the password given plenty of time.</a:t>
            </a:r>
          </a:p>
          <a:p>
            <a:pPr lvl="2"/>
            <a:r>
              <a:rPr lang="en-US" altLang="zh-CN" sz="2000" dirty="0"/>
              <a:t>Rainbow table </a:t>
            </a:r>
            <a:r>
              <a:rPr lang="en-US" altLang="zh-CN" sz="2000" dirty="0">
                <a:solidFill>
                  <a:schemeClr val="accent2">
                    <a:lumMod val="60000"/>
                    <a:lumOff val="40000"/>
                  </a:schemeClr>
                </a:solidFill>
              </a:rPr>
              <a:t>—— </a:t>
            </a:r>
            <a:r>
              <a:rPr lang="en-US" altLang="zh-CN" sz="2000" b="1" dirty="0">
                <a:solidFill>
                  <a:srgbClr val="E9B3FF"/>
                </a:solidFill>
              </a:rPr>
              <a:t>a pre-computed database of hashes</a:t>
            </a:r>
            <a:r>
              <a:rPr lang="en-US" altLang="zh-CN" sz="2000" dirty="0">
                <a:solidFill>
                  <a:schemeClr val="accent2">
                    <a:lumMod val="60000"/>
                    <a:lumOff val="40000"/>
                  </a:schemeClr>
                </a:solidFill>
              </a:rPr>
              <a:t>. Dictionaries and random strings are run through a selected hash function and the hash mapping is stored in a table.</a:t>
            </a:r>
          </a:p>
          <a:p>
            <a:pPr marL="457200" lvl="2" indent="0">
              <a:buNone/>
            </a:pPr>
            <a:r>
              <a:rPr lang="en-US" altLang="zh-CN" sz="2000" dirty="0">
                <a:solidFill>
                  <a:schemeClr val="accent2">
                    <a:lumMod val="60000"/>
                    <a:lumOff val="40000"/>
                  </a:schemeClr>
                </a:solidFill>
              </a:rPr>
              <a:t>	The main difference between a rainbow table and a dictionary/brute-force attack is 	precomputation. Rainbow table attack won’t spend huge amount of time computing</a:t>
            </a:r>
          </a:p>
          <a:p>
            <a:pPr marL="457200" lvl="2" indent="0">
              <a:buNone/>
            </a:pPr>
            <a:r>
              <a:rPr lang="en-US" altLang="zh-CN" sz="2000" dirty="0">
                <a:solidFill>
                  <a:schemeClr val="accent2">
                    <a:lumMod val="60000"/>
                    <a:lumOff val="40000"/>
                  </a:schemeClr>
                </a:solidFill>
              </a:rPr>
              <a:t>	hash functions. The </a:t>
            </a:r>
            <a:r>
              <a:rPr lang="en-US" altLang="zh-CN" sz="2000" b="1" dirty="0">
                <a:solidFill>
                  <a:srgbClr val="E9B3FF"/>
                </a:solidFill>
              </a:rPr>
              <a:t>trade-off for speed </a:t>
            </a:r>
            <a:r>
              <a:rPr lang="en-US" altLang="zh-CN" sz="2000" dirty="0">
                <a:solidFill>
                  <a:schemeClr val="accent2">
                    <a:lumMod val="60000"/>
                    <a:lumOff val="40000"/>
                  </a:schemeClr>
                </a:solidFill>
              </a:rPr>
              <a:t>is the immense amount of memory required 	to host a rainbow table.</a:t>
            </a:r>
            <a:endParaRPr lang="zh-CN" altLang="en-US" sz="2000" dirty="0">
              <a:solidFill>
                <a:schemeClr val="accent2">
                  <a:lumMod val="60000"/>
                  <a:lumOff val="40000"/>
                </a:schemeClr>
              </a:solidFill>
            </a:endParaRPr>
          </a:p>
          <a:p>
            <a:endParaRPr lang="zh-CN" altLang="en-US" dirty="0"/>
          </a:p>
        </p:txBody>
      </p:sp>
    </p:spTree>
    <p:extLst>
      <p:ext uri="{BB962C8B-B14F-4D97-AF65-F5344CB8AC3E}">
        <p14:creationId xmlns:p14="http://schemas.microsoft.com/office/powerpoint/2010/main" val="4143656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57894-FE0C-44A9-8B46-92393CFCD943}"/>
              </a:ext>
            </a:extLst>
          </p:cNvPr>
          <p:cNvSpPr>
            <a:spLocks noGrp="1"/>
          </p:cNvSpPr>
          <p:nvPr>
            <p:ph type="title"/>
          </p:nvPr>
        </p:nvSpPr>
        <p:spPr/>
        <p:txBody>
          <a:bodyPr/>
          <a:lstStyle/>
          <a:p>
            <a:r>
              <a:rPr lang="en-US" altLang="zh-CN" dirty="0"/>
              <a:t>authentication</a:t>
            </a:r>
            <a:endParaRPr lang="zh-CN" altLang="en-US" dirty="0"/>
          </a:p>
        </p:txBody>
      </p:sp>
      <p:sp>
        <p:nvSpPr>
          <p:cNvPr id="3" name="内容占位符 2">
            <a:extLst>
              <a:ext uri="{FF2B5EF4-FFF2-40B4-BE49-F238E27FC236}">
                <a16:creationId xmlns:a16="http://schemas.microsoft.com/office/drawing/2014/main" id="{53BFBEAB-00EC-48BC-8F27-B4E218AD73D0}"/>
              </a:ext>
            </a:extLst>
          </p:cNvPr>
          <p:cNvSpPr>
            <a:spLocks noGrp="1"/>
          </p:cNvSpPr>
          <p:nvPr>
            <p:ph idx="1"/>
          </p:nvPr>
        </p:nvSpPr>
        <p:spPr>
          <a:xfrm>
            <a:off x="837159" y="2116454"/>
            <a:ext cx="10515600" cy="4303395"/>
          </a:xfrm>
        </p:spPr>
        <p:txBody>
          <a:bodyPr>
            <a:normAutofit/>
          </a:bodyPr>
          <a:lstStyle/>
          <a:p>
            <a:pPr lvl="1"/>
            <a:r>
              <a:rPr lang="en-US" altLang="zh-CN" sz="2400" dirty="0"/>
              <a:t>4. Adding salt</a:t>
            </a:r>
          </a:p>
          <a:p>
            <a:pPr lvl="2"/>
            <a:r>
              <a:rPr lang="en-US" altLang="zh-CN" sz="2000" dirty="0">
                <a:solidFill>
                  <a:schemeClr val="accent2">
                    <a:lumMod val="60000"/>
                    <a:lumOff val="40000"/>
                  </a:schemeClr>
                </a:solidFill>
              </a:rPr>
              <a:t>One-way hash function is deterministic. Two users with the same password will have the same hashes.</a:t>
            </a:r>
          </a:p>
          <a:p>
            <a:pPr lvl="2"/>
            <a:r>
              <a:rPr lang="en-US" altLang="zh-CN" sz="2000" dirty="0">
                <a:solidFill>
                  <a:schemeClr val="accent2">
                    <a:lumMod val="60000"/>
                    <a:lumOff val="40000"/>
                  </a:schemeClr>
                </a:solidFill>
              </a:rPr>
              <a:t>Salt: a fixed-length cryptographically-strong random value that is added to the input of has functions to </a:t>
            </a:r>
            <a:r>
              <a:rPr lang="en-US" altLang="zh-CN" sz="2000" b="1" dirty="0">
                <a:solidFill>
                  <a:srgbClr val="E9B3FF"/>
                </a:solidFill>
              </a:rPr>
              <a:t>create unique hashes </a:t>
            </a:r>
            <a:r>
              <a:rPr lang="en-US" altLang="zh-CN" sz="2000" dirty="0">
                <a:solidFill>
                  <a:schemeClr val="accent2">
                    <a:lumMod val="60000"/>
                    <a:lumOff val="40000"/>
                  </a:schemeClr>
                </a:solidFill>
              </a:rPr>
              <a:t>for every input.</a:t>
            </a:r>
          </a:p>
          <a:p>
            <a:pPr lvl="2"/>
            <a:r>
              <a:rPr lang="en-US" altLang="zh-CN" sz="2000" dirty="0">
                <a:solidFill>
                  <a:schemeClr val="accent2">
                    <a:lumMod val="60000"/>
                    <a:lumOff val="40000"/>
                  </a:schemeClr>
                </a:solidFill>
              </a:rPr>
              <a:t>Store salt along with username. When the user logs in , we can lookup the username, append the salt to the provided password, hash it and verify the stored hash wit computed hash.</a:t>
            </a:r>
          </a:p>
          <a:p>
            <a:pPr lvl="2"/>
            <a:r>
              <a:rPr lang="en-US" altLang="zh-CN" sz="2000" b="1" dirty="0">
                <a:solidFill>
                  <a:srgbClr val="E9B3FF"/>
                </a:solidFill>
              </a:rPr>
              <a:t>Prevent duplicate passwords </a:t>
            </a:r>
            <a:r>
              <a:rPr lang="en-US" altLang="zh-CN" sz="2000" dirty="0">
                <a:solidFill>
                  <a:schemeClr val="accent2">
                    <a:lumMod val="60000"/>
                    <a:lumOff val="40000"/>
                  </a:schemeClr>
                </a:solidFill>
              </a:rPr>
              <a:t>from being visible in the password file.</a:t>
            </a:r>
          </a:p>
          <a:p>
            <a:pPr lvl="2"/>
            <a:r>
              <a:rPr lang="en-US" altLang="zh-CN" sz="2000" dirty="0">
                <a:solidFill>
                  <a:schemeClr val="accent2">
                    <a:lumMod val="60000"/>
                    <a:lumOff val="40000"/>
                  </a:schemeClr>
                </a:solidFill>
              </a:rPr>
              <a:t>Become nearly impossible to find out whether a person uses the same password on two or more different systems.</a:t>
            </a:r>
          </a:p>
          <a:p>
            <a:pPr lvl="2"/>
            <a:r>
              <a:rPr lang="en-US" altLang="zh-CN" sz="2000" dirty="0">
                <a:solidFill>
                  <a:schemeClr val="accent2">
                    <a:lumMod val="60000"/>
                    <a:lumOff val="40000"/>
                  </a:schemeClr>
                </a:solidFill>
              </a:rPr>
              <a:t>Increase the difficulty of attacks: has to compute a rainbow table for each password appended with a salt. Ideally, we want the salt to be truly random and unpredictable to bring the attacker to a halt.</a:t>
            </a:r>
            <a:endParaRPr lang="zh-CN" altLang="en-US" sz="2000" dirty="0">
              <a:solidFill>
                <a:schemeClr val="accent2">
                  <a:lumMod val="60000"/>
                  <a:lumOff val="40000"/>
                </a:schemeClr>
              </a:solidFill>
            </a:endParaRPr>
          </a:p>
        </p:txBody>
      </p:sp>
    </p:spTree>
    <p:extLst>
      <p:ext uri="{BB962C8B-B14F-4D97-AF65-F5344CB8AC3E}">
        <p14:creationId xmlns:p14="http://schemas.microsoft.com/office/powerpoint/2010/main" val="1960499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A2B1F1-D667-413D-BC2A-9537B99599DE}"/>
              </a:ext>
            </a:extLst>
          </p:cNvPr>
          <p:cNvSpPr>
            <a:spLocks noGrp="1"/>
          </p:cNvSpPr>
          <p:nvPr>
            <p:ph type="title"/>
          </p:nvPr>
        </p:nvSpPr>
        <p:spPr/>
        <p:txBody>
          <a:bodyPr/>
          <a:lstStyle/>
          <a:p>
            <a:r>
              <a:rPr lang="en-US" altLang="zh-CN" dirty="0"/>
              <a:t>authentication</a:t>
            </a:r>
            <a:endParaRPr lang="zh-CN" altLang="en-US" dirty="0"/>
          </a:p>
        </p:txBody>
      </p:sp>
      <p:sp>
        <p:nvSpPr>
          <p:cNvPr id="3" name="内容占位符 2">
            <a:extLst>
              <a:ext uri="{FF2B5EF4-FFF2-40B4-BE49-F238E27FC236}">
                <a16:creationId xmlns:a16="http://schemas.microsoft.com/office/drawing/2014/main" id="{ACF89238-AF6C-4626-B733-729BB7F92AAF}"/>
              </a:ext>
            </a:extLst>
          </p:cNvPr>
          <p:cNvSpPr>
            <a:spLocks noGrp="1"/>
          </p:cNvSpPr>
          <p:nvPr>
            <p:ph idx="1"/>
          </p:nvPr>
        </p:nvSpPr>
        <p:spPr>
          <a:xfrm>
            <a:off x="353244" y="1859611"/>
            <a:ext cx="11483429" cy="5065064"/>
          </a:xfrm>
        </p:spPr>
        <p:txBody>
          <a:bodyPr>
            <a:normAutofit fontScale="92500" lnSpcReduction="20000"/>
          </a:bodyPr>
          <a:lstStyle/>
          <a:p>
            <a:r>
              <a:rPr lang="en-US" altLang="zh-CN" sz="2600" dirty="0"/>
              <a:t>Other authentication methods</a:t>
            </a:r>
          </a:p>
          <a:p>
            <a:pPr lvl="1"/>
            <a:r>
              <a:rPr lang="en-US" altLang="zh-CN" sz="2600" dirty="0"/>
              <a:t>Something you have (Tokens, smart cards)</a:t>
            </a:r>
          </a:p>
          <a:p>
            <a:pPr lvl="2"/>
            <a:r>
              <a:rPr lang="en-US" altLang="zh-CN" sz="2200" dirty="0">
                <a:solidFill>
                  <a:schemeClr val="accent2">
                    <a:lumMod val="60000"/>
                    <a:lumOff val="40000"/>
                  </a:schemeClr>
                </a:solidFill>
              </a:rPr>
              <a:t>May require additional hardware (</a:t>
            </a:r>
            <a:r>
              <a:rPr lang="en-US" altLang="zh-CN" sz="2200" dirty="0" err="1">
                <a:solidFill>
                  <a:schemeClr val="accent2">
                    <a:lumMod val="60000"/>
                    <a:lumOff val="40000"/>
                  </a:schemeClr>
                </a:solidFill>
              </a:rPr>
              <a:t>eg</a:t>
            </a:r>
            <a:r>
              <a:rPr lang="en-US" altLang="zh-CN" sz="2200" dirty="0">
                <a:solidFill>
                  <a:schemeClr val="accent2">
                    <a:lumMod val="60000"/>
                    <a:lumOff val="40000"/>
                  </a:schemeClr>
                </a:solidFill>
              </a:rPr>
              <a:t>: readers)</a:t>
            </a:r>
          </a:p>
          <a:p>
            <a:pPr lvl="1"/>
            <a:r>
              <a:rPr lang="en-US" altLang="zh-CN" sz="2600" dirty="0"/>
              <a:t>Something you are (biometrics)</a:t>
            </a:r>
          </a:p>
          <a:p>
            <a:pPr lvl="2"/>
            <a:r>
              <a:rPr lang="en-US" altLang="zh-CN" sz="2200" dirty="0">
                <a:solidFill>
                  <a:schemeClr val="accent2">
                    <a:lumMod val="60000"/>
                    <a:lumOff val="40000"/>
                  </a:schemeClr>
                </a:solidFill>
              </a:rPr>
              <a:t>Do you get the same biometric measurement every time? —— probability distribution or a range for feature values.</a:t>
            </a:r>
          </a:p>
          <a:p>
            <a:pPr lvl="2"/>
            <a:r>
              <a:rPr lang="en-US" altLang="zh-CN" sz="2200" dirty="0">
                <a:solidFill>
                  <a:schemeClr val="accent2">
                    <a:lumMod val="60000"/>
                    <a:lumOff val="40000"/>
                  </a:schemeClr>
                </a:solidFill>
              </a:rPr>
              <a:t>Threats: </a:t>
            </a:r>
          </a:p>
          <a:p>
            <a:pPr lvl="3">
              <a:buFont typeface="Wingdings" panose="05000000000000000000" pitchFamily="2" charset="2"/>
              <a:buChar char="Ø"/>
            </a:pPr>
            <a:r>
              <a:rPr lang="en-US" altLang="zh-CN" sz="2200" dirty="0">
                <a:solidFill>
                  <a:schemeClr val="accent2">
                    <a:lumMod val="60000"/>
                    <a:lumOff val="40000"/>
                  </a:schemeClr>
                </a:solidFill>
              </a:rPr>
              <a:t>Inherent imprecision (e.g., two people may have their fingerprints digitally interpreted as the same)</a:t>
            </a:r>
          </a:p>
          <a:p>
            <a:pPr lvl="3">
              <a:buFont typeface="Wingdings" panose="05000000000000000000" pitchFamily="2" charset="2"/>
              <a:buChar char="Ø"/>
            </a:pPr>
            <a:r>
              <a:rPr lang="en-US" altLang="zh-CN" sz="2200" dirty="0">
                <a:solidFill>
                  <a:schemeClr val="accent2">
                    <a:lumMod val="60000"/>
                    <a:lumOff val="40000"/>
                  </a:schemeClr>
                </a:solidFill>
              </a:rPr>
              <a:t>Impersonation (e.g., use a voice recording, take photo of a face) </a:t>
            </a:r>
          </a:p>
          <a:p>
            <a:pPr lvl="3">
              <a:buFont typeface="Wingdings" panose="05000000000000000000" pitchFamily="2" charset="2"/>
              <a:buChar char="Ø"/>
            </a:pPr>
            <a:r>
              <a:rPr lang="en-US" altLang="zh-CN" sz="2200" dirty="0">
                <a:solidFill>
                  <a:schemeClr val="accent2">
                    <a:lumMod val="60000"/>
                    <a:lumOff val="40000"/>
                  </a:schemeClr>
                </a:solidFill>
              </a:rPr>
              <a:t>Coercion (e.g., force the user to put his finger on the fingerprint reader)</a:t>
            </a:r>
          </a:p>
          <a:p>
            <a:pPr lvl="1"/>
            <a:r>
              <a:rPr lang="en-US" altLang="zh-CN" sz="2600" dirty="0"/>
              <a:t>Multi-factor authentication</a:t>
            </a:r>
          </a:p>
          <a:p>
            <a:pPr lvl="2"/>
            <a:r>
              <a:rPr lang="en-US" altLang="zh-CN" sz="2200" dirty="0">
                <a:solidFill>
                  <a:schemeClr val="accent2">
                    <a:lumMod val="60000"/>
                    <a:lumOff val="40000"/>
                  </a:schemeClr>
                </a:solidFill>
              </a:rPr>
              <a:t>Use more than on method (</a:t>
            </a:r>
            <a:r>
              <a:rPr lang="en-US" altLang="zh-CN" sz="2200" dirty="0" err="1">
                <a:solidFill>
                  <a:schemeClr val="accent2">
                    <a:lumMod val="60000"/>
                    <a:lumOff val="40000"/>
                  </a:schemeClr>
                </a:solidFill>
              </a:rPr>
              <a:t>eg</a:t>
            </a:r>
            <a:r>
              <a:rPr lang="en-US" altLang="zh-CN" sz="2200" dirty="0">
                <a:solidFill>
                  <a:schemeClr val="accent2">
                    <a:lumMod val="60000"/>
                    <a:lumOff val="40000"/>
                  </a:schemeClr>
                </a:solidFill>
              </a:rPr>
              <a:t>: type password but also send a code via SMS; other things like your location)</a:t>
            </a:r>
          </a:p>
          <a:p>
            <a:pPr lvl="2"/>
            <a:r>
              <a:rPr lang="en-US" altLang="zh-CN" sz="2200" dirty="0">
                <a:solidFill>
                  <a:schemeClr val="accent2">
                    <a:lumMod val="60000"/>
                    <a:lumOff val="40000"/>
                  </a:schemeClr>
                </a:solidFill>
              </a:rPr>
              <a:t>Attacker must defeat both to compromise authentication</a:t>
            </a:r>
          </a:p>
          <a:p>
            <a:pPr lvl="1"/>
            <a:r>
              <a:rPr lang="en-US" altLang="zh-CN" sz="2600" dirty="0"/>
              <a:t>Network authentication</a:t>
            </a:r>
          </a:p>
          <a:p>
            <a:pPr lvl="2"/>
            <a:r>
              <a:rPr lang="en-US" altLang="zh-CN" sz="2200" dirty="0">
                <a:solidFill>
                  <a:schemeClr val="accent2">
                    <a:lumMod val="60000"/>
                    <a:lumOff val="40000"/>
                  </a:schemeClr>
                </a:solidFill>
              </a:rPr>
              <a:t>Send username and password to a server in a network</a:t>
            </a:r>
          </a:p>
          <a:p>
            <a:pPr lvl="2"/>
            <a:r>
              <a:rPr lang="en-US" altLang="zh-CN" sz="2200" dirty="0">
                <a:solidFill>
                  <a:schemeClr val="accent2">
                    <a:lumMod val="60000"/>
                    <a:lumOff val="40000"/>
                  </a:schemeClr>
                </a:solidFill>
              </a:rPr>
              <a:t>Introduces new problems: need crypto to secure network communication</a:t>
            </a:r>
            <a:endParaRPr lang="en-US" altLang="zh-CN" sz="1900" dirty="0">
              <a:solidFill>
                <a:schemeClr val="accent2">
                  <a:lumMod val="60000"/>
                  <a:lumOff val="40000"/>
                </a:schemeClr>
              </a:solidFill>
            </a:endParaRPr>
          </a:p>
        </p:txBody>
      </p:sp>
    </p:spTree>
    <p:extLst>
      <p:ext uri="{BB962C8B-B14F-4D97-AF65-F5344CB8AC3E}">
        <p14:creationId xmlns:p14="http://schemas.microsoft.com/office/powerpoint/2010/main" val="3607440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3A2B4-6688-48B2-9D76-BA1CAAC8005E}"/>
              </a:ext>
            </a:extLst>
          </p:cNvPr>
          <p:cNvSpPr>
            <a:spLocks noGrp="1"/>
          </p:cNvSpPr>
          <p:nvPr>
            <p:ph type="title"/>
          </p:nvPr>
        </p:nvSpPr>
        <p:spPr/>
        <p:txBody>
          <a:bodyPr/>
          <a:lstStyle/>
          <a:p>
            <a:r>
              <a:rPr lang="en-US" altLang="zh-CN" dirty="0"/>
              <a:t>Access control</a:t>
            </a:r>
            <a:endParaRPr lang="zh-CN" altLang="en-US" dirty="0"/>
          </a:p>
        </p:txBody>
      </p:sp>
      <p:sp>
        <p:nvSpPr>
          <p:cNvPr id="3" name="内容占位符 2">
            <a:extLst>
              <a:ext uri="{FF2B5EF4-FFF2-40B4-BE49-F238E27FC236}">
                <a16:creationId xmlns:a16="http://schemas.microsoft.com/office/drawing/2014/main" id="{2C91ECE0-C492-4EE2-ABE2-C5E9261E03AA}"/>
              </a:ext>
            </a:extLst>
          </p:cNvPr>
          <p:cNvSpPr>
            <a:spLocks noGrp="1"/>
          </p:cNvSpPr>
          <p:nvPr>
            <p:ph idx="1"/>
          </p:nvPr>
        </p:nvSpPr>
        <p:spPr>
          <a:xfrm>
            <a:off x="1202919" y="1962150"/>
            <a:ext cx="9784080" cy="4800600"/>
          </a:xfrm>
        </p:spPr>
        <p:txBody>
          <a:bodyPr>
            <a:normAutofit lnSpcReduction="10000"/>
          </a:bodyPr>
          <a:lstStyle/>
          <a:p>
            <a:r>
              <a:rPr lang="en-US" altLang="zh-CN" sz="2400" dirty="0"/>
              <a:t>Controlling access to resources</a:t>
            </a:r>
          </a:p>
          <a:p>
            <a:pPr lvl="1"/>
            <a:r>
              <a:rPr lang="en-US" altLang="zh-CN" sz="2400" dirty="0"/>
              <a:t>Authentication establishes the source of a request</a:t>
            </a:r>
          </a:p>
          <a:p>
            <a:pPr lvl="1"/>
            <a:r>
              <a:rPr lang="en-US" altLang="zh-CN" sz="2400" dirty="0"/>
              <a:t>Authorization or access control answers the question if a certain source of a request is allowed to read the file.</a:t>
            </a:r>
          </a:p>
          <a:p>
            <a:r>
              <a:rPr lang="en-US" altLang="zh-CN" sz="2400" dirty="0"/>
              <a:t>Elements of access control</a:t>
            </a:r>
          </a:p>
          <a:p>
            <a:pPr lvl="1"/>
            <a:r>
              <a:rPr lang="en-US" altLang="zh-CN" sz="2400" b="1" dirty="0">
                <a:solidFill>
                  <a:srgbClr val="E9B3FF"/>
                </a:solidFill>
              </a:rPr>
              <a:t>Subject </a:t>
            </a:r>
            <a:r>
              <a:rPr lang="en-US" altLang="zh-CN" sz="2400" dirty="0"/>
              <a:t>—— entity capable of accessing objects</a:t>
            </a:r>
          </a:p>
          <a:p>
            <a:pPr lvl="2"/>
            <a:r>
              <a:rPr lang="en-US" altLang="zh-CN" sz="2000" dirty="0">
                <a:solidFill>
                  <a:schemeClr val="accent2">
                    <a:lumMod val="60000"/>
                    <a:lumOff val="40000"/>
                  </a:schemeClr>
                </a:solidFill>
              </a:rPr>
              <a:t>Equates with “process”</a:t>
            </a:r>
          </a:p>
          <a:p>
            <a:pPr lvl="2"/>
            <a:r>
              <a:rPr lang="en-US" altLang="zh-CN" sz="2000" dirty="0">
                <a:solidFill>
                  <a:schemeClr val="accent2">
                    <a:lumMod val="60000"/>
                    <a:lumOff val="40000"/>
                  </a:schemeClr>
                </a:solidFill>
              </a:rPr>
              <a:t>Typically accountable for the actions they initiate</a:t>
            </a:r>
          </a:p>
          <a:p>
            <a:pPr lvl="2"/>
            <a:r>
              <a:rPr lang="en-US" altLang="zh-CN" sz="2000" dirty="0">
                <a:solidFill>
                  <a:schemeClr val="accent2">
                    <a:lumMod val="60000"/>
                    <a:lumOff val="40000"/>
                  </a:schemeClr>
                </a:solidFill>
              </a:rPr>
              <a:t>Have three classes: </a:t>
            </a:r>
            <a:r>
              <a:rPr lang="en-US" altLang="zh-CN" sz="2000" b="1" dirty="0">
                <a:solidFill>
                  <a:srgbClr val="E9B3FF"/>
                </a:solidFill>
              </a:rPr>
              <a:t>owner, group, world</a:t>
            </a:r>
          </a:p>
          <a:p>
            <a:pPr lvl="1"/>
            <a:r>
              <a:rPr lang="en-US" altLang="zh-CN" sz="2400" b="1" dirty="0">
                <a:solidFill>
                  <a:srgbClr val="E9B3FF"/>
                </a:solidFill>
              </a:rPr>
              <a:t>Object</a:t>
            </a:r>
            <a:r>
              <a:rPr lang="en-US" altLang="zh-CN" sz="2400" dirty="0"/>
              <a:t> —— resource to which access is controlled</a:t>
            </a:r>
          </a:p>
          <a:p>
            <a:pPr lvl="2"/>
            <a:r>
              <a:rPr lang="en-US" altLang="zh-CN" sz="2000" dirty="0">
                <a:solidFill>
                  <a:schemeClr val="accent2">
                    <a:lumMod val="60000"/>
                    <a:lumOff val="40000"/>
                  </a:schemeClr>
                </a:solidFill>
              </a:rPr>
              <a:t>Entity used to contain/receive information</a:t>
            </a:r>
          </a:p>
          <a:p>
            <a:pPr lvl="1"/>
            <a:r>
              <a:rPr lang="en-US" altLang="zh-CN" sz="2400" b="1" dirty="0">
                <a:solidFill>
                  <a:srgbClr val="E9B3FF"/>
                </a:solidFill>
              </a:rPr>
              <a:t>Access right </a:t>
            </a:r>
            <a:r>
              <a:rPr lang="en-US" altLang="zh-CN" sz="2400" dirty="0"/>
              <a:t>—— the way in which a subject may access an object</a:t>
            </a:r>
          </a:p>
          <a:p>
            <a:pPr lvl="2"/>
            <a:r>
              <a:rPr lang="en-US" altLang="zh-CN" sz="2000" dirty="0" err="1">
                <a:solidFill>
                  <a:schemeClr val="accent2">
                    <a:lumMod val="60000"/>
                    <a:lumOff val="40000"/>
                  </a:schemeClr>
                </a:solidFill>
              </a:rPr>
              <a:t>Eg</a:t>
            </a:r>
            <a:r>
              <a:rPr lang="en-US" altLang="zh-CN" sz="2000" dirty="0">
                <a:solidFill>
                  <a:schemeClr val="accent2">
                    <a:lumMod val="60000"/>
                    <a:lumOff val="40000"/>
                  </a:schemeClr>
                </a:solidFill>
              </a:rPr>
              <a:t>: read, write, execute, delete, create, search</a:t>
            </a:r>
          </a:p>
          <a:p>
            <a:pPr lvl="2"/>
            <a:endParaRPr lang="en-US" altLang="zh-CN" dirty="0"/>
          </a:p>
        </p:txBody>
      </p:sp>
    </p:spTree>
    <p:extLst>
      <p:ext uri="{BB962C8B-B14F-4D97-AF65-F5344CB8AC3E}">
        <p14:creationId xmlns:p14="http://schemas.microsoft.com/office/powerpoint/2010/main" val="1339620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EC5C0-CC58-40D0-A64F-711741E5DD6E}"/>
              </a:ext>
            </a:extLst>
          </p:cNvPr>
          <p:cNvSpPr>
            <a:spLocks noGrp="1"/>
          </p:cNvSpPr>
          <p:nvPr>
            <p:ph type="title"/>
          </p:nvPr>
        </p:nvSpPr>
        <p:spPr/>
        <p:txBody>
          <a:bodyPr/>
          <a:lstStyle/>
          <a:p>
            <a:r>
              <a:rPr lang="en-US" altLang="zh-CN" dirty="0"/>
              <a:t>Access control</a:t>
            </a:r>
            <a:endParaRPr lang="zh-CN" altLang="en-US" dirty="0"/>
          </a:p>
        </p:txBody>
      </p:sp>
      <p:sp>
        <p:nvSpPr>
          <p:cNvPr id="3" name="内容占位符 2">
            <a:extLst>
              <a:ext uri="{FF2B5EF4-FFF2-40B4-BE49-F238E27FC236}">
                <a16:creationId xmlns:a16="http://schemas.microsoft.com/office/drawing/2014/main" id="{F145F45D-2A82-4E5F-8A3B-750A731EA1FA}"/>
              </a:ext>
            </a:extLst>
          </p:cNvPr>
          <p:cNvSpPr>
            <a:spLocks noGrp="1"/>
          </p:cNvSpPr>
          <p:nvPr>
            <p:ph idx="1"/>
          </p:nvPr>
        </p:nvSpPr>
        <p:spPr>
          <a:xfrm>
            <a:off x="1202919" y="2011680"/>
            <a:ext cx="9784080" cy="4655820"/>
          </a:xfrm>
        </p:spPr>
        <p:txBody>
          <a:bodyPr>
            <a:normAutofit/>
          </a:bodyPr>
          <a:lstStyle/>
          <a:p>
            <a:r>
              <a:rPr lang="en-US" altLang="zh-CN" sz="2400" dirty="0"/>
              <a:t>ACL vs C-List</a:t>
            </a:r>
          </a:p>
          <a:p>
            <a:pPr lvl="1"/>
            <a:r>
              <a:rPr lang="en-US" altLang="zh-CN" sz="2400" dirty="0"/>
              <a:t>ACL (access control list): for each object Oi -&gt; [ (subject S1, </a:t>
            </a:r>
            <a:r>
              <a:rPr lang="en-US" altLang="zh-CN" sz="2400" dirty="0" err="1"/>
              <a:t>rwx</a:t>
            </a:r>
            <a:r>
              <a:rPr lang="en-US" altLang="zh-CN" sz="2400" dirty="0"/>
              <a:t>), (subject S2, r), ... ]</a:t>
            </a:r>
          </a:p>
          <a:p>
            <a:pPr lvl="1"/>
            <a:r>
              <a:rPr lang="en-US" altLang="zh-CN" sz="2400" dirty="0"/>
              <a:t>C-list: for each subject Si -&gt; [ (object O1, w), (object O2, r), ... ]</a:t>
            </a:r>
          </a:p>
          <a:p>
            <a:r>
              <a:rPr lang="en-US" altLang="zh-CN" sz="2600" dirty="0"/>
              <a:t>Discretionary access control (DAC) —— control access based on the identity of the requestor.</a:t>
            </a:r>
          </a:p>
          <a:p>
            <a:pPr lvl="1"/>
            <a:r>
              <a:rPr lang="en-US" altLang="zh-CN" sz="2200" dirty="0"/>
              <a:t>Often provided using an access control matrix</a:t>
            </a:r>
          </a:p>
          <a:p>
            <a:pPr lvl="1"/>
            <a:r>
              <a:rPr lang="en-US" altLang="zh-CN" sz="2200" dirty="0"/>
              <a:t>&gt;_&lt;: so many entries in the matrix because you define access right for each individual</a:t>
            </a:r>
          </a:p>
          <a:p>
            <a:pPr lvl="1"/>
            <a:r>
              <a:rPr lang="en-US" altLang="zh-CN" sz="2200" dirty="0"/>
              <a:t>&gt;_&lt;: cannot control if someone you share a file with will not further share the data -&gt; </a:t>
            </a:r>
            <a:r>
              <a:rPr lang="en-US" altLang="zh-CN" sz="2200" b="1" dirty="0">
                <a:solidFill>
                  <a:srgbClr val="E9B3FF"/>
                </a:solidFill>
              </a:rPr>
              <a:t>cannot control information flow</a:t>
            </a:r>
          </a:p>
        </p:txBody>
      </p:sp>
    </p:spTree>
    <p:extLst>
      <p:ext uri="{BB962C8B-B14F-4D97-AF65-F5344CB8AC3E}">
        <p14:creationId xmlns:p14="http://schemas.microsoft.com/office/powerpoint/2010/main" val="3462882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73A47-C436-40F1-A035-948953E9AA76}"/>
              </a:ext>
            </a:extLst>
          </p:cNvPr>
          <p:cNvSpPr>
            <a:spLocks noGrp="1"/>
          </p:cNvSpPr>
          <p:nvPr>
            <p:ph type="title"/>
          </p:nvPr>
        </p:nvSpPr>
        <p:spPr/>
        <p:txBody>
          <a:bodyPr/>
          <a:lstStyle/>
          <a:p>
            <a:r>
              <a:rPr lang="en-US" altLang="zh-CN" dirty="0"/>
              <a:t>Access control</a:t>
            </a:r>
            <a:endParaRPr lang="zh-CN" altLang="en-US" dirty="0"/>
          </a:p>
        </p:txBody>
      </p:sp>
      <p:sp>
        <p:nvSpPr>
          <p:cNvPr id="3" name="内容占位符 2">
            <a:extLst>
              <a:ext uri="{FF2B5EF4-FFF2-40B4-BE49-F238E27FC236}">
                <a16:creationId xmlns:a16="http://schemas.microsoft.com/office/drawing/2014/main" id="{7D0C3910-AB22-4E68-AA13-D84D130DB2F7}"/>
              </a:ext>
            </a:extLst>
          </p:cNvPr>
          <p:cNvSpPr>
            <a:spLocks noGrp="1"/>
          </p:cNvSpPr>
          <p:nvPr>
            <p:ph idx="1"/>
          </p:nvPr>
        </p:nvSpPr>
        <p:spPr>
          <a:xfrm>
            <a:off x="865734" y="1916761"/>
            <a:ext cx="10458450" cy="4874564"/>
          </a:xfrm>
        </p:spPr>
        <p:txBody>
          <a:bodyPr>
            <a:normAutofit lnSpcReduction="10000"/>
          </a:bodyPr>
          <a:lstStyle/>
          <a:p>
            <a:r>
              <a:rPr lang="en-US" altLang="zh-CN" sz="2400" dirty="0"/>
              <a:t>RBAC vs ABAC</a:t>
            </a:r>
          </a:p>
          <a:p>
            <a:pPr lvl="1"/>
            <a:r>
              <a:rPr lang="en-US" altLang="zh-CN" sz="2400" dirty="0"/>
              <a:t>RBAC —— based on the roles that users have within the system</a:t>
            </a:r>
          </a:p>
          <a:p>
            <a:pPr lvl="2"/>
            <a:r>
              <a:rPr lang="en-US" altLang="zh-CN" sz="2000" dirty="0">
                <a:solidFill>
                  <a:schemeClr val="accent2">
                    <a:lumMod val="60000"/>
                    <a:lumOff val="40000"/>
                  </a:schemeClr>
                </a:solidFill>
              </a:rPr>
              <a:t>Role: abstraction of a group of individual.</a:t>
            </a:r>
          </a:p>
          <a:p>
            <a:pPr lvl="2"/>
            <a:r>
              <a:rPr lang="en-US" altLang="zh-CN" sz="2000" dirty="0">
                <a:solidFill>
                  <a:schemeClr val="accent2">
                    <a:lumMod val="60000"/>
                    <a:lumOff val="40000"/>
                  </a:schemeClr>
                </a:solidFill>
              </a:rPr>
              <a:t>In enterprise setting, access may be based on job function or role of a user</a:t>
            </a:r>
          </a:p>
          <a:p>
            <a:pPr lvl="2"/>
            <a:r>
              <a:rPr lang="en-US" altLang="zh-CN" sz="2000" dirty="0">
                <a:solidFill>
                  <a:schemeClr val="accent2">
                    <a:lumMod val="60000"/>
                    <a:lumOff val="40000"/>
                  </a:schemeClr>
                </a:solidFill>
              </a:rPr>
              <a:t>Users authenticate themselves to the system, can activate one or more roles for themselves</a:t>
            </a:r>
          </a:p>
          <a:p>
            <a:pPr lvl="2"/>
            <a:r>
              <a:rPr lang="en-US" altLang="zh-CN" sz="2000" dirty="0">
                <a:solidFill>
                  <a:schemeClr val="accent2">
                    <a:lumMod val="60000"/>
                    <a:lumOff val="40000"/>
                  </a:schemeClr>
                </a:solidFill>
              </a:rPr>
              <a:t>^_^: policy need not be updated when an individual leaves the organization</a:t>
            </a:r>
          </a:p>
          <a:p>
            <a:pPr lvl="2"/>
            <a:r>
              <a:rPr lang="en-US" altLang="zh-CN" sz="2000" dirty="0">
                <a:solidFill>
                  <a:schemeClr val="accent2">
                    <a:lumMod val="60000"/>
                    <a:lumOff val="40000"/>
                  </a:schemeClr>
                </a:solidFill>
              </a:rPr>
              <a:t>&gt;_&lt;: </a:t>
            </a:r>
            <a:r>
              <a:rPr lang="en-US" altLang="zh-CN" sz="2000" b="1" dirty="0">
                <a:solidFill>
                  <a:srgbClr val="E9B3FF"/>
                </a:solidFill>
              </a:rPr>
              <a:t>lack of context </a:t>
            </a:r>
            <a:r>
              <a:rPr lang="en-US" altLang="zh-CN" sz="2000" dirty="0">
                <a:solidFill>
                  <a:schemeClr val="accent2">
                    <a:lumMod val="60000"/>
                    <a:lumOff val="40000"/>
                  </a:schemeClr>
                </a:solidFill>
              </a:rPr>
              <a:t>-&gt; unable to model policies that depend on contextual details, such as time, location, relationship between users.</a:t>
            </a:r>
          </a:p>
          <a:p>
            <a:pPr lvl="2"/>
            <a:r>
              <a:rPr lang="en-US" altLang="zh-CN" sz="2000" dirty="0">
                <a:solidFill>
                  <a:schemeClr val="accent2">
                    <a:lumMod val="60000"/>
                    <a:lumOff val="40000"/>
                  </a:schemeClr>
                </a:solidFill>
              </a:rPr>
              <a:t>&gt;_&lt;: </a:t>
            </a:r>
            <a:r>
              <a:rPr lang="en-US" altLang="zh-CN" sz="2000" b="1" dirty="0">
                <a:solidFill>
                  <a:srgbClr val="E9B3FF"/>
                </a:solidFill>
              </a:rPr>
              <a:t>role explosion </a:t>
            </a:r>
            <a:r>
              <a:rPr lang="en-US" altLang="zh-CN" sz="2000" dirty="0">
                <a:solidFill>
                  <a:schemeClr val="accent2">
                    <a:lumMod val="60000"/>
                    <a:lumOff val="40000"/>
                  </a:schemeClr>
                </a:solidFill>
              </a:rPr>
              <a:t>-&gt;each user often needs unique access rights. An ever-increasing number of users requires an exponentially increasing number of roles to accommodate various permission combinations</a:t>
            </a:r>
          </a:p>
          <a:p>
            <a:pPr lvl="2"/>
            <a:r>
              <a:rPr lang="en-US" altLang="zh-CN" sz="2000" dirty="0">
                <a:solidFill>
                  <a:schemeClr val="accent2">
                    <a:lumMod val="60000"/>
                    <a:lumOff val="40000"/>
                  </a:schemeClr>
                </a:solidFill>
              </a:rPr>
              <a:t>&gt;_&lt;: </a:t>
            </a:r>
            <a:r>
              <a:rPr lang="en-US" altLang="zh-CN" sz="2000" b="1" dirty="0">
                <a:solidFill>
                  <a:srgbClr val="E9B3FF"/>
                </a:solidFill>
              </a:rPr>
              <a:t>toxic combination </a:t>
            </a:r>
            <a:r>
              <a:rPr lang="en-US" altLang="zh-CN" sz="2000" dirty="0">
                <a:solidFill>
                  <a:schemeClr val="accent2">
                    <a:lumMod val="60000"/>
                    <a:lumOff val="40000"/>
                  </a:schemeClr>
                </a:solidFill>
              </a:rPr>
              <a:t>-&gt; various roles assigned to the same user could contain conflicting data (</a:t>
            </a:r>
            <a:r>
              <a:rPr lang="en-US" altLang="zh-CN" sz="2000" dirty="0" err="1">
                <a:solidFill>
                  <a:schemeClr val="accent2">
                    <a:lumMod val="60000"/>
                    <a:lumOff val="40000"/>
                  </a:schemeClr>
                </a:solidFill>
              </a:rPr>
              <a:t>eg</a:t>
            </a:r>
            <a:r>
              <a:rPr lang="en-US" altLang="zh-CN" sz="2000" dirty="0">
                <a:solidFill>
                  <a:schemeClr val="accent2">
                    <a:lumMod val="60000"/>
                    <a:lumOff val="40000"/>
                  </a:schemeClr>
                </a:solidFill>
              </a:rPr>
              <a:t>: one role allows you to create new policy and another role allows you to approve it)</a:t>
            </a:r>
          </a:p>
          <a:p>
            <a:pPr lvl="2"/>
            <a:r>
              <a:rPr lang="en-US" altLang="zh-CN" sz="2000" dirty="0">
                <a:solidFill>
                  <a:schemeClr val="accent2">
                    <a:lumMod val="60000"/>
                    <a:lumOff val="40000"/>
                  </a:schemeClr>
                </a:solidFill>
              </a:rPr>
              <a:t>&gt;_&lt;: </a:t>
            </a:r>
            <a:r>
              <a:rPr lang="en-US" altLang="zh-CN" sz="2000" b="1" dirty="0">
                <a:solidFill>
                  <a:srgbClr val="E9B3FF"/>
                </a:solidFill>
              </a:rPr>
              <a:t>management nightmares </a:t>
            </a:r>
            <a:r>
              <a:rPr lang="en-US" altLang="zh-CN" sz="2000" dirty="0">
                <a:solidFill>
                  <a:schemeClr val="accent2">
                    <a:lumMod val="60000"/>
                    <a:lumOff val="40000"/>
                  </a:schemeClr>
                </a:solidFill>
              </a:rPr>
              <a:t>-&gt; with exponentially more roles, role engineering becomes an increasing difficult task. Any attempts to audit or certify such an environment would be fraught with management nightmares</a:t>
            </a:r>
          </a:p>
          <a:p>
            <a:endParaRPr lang="zh-CN" altLang="en-US" dirty="0"/>
          </a:p>
        </p:txBody>
      </p:sp>
    </p:spTree>
    <p:extLst>
      <p:ext uri="{BB962C8B-B14F-4D97-AF65-F5344CB8AC3E}">
        <p14:creationId xmlns:p14="http://schemas.microsoft.com/office/powerpoint/2010/main" val="2241683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0D3C6-5380-4EEA-A89E-F2C832AAED1B}"/>
              </a:ext>
            </a:extLst>
          </p:cNvPr>
          <p:cNvSpPr>
            <a:spLocks noGrp="1"/>
          </p:cNvSpPr>
          <p:nvPr>
            <p:ph type="title"/>
          </p:nvPr>
        </p:nvSpPr>
        <p:spPr/>
        <p:txBody>
          <a:bodyPr/>
          <a:lstStyle/>
          <a:p>
            <a:r>
              <a:rPr lang="en-US" altLang="zh-CN" dirty="0"/>
              <a:t>Access control</a:t>
            </a:r>
            <a:endParaRPr lang="zh-CN" altLang="en-US" dirty="0"/>
          </a:p>
        </p:txBody>
      </p:sp>
      <p:sp>
        <p:nvSpPr>
          <p:cNvPr id="3" name="内容占位符 2">
            <a:extLst>
              <a:ext uri="{FF2B5EF4-FFF2-40B4-BE49-F238E27FC236}">
                <a16:creationId xmlns:a16="http://schemas.microsoft.com/office/drawing/2014/main" id="{C0C34918-5075-403C-A7F8-2B4DFD314692}"/>
              </a:ext>
            </a:extLst>
          </p:cNvPr>
          <p:cNvSpPr>
            <a:spLocks noGrp="1"/>
          </p:cNvSpPr>
          <p:nvPr>
            <p:ph idx="1"/>
          </p:nvPr>
        </p:nvSpPr>
        <p:spPr>
          <a:xfrm>
            <a:off x="535953" y="1916761"/>
            <a:ext cx="11118012" cy="4941239"/>
          </a:xfrm>
        </p:spPr>
        <p:txBody>
          <a:bodyPr>
            <a:normAutofit fontScale="92500" lnSpcReduction="20000"/>
          </a:bodyPr>
          <a:lstStyle/>
          <a:p>
            <a:pPr lvl="1"/>
            <a:r>
              <a:rPr lang="en-US" altLang="zh-CN" sz="2600" dirty="0"/>
              <a:t>ABAC —— based on attributes of the user, the resource to be accessed and current environmental conditions</a:t>
            </a:r>
          </a:p>
          <a:p>
            <a:pPr lvl="2"/>
            <a:r>
              <a:rPr lang="en-US" altLang="zh-CN" sz="2200" dirty="0">
                <a:solidFill>
                  <a:schemeClr val="accent2">
                    <a:lumMod val="60000"/>
                    <a:lumOff val="40000"/>
                  </a:schemeClr>
                </a:solidFill>
              </a:rPr>
              <a:t>Adding </a:t>
            </a:r>
            <a:r>
              <a:rPr lang="en-US" altLang="zh-CN" sz="2200" b="1" dirty="0">
                <a:solidFill>
                  <a:srgbClr val="E9B3FF"/>
                </a:solidFill>
              </a:rPr>
              <a:t>context</a:t>
            </a:r>
            <a:r>
              <a:rPr lang="en-US" altLang="zh-CN" sz="2200" dirty="0">
                <a:solidFill>
                  <a:schemeClr val="accent2">
                    <a:lumMod val="60000"/>
                    <a:lumOff val="40000"/>
                  </a:schemeClr>
                </a:solidFill>
              </a:rPr>
              <a:t> by specifying individual attributes using natural language.</a:t>
            </a:r>
          </a:p>
          <a:p>
            <a:pPr lvl="2"/>
            <a:r>
              <a:rPr lang="en-US" altLang="zh-CN" sz="2200" dirty="0">
                <a:solidFill>
                  <a:schemeClr val="accent2">
                    <a:lumMod val="60000"/>
                    <a:lumOff val="40000"/>
                  </a:schemeClr>
                </a:solidFill>
              </a:rPr>
              <a:t>The context surrounding the user, their data and the interaction between the two are important to provide access to the </a:t>
            </a:r>
            <a:r>
              <a:rPr lang="en-US" altLang="zh-CN" sz="2200" b="1" dirty="0">
                <a:solidFill>
                  <a:srgbClr val="E9B3FF"/>
                </a:solidFill>
              </a:rPr>
              <a:t>right user</a:t>
            </a:r>
            <a:r>
              <a:rPr lang="en-US" altLang="zh-CN" sz="2200" dirty="0">
                <a:solidFill>
                  <a:schemeClr val="accent2">
                    <a:lumMod val="60000"/>
                    <a:lumOff val="40000"/>
                  </a:schemeClr>
                </a:solidFill>
              </a:rPr>
              <a:t>, at the </a:t>
            </a:r>
            <a:r>
              <a:rPr lang="en-US" altLang="zh-CN" sz="2200" b="1" dirty="0">
                <a:solidFill>
                  <a:srgbClr val="E9B3FF"/>
                </a:solidFill>
              </a:rPr>
              <a:t>right time </a:t>
            </a:r>
            <a:r>
              <a:rPr lang="en-US" altLang="zh-CN" sz="2200" dirty="0">
                <a:solidFill>
                  <a:schemeClr val="accent2">
                    <a:lumMod val="60000"/>
                    <a:lumOff val="40000"/>
                  </a:schemeClr>
                </a:solidFill>
              </a:rPr>
              <a:t>and </a:t>
            </a:r>
            <a:r>
              <a:rPr lang="en-US" altLang="zh-CN" sz="2200" b="1" dirty="0">
                <a:solidFill>
                  <a:srgbClr val="E9B3FF"/>
                </a:solidFill>
              </a:rPr>
              <a:t>location</a:t>
            </a:r>
            <a:r>
              <a:rPr lang="en-US" altLang="zh-CN" sz="2200" dirty="0">
                <a:solidFill>
                  <a:schemeClr val="accent2">
                    <a:lumMod val="60000"/>
                    <a:lumOff val="40000"/>
                  </a:schemeClr>
                </a:solidFill>
              </a:rPr>
              <a:t>, when certain regulation is met</a:t>
            </a:r>
          </a:p>
          <a:p>
            <a:pPr lvl="2"/>
            <a:r>
              <a:rPr lang="en-US" altLang="zh-CN" sz="2200" dirty="0">
                <a:solidFill>
                  <a:schemeClr val="accent2">
                    <a:lumMod val="60000"/>
                    <a:lumOff val="40000"/>
                  </a:schemeClr>
                </a:solidFill>
              </a:rPr>
              <a:t>Adopts a policy driven approach.</a:t>
            </a:r>
          </a:p>
          <a:p>
            <a:pPr lvl="2"/>
            <a:r>
              <a:rPr lang="en-US" altLang="zh-CN" sz="2200" dirty="0">
                <a:solidFill>
                  <a:schemeClr val="accent2">
                    <a:lumMod val="60000"/>
                    <a:lumOff val="40000"/>
                  </a:schemeClr>
                </a:solidFill>
              </a:rPr>
              <a:t>Attributes of subjects, objects and the environment are used to express rich policies.</a:t>
            </a:r>
          </a:p>
          <a:p>
            <a:r>
              <a:rPr lang="en-US" altLang="zh-CN" sz="2600" dirty="0" err="1"/>
              <a:t>SetUID</a:t>
            </a:r>
            <a:endParaRPr lang="en-US" altLang="zh-CN" sz="2600" dirty="0"/>
          </a:p>
          <a:p>
            <a:pPr lvl="1"/>
            <a:r>
              <a:rPr lang="en-US" altLang="zh-CN" sz="2600" dirty="0"/>
              <a:t>stands for </a:t>
            </a:r>
            <a:r>
              <a:rPr lang="en-US" altLang="zh-CN" sz="2600" b="1" dirty="0">
                <a:solidFill>
                  <a:srgbClr val="E9B3FF"/>
                </a:solidFill>
              </a:rPr>
              <a:t>set user ID on execution</a:t>
            </a:r>
            <a:r>
              <a:rPr lang="en-US" altLang="zh-CN" sz="2600" dirty="0"/>
              <a:t>, a special type of file permission in Unix and Unix-like operating systems. It is a security tool that permits users to run certain programs with escalated privileges.</a:t>
            </a:r>
          </a:p>
          <a:p>
            <a:pPr lvl="1"/>
            <a:r>
              <a:rPr lang="en-US" altLang="zh-CN" sz="2600" dirty="0"/>
              <a:t>When an executable file's </a:t>
            </a:r>
            <a:r>
              <a:rPr lang="en-US" altLang="zh-CN" sz="2600" dirty="0" err="1"/>
              <a:t>setuid</a:t>
            </a:r>
            <a:r>
              <a:rPr lang="en-US" altLang="zh-CN" sz="2600" dirty="0"/>
              <a:t> permission is set, users may execute that program with a level of access that matches the user who owns the file. For instance, when a user wants to change their password, they run the passwd command. The passwd program is owned by the root account and marked as </a:t>
            </a:r>
            <a:r>
              <a:rPr lang="en-US" altLang="zh-CN" sz="2600" dirty="0" err="1"/>
              <a:t>setuid</a:t>
            </a:r>
            <a:r>
              <a:rPr lang="en-US" altLang="zh-CN" sz="2600" dirty="0"/>
              <a:t>, so the user is </a:t>
            </a:r>
            <a:r>
              <a:rPr lang="en-US" altLang="zh-CN" sz="2600" b="1" dirty="0">
                <a:solidFill>
                  <a:srgbClr val="E9B3FF"/>
                </a:solidFill>
              </a:rPr>
              <a:t>temporarily granted root access for that very limited purpose</a:t>
            </a:r>
            <a:r>
              <a:rPr lang="en-US" altLang="zh-CN" sz="2600" dirty="0"/>
              <a:t>.</a:t>
            </a:r>
            <a:endParaRPr lang="en-US" altLang="zh-CN" sz="2200" dirty="0"/>
          </a:p>
          <a:p>
            <a:endParaRPr lang="zh-CN" altLang="en-US" dirty="0"/>
          </a:p>
        </p:txBody>
      </p:sp>
    </p:spTree>
    <p:extLst>
      <p:ext uri="{BB962C8B-B14F-4D97-AF65-F5344CB8AC3E}">
        <p14:creationId xmlns:p14="http://schemas.microsoft.com/office/powerpoint/2010/main" val="2580756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7F1B8-EF19-4B58-904F-5BE751347935}"/>
              </a:ext>
            </a:extLst>
          </p:cNvPr>
          <p:cNvSpPr>
            <a:spLocks noGrp="1"/>
          </p:cNvSpPr>
          <p:nvPr>
            <p:ph type="title"/>
          </p:nvPr>
        </p:nvSpPr>
        <p:spPr/>
        <p:txBody>
          <a:bodyPr/>
          <a:lstStyle/>
          <a:p>
            <a:r>
              <a:rPr lang="en-US" altLang="zh-CN" dirty="0"/>
              <a:t>Mandatory access control</a:t>
            </a:r>
            <a:endParaRPr lang="zh-CN" altLang="en-US" dirty="0"/>
          </a:p>
        </p:txBody>
      </p:sp>
      <p:sp>
        <p:nvSpPr>
          <p:cNvPr id="3" name="内容占位符 2">
            <a:extLst>
              <a:ext uri="{FF2B5EF4-FFF2-40B4-BE49-F238E27FC236}">
                <a16:creationId xmlns:a16="http://schemas.microsoft.com/office/drawing/2014/main" id="{5945993B-E1EB-44B5-A40E-8C81A73C33B3}"/>
              </a:ext>
            </a:extLst>
          </p:cNvPr>
          <p:cNvSpPr>
            <a:spLocks noGrp="1"/>
          </p:cNvSpPr>
          <p:nvPr>
            <p:ph idx="1"/>
          </p:nvPr>
        </p:nvSpPr>
        <p:spPr>
          <a:xfrm>
            <a:off x="1057618" y="2164080"/>
            <a:ext cx="10074681" cy="4206240"/>
          </a:xfrm>
        </p:spPr>
        <p:txBody>
          <a:bodyPr>
            <a:normAutofit/>
          </a:bodyPr>
          <a:lstStyle/>
          <a:p>
            <a:r>
              <a:rPr lang="en-US" altLang="zh-CN" sz="2400" dirty="0"/>
              <a:t>Mandatory access control (MAC) —— control access based on comparing security labels with security clearances.</a:t>
            </a:r>
          </a:p>
          <a:p>
            <a:pPr lvl="1"/>
            <a:r>
              <a:rPr lang="en-US" altLang="zh-CN" dirty="0"/>
              <a:t>Works in a company and the company decides how data should be shared</a:t>
            </a:r>
          </a:p>
          <a:p>
            <a:pPr lvl="1"/>
            <a:r>
              <a:rPr lang="en-US" altLang="zh-CN" b="1" dirty="0">
                <a:solidFill>
                  <a:srgbClr val="E9B3FF"/>
                </a:solidFill>
              </a:rPr>
              <a:t>Multilevel security</a:t>
            </a:r>
            <a:r>
              <a:rPr lang="en-US" altLang="zh-CN" dirty="0"/>
              <a:t>: data has associated classification level and users are cleared at various levels —— top secret, secret, confidential, restricted, unclassified, etc.</a:t>
            </a:r>
          </a:p>
          <a:p>
            <a:pPr lvl="1"/>
            <a:r>
              <a:rPr lang="en-US" altLang="zh-CN" sz="2400" dirty="0"/>
              <a:t>Implementing MAC</a:t>
            </a:r>
          </a:p>
          <a:p>
            <a:pPr lvl="2"/>
            <a:r>
              <a:rPr lang="en-US" altLang="zh-CN" sz="2000" dirty="0">
                <a:solidFill>
                  <a:schemeClr val="accent2">
                    <a:lumMod val="60000"/>
                    <a:lumOff val="40000"/>
                  </a:schemeClr>
                </a:solidFill>
              </a:rPr>
              <a:t>TCB associates labels with each user and object and checks them when access requests are made</a:t>
            </a:r>
          </a:p>
          <a:p>
            <a:pPr lvl="2"/>
            <a:r>
              <a:rPr lang="en-US" altLang="zh-CN" sz="2000" b="1" dirty="0">
                <a:solidFill>
                  <a:srgbClr val="E9B3FF"/>
                </a:solidFill>
              </a:rPr>
              <a:t>Label = (sensitivity level, compartment)</a:t>
            </a:r>
          </a:p>
          <a:p>
            <a:endParaRPr lang="zh-CN" altLang="en-US" dirty="0"/>
          </a:p>
        </p:txBody>
      </p:sp>
    </p:spTree>
    <p:extLst>
      <p:ext uri="{BB962C8B-B14F-4D97-AF65-F5344CB8AC3E}">
        <p14:creationId xmlns:p14="http://schemas.microsoft.com/office/powerpoint/2010/main" val="24959070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36745-74E3-4BC9-B246-DA61DA2C507B}"/>
              </a:ext>
            </a:extLst>
          </p:cNvPr>
          <p:cNvSpPr>
            <a:spLocks noGrp="1"/>
          </p:cNvSpPr>
          <p:nvPr>
            <p:ph type="title"/>
          </p:nvPr>
        </p:nvSpPr>
        <p:spPr/>
        <p:txBody>
          <a:bodyPr/>
          <a:lstStyle/>
          <a:p>
            <a:r>
              <a:rPr lang="en-US" altLang="zh-CN" dirty="0"/>
              <a:t>Mandatory access control</a:t>
            </a:r>
            <a:endParaRPr lang="zh-CN" altLang="en-US" dirty="0"/>
          </a:p>
        </p:txBody>
      </p:sp>
      <p:sp>
        <p:nvSpPr>
          <p:cNvPr id="3" name="内容占位符 2">
            <a:extLst>
              <a:ext uri="{FF2B5EF4-FFF2-40B4-BE49-F238E27FC236}">
                <a16:creationId xmlns:a16="http://schemas.microsoft.com/office/drawing/2014/main" id="{076B8DC7-BEA5-47D0-9DFE-1D39FF752986}"/>
              </a:ext>
            </a:extLst>
          </p:cNvPr>
          <p:cNvSpPr>
            <a:spLocks noGrp="1"/>
          </p:cNvSpPr>
          <p:nvPr>
            <p:ph idx="1"/>
          </p:nvPr>
        </p:nvSpPr>
        <p:spPr>
          <a:xfrm>
            <a:off x="1202919" y="2011679"/>
            <a:ext cx="9784080" cy="4703445"/>
          </a:xfrm>
        </p:spPr>
        <p:txBody>
          <a:bodyPr>
            <a:normAutofit/>
          </a:bodyPr>
          <a:lstStyle/>
          <a:p>
            <a:r>
              <a:rPr lang="en-US" altLang="zh-CN" sz="2400" dirty="0"/>
              <a:t>MAC confidentiality (Bell and La Padua or BLP Model)</a:t>
            </a:r>
          </a:p>
          <a:p>
            <a:pPr lvl="1"/>
            <a:r>
              <a:rPr lang="en-US" altLang="zh-CN" sz="2400" b="1" dirty="0">
                <a:solidFill>
                  <a:srgbClr val="E9B3FF"/>
                </a:solidFill>
              </a:rPr>
              <a:t>Simple security property (ss property): “no read-up”</a:t>
            </a:r>
          </a:p>
          <a:p>
            <a:pPr lvl="2"/>
            <a:r>
              <a:rPr lang="en-US" altLang="zh-CN" sz="2000" dirty="0">
                <a:solidFill>
                  <a:schemeClr val="accent2">
                    <a:lumMod val="60000"/>
                    <a:lumOff val="40000"/>
                  </a:schemeClr>
                </a:solidFill>
              </a:rPr>
              <a:t>prohibits a subject of lower clearance from reading an object of higher classification</a:t>
            </a:r>
          </a:p>
          <a:p>
            <a:pPr lvl="1"/>
            <a:r>
              <a:rPr lang="en-US" altLang="zh-CN" sz="2400" b="1" dirty="0">
                <a:solidFill>
                  <a:srgbClr val="E9B3FF"/>
                </a:solidFill>
              </a:rPr>
              <a:t>The * (star) property: “no write-down”</a:t>
            </a:r>
          </a:p>
          <a:p>
            <a:pPr lvl="2"/>
            <a:r>
              <a:rPr lang="en-US" altLang="zh-CN" sz="2000" dirty="0">
                <a:solidFill>
                  <a:schemeClr val="accent2">
                    <a:lumMod val="60000"/>
                    <a:lumOff val="40000"/>
                  </a:schemeClr>
                </a:solidFill>
              </a:rPr>
              <a:t>prohibits a high-level subject from sending messages to a lower-level object</a:t>
            </a:r>
          </a:p>
          <a:p>
            <a:r>
              <a:rPr lang="en-US" altLang="zh-CN" sz="2400" dirty="0"/>
              <a:t>Biba Integrity model (</a:t>
            </a:r>
            <a:r>
              <a:rPr lang="zh-CN" altLang="en-US" sz="2000" dirty="0"/>
              <a:t>记忆：在军队中，只能给下级写命令，并且阅读上级的命令</a:t>
            </a:r>
            <a:r>
              <a:rPr lang="en-US" altLang="zh-CN" sz="2400" dirty="0"/>
              <a:t>)</a:t>
            </a:r>
          </a:p>
          <a:p>
            <a:pPr lvl="1"/>
            <a:r>
              <a:rPr lang="en-US" altLang="zh-CN" sz="2400" dirty="0"/>
              <a:t>Simple integrity (read) property —— “read up”</a:t>
            </a:r>
          </a:p>
          <a:p>
            <a:pPr lvl="2"/>
            <a:r>
              <a:rPr lang="en-US" altLang="zh-CN" sz="2000" dirty="0">
                <a:solidFill>
                  <a:schemeClr val="accent2">
                    <a:lumMod val="60000"/>
                    <a:lumOff val="40000"/>
                  </a:schemeClr>
                </a:solidFill>
              </a:rPr>
              <a:t>Subjects have read access to an object only if the security level of the subject is equal to or lower than the level of the object</a:t>
            </a:r>
          </a:p>
          <a:p>
            <a:pPr lvl="1"/>
            <a:r>
              <a:rPr lang="en-US" altLang="zh-CN" sz="2400" dirty="0"/>
              <a:t>The * integrity (write) property —— “write down”</a:t>
            </a:r>
          </a:p>
          <a:p>
            <a:pPr lvl="2"/>
            <a:r>
              <a:rPr lang="en-US" altLang="zh-CN" sz="2000" dirty="0">
                <a:solidFill>
                  <a:schemeClr val="accent2">
                    <a:lumMod val="60000"/>
                    <a:lumOff val="40000"/>
                  </a:schemeClr>
                </a:solidFill>
              </a:rPr>
              <a:t>Subjects have write access to an object only if the security level of the subject is equal to or higher than the level of the object</a:t>
            </a:r>
            <a:endParaRPr lang="zh-CN" altLang="en-US" sz="2000" dirty="0">
              <a:solidFill>
                <a:schemeClr val="accent2">
                  <a:lumMod val="60000"/>
                  <a:lumOff val="40000"/>
                </a:schemeClr>
              </a:solidFill>
            </a:endParaRPr>
          </a:p>
          <a:p>
            <a:endParaRPr lang="zh-CN" altLang="en-US" dirty="0"/>
          </a:p>
        </p:txBody>
      </p:sp>
    </p:spTree>
    <p:extLst>
      <p:ext uri="{BB962C8B-B14F-4D97-AF65-F5344CB8AC3E}">
        <p14:creationId xmlns:p14="http://schemas.microsoft.com/office/powerpoint/2010/main" val="1074809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EFAF4-DBD7-417D-8586-4FAC1D770B85}"/>
              </a:ext>
            </a:extLst>
          </p:cNvPr>
          <p:cNvSpPr>
            <a:spLocks noGrp="1"/>
          </p:cNvSpPr>
          <p:nvPr>
            <p:ph type="title"/>
          </p:nvPr>
        </p:nvSpPr>
        <p:spPr/>
        <p:txBody>
          <a:bodyPr/>
          <a:lstStyle/>
          <a:p>
            <a:r>
              <a:rPr lang="en-US" altLang="zh-CN" dirty="0"/>
              <a:t>Mandatory access control</a:t>
            </a:r>
            <a:endParaRPr lang="zh-CN" altLang="en-US" dirty="0"/>
          </a:p>
        </p:txBody>
      </p:sp>
      <p:sp>
        <p:nvSpPr>
          <p:cNvPr id="3" name="内容占位符 2">
            <a:extLst>
              <a:ext uri="{FF2B5EF4-FFF2-40B4-BE49-F238E27FC236}">
                <a16:creationId xmlns:a16="http://schemas.microsoft.com/office/drawing/2014/main" id="{7B3CD535-6EC1-4577-86CF-F71B8F5123F2}"/>
              </a:ext>
            </a:extLst>
          </p:cNvPr>
          <p:cNvSpPr>
            <a:spLocks noGrp="1"/>
          </p:cNvSpPr>
          <p:nvPr>
            <p:ph idx="1"/>
          </p:nvPr>
        </p:nvSpPr>
        <p:spPr>
          <a:xfrm>
            <a:off x="1202919" y="2011679"/>
            <a:ext cx="10027056" cy="4646295"/>
          </a:xfrm>
        </p:spPr>
        <p:txBody>
          <a:bodyPr>
            <a:normAutofit/>
          </a:bodyPr>
          <a:lstStyle/>
          <a:p>
            <a:r>
              <a:rPr lang="en-US" altLang="zh-CN" sz="2400" dirty="0"/>
              <a:t>Policies for commercial environment —— Chinese Wall</a:t>
            </a:r>
          </a:p>
          <a:p>
            <a:pPr lvl="1"/>
            <a:r>
              <a:rPr lang="en-US" altLang="zh-CN" sz="2400" dirty="0"/>
              <a:t>A virtual information barrier erected between those who have material, non-public information and those who don’t, in order to prevent conflicts of interest.</a:t>
            </a:r>
          </a:p>
          <a:p>
            <a:pPr lvl="1"/>
            <a:r>
              <a:rPr lang="en-US" altLang="zh-CN" sz="2400" dirty="0"/>
              <a:t>Separation-of-duty and conflict-of-interest requirements</a:t>
            </a:r>
          </a:p>
          <a:p>
            <a:pPr lvl="1"/>
            <a:r>
              <a:rPr lang="en-US" altLang="zh-CN" sz="2400" dirty="0" err="1"/>
              <a:t>Eg</a:t>
            </a:r>
            <a:r>
              <a:rPr lang="en-US" altLang="zh-CN" sz="2400" dirty="0"/>
              <a:t>: you don’t want someone who is trading with stocks to have access to internal information of the stock market.</a:t>
            </a:r>
          </a:p>
          <a:p>
            <a:r>
              <a:rPr lang="en-US" altLang="zh-CN" sz="2400" dirty="0"/>
              <a:t>Clark-Wilson Model</a:t>
            </a:r>
          </a:p>
          <a:p>
            <a:pPr lvl="1"/>
            <a:r>
              <a:rPr lang="en-US" altLang="zh-CN" sz="2400" dirty="0"/>
              <a:t>Three main rules of integrity models:</a:t>
            </a:r>
          </a:p>
          <a:p>
            <a:pPr lvl="2"/>
            <a:r>
              <a:rPr lang="en-US" altLang="zh-CN" sz="2000" dirty="0">
                <a:solidFill>
                  <a:schemeClr val="accent2">
                    <a:lumMod val="60000"/>
                    <a:lumOff val="40000"/>
                  </a:schemeClr>
                </a:solidFill>
              </a:rPr>
              <a:t>1. Prevent </a:t>
            </a:r>
            <a:r>
              <a:rPr lang="en-US" altLang="zh-CN" sz="2000" b="1" dirty="0">
                <a:solidFill>
                  <a:srgbClr val="E9B3FF"/>
                </a:solidFill>
              </a:rPr>
              <a:t>unauthorized</a:t>
            </a:r>
            <a:r>
              <a:rPr lang="en-US" altLang="zh-CN" sz="2000" dirty="0">
                <a:solidFill>
                  <a:schemeClr val="accent2">
                    <a:lumMod val="60000"/>
                    <a:lumOff val="40000"/>
                  </a:schemeClr>
                </a:solidFill>
              </a:rPr>
              <a:t> users from making modifications</a:t>
            </a:r>
          </a:p>
          <a:p>
            <a:pPr lvl="2"/>
            <a:r>
              <a:rPr lang="en-US" altLang="zh-CN" sz="2000" dirty="0">
                <a:solidFill>
                  <a:schemeClr val="accent2">
                    <a:lumMod val="60000"/>
                    <a:lumOff val="40000"/>
                  </a:schemeClr>
                </a:solidFill>
              </a:rPr>
              <a:t>2. Prevent authorized users from making </a:t>
            </a:r>
            <a:r>
              <a:rPr lang="en-US" altLang="zh-CN" sz="2000" b="1" dirty="0">
                <a:solidFill>
                  <a:srgbClr val="E9B3FF"/>
                </a:solidFill>
              </a:rPr>
              <a:t>improper modifications </a:t>
            </a:r>
            <a:r>
              <a:rPr lang="en-US" altLang="zh-CN" sz="2000" dirty="0">
                <a:solidFill>
                  <a:schemeClr val="accent2">
                    <a:lumMod val="60000"/>
                    <a:lumOff val="40000"/>
                  </a:schemeClr>
                </a:solidFill>
              </a:rPr>
              <a:t>(separation of duties</a:t>
            </a:r>
          </a:p>
          <a:p>
            <a:pPr lvl="2"/>
            <a:r>
              <a:rPr lang="en-US" altLang="zh-CN" sz="2000" dirty="0">
                <a:solidFill>
                  <a:schemeClr val="accent2">
                    <a:lumMod val="60000"/>
                    <a:lumOff val="40000"/>
                  </a:schemeClr>
                </a:solidFill>
              </a:rPr>
              <a:t>3. Maintain internal/external </a:t>
            </a:r>
            <a:r>
              <a:rPr lang="en-US" altLang="zh-CN" sz="2000" b="1" dirty="0">
                <a:solidFill>
                  <a:srgbClr val="E9B3FF"/>
                </a:solidFill>
              </a:rPr>
              <a:t>consistency</a:t>
            </a:r>
            <a:endParaRPr lang="zh-CN" altLang="en-US" sz="2000" b="1" dirty="0">
              <a:solidFill>
                <a:srgbClr val="E9B3FF"/>
              </a:solidFill>
            </a:endParaRPr>
          </a:p>
        </p:txBody>
      </p:sp>
    </p:spTree>
    <p:extLst>
      <p:ext uri="{BB962C8B-B14F-4D97-AF65-F5344CB8AC3E}">
        <p14:creationId xmlns:p14="http://schemas.microsoft.com/office/powerpoint/2010/main" val="428330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2DCA2-EE57-4DD7-BD97-29F103466DE0}"/>
              </a:ext>
            </a:extLst>
          </p:cNvPr>
          <p:cNvSpPr>
            <a:spLocks noGrp="1"/>
          </p:cNvSpPr>
          <p:nvPr>
            <p:ph type="title"/>
          </p:nvPr>
        </p:nvSpPr>
        <p:spPr/>
        <p:txBody>
          <a:bodyPr/>
          <a:lstStyle/>
          <a:p>
            <a:r>
              <a:rPr lang="en-US" altLang="zh-CN" dirty="0"/>
              <a:t>Security mindset</a:t>
            </a:r>
            <a:endParaRPr lang="zh-CN" altLang="en-US" dirty="0"/>
          </a:p>
        </p:txBody>
      </p:sp>
      <p:sp>
        <p:nvSpPr>
          <p:cNvPr id="3" name="内容占位符 2">
            <a:extLst>
              <a:ext uri="{FF2B5EF4-FFF2-40B4-BE49-F238E27FC236}">
                <a16:creationId xmlns:a16="http://schemas.microsoft.com/office/drawing/2014/main" id="{3EA33963-35C1-4C27-8C31-E7A608EF226D}"/>
              </a:ext>
            </a:extLst>
          </p:cNvPr>
          <p:cNvSpPr>
            <a:spLocks noGrp="1"/>
          </p:cNvSpPr>
          <p:nvPr>
            <p:ph idx="1"/>
          </p:nvPr>
        </p:nvSpPr>
        <p:spPr>
          <a:xfrm>
            <a:off x="1202919" y="2011680"/>
            <a:ext cx="9784080" cy="4562144"/>
          </a:xfrm>
        </p:spPr>
        <p:txBody>
          <a:bodyPr>
            <a:normAutofit/>
          </a:bodyPr>
          <a:lstStyle/>
          <a:p>
            <a:r>
              <a:rPr lang="en-US" altLang="zh-CN" sz="2400" dirty="0"/>
              <a:t>Other terminologies</a:t>
            </a:r>
          </a:p>
          <a:p>
            <a:pPr lvl="1"/>
            <a:r>
              <a:rPr lang="en-US" altLang="zh-CN" sz="2400" dirty="0"/>
              <a:t>System integrity: assures that a system performs its intended function in an unimpaired manner, free from deliberate or inadvertent unauthorized manipulation of the system.</a:t>
            </a:r>
          </a:p>
          <a:p>
            <a:pPr lvl="1"/>
            <a:r>
              <a:rPr lang="en-US" altLang="zh-CN" sz="2400" dirty="0"/>
              <a:t>Data integrity: assures that data received are exactly as sent by an authorized entity.</a:t>
            </a:r>
          </a:p>
          <a:p>
            <a:pPr lvl="1"/>
            <a:r>
              <a:rPr lang="en-US" altLang="zh-CN" sz="2400" dirty="0"/>
              <a:t>Message integrity: Insuring that the message received by the recipient is identical to the message transmitted by the sender.</a:t>
            </a:r>
          </a:p>
          <a:p>
            <a:pPr lvl="1"/>
            <a:r>
              <a:rPr lang="en-US" altLang="zh-CN" sz="2400" dirty="0"/>
              <a:t>Privacy: assures that individuals control or influence what information related to them may be collected and stored and by whom and to whom that information may be disclosed.</a:t>
            </a:r>
          </a:p>
          <a:p>
            <a:endParaRPr lang="zh-CN" altLang="en-US" dirty="0"/>
          </a:p>
        </p:txBody>
      </p:sp>
    </p:spTree>
    <p:extLst>
      <p:ext uri="{BB962C8B-B14F-4D97-AF65-F5344CB8AC3E}">
        <p14:creationId xmlns:p14="http://schemas.microsoft.com/office/powerpoint/2010/main" val="1645959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14747-D0D4-44FC-91E4-C0AEE74F40D0}"/>
              </a:ext>
            </a:extLst>
          </p:cNvPr>
          <p:cNvSpPr>
            <a:spLocks noGrp="1"/>
          </p:cNvSpPr>
          <p:nvPr>
            <p:ph type="title"/>
          </p:nvPr>
        </p:nvSpPr>
        <p:spPr/>
        <p:txBody>
          <a:bodyPr/>
          <a:lstStyle/>
          <a:p>
            <a:r>
              <a:rPr lang="en-US" altLang="zh-CN" dirty="0"/>
              <a:t>Mandatory access control</a:t>
            </a:r>
            <a:endParaRPr lang="zh-CN" altLang="en-US" dirty="0"/>
          </a:p>
        </p:txBody>
      </p:sp>
      <p:sp>
        <p:nvSpPr>
          <p:cNvPr id="3" name="内容占位符 2">
            <a:extLst>
              <a:ext uri="{FF2B5EF4-FFF2-40B4-BE49-F238E27FC236}">
                <a16:creationId xmlns:a16="http://schemas.microsoft.com/office/drawing/2014/main" id="{6610875C-2B05-4DE9-A49E-E535C93B7C95}"/>
              </a:ext>
            </a:extLst>
          </p:cNvPr>
          <p:cNvSpPr>
            <a:spLocks noGrp="1"/>
          </p:cNvSpPr>
          <p:nvPr>
            <p:ph idx="1"/>
          </p:nvPr>
        </p:nvSpPr>
        <p:spPr>
          <a:xfrm>
            <a:off x="572320" y="1888186"/>
            <a:ext cx="11045278" cy="5065064"/>
          </a:xfrm>
        </p:spPr>
        <p:txBody>
          <a:bodyPr>
            <a:normAutofit fontScale="92500" lnSpcReduction="20000"/>
          </a:bodyPr>
          <a:lstStyle/>
          <a:p>
            <a:r>
              <a:rPr lang="en-US" altLang="zh-CN" sz="2600" dirty="0"/>
              <a:t>Assurance</a:t>
            </a:r>
          </a:p>
          <a:p>
            <a:pPr lvl="1"/>
            <a:r>
              <a:rPr lang="en-US" altLang="zh-CN" sz="2600" dirty="0"/>
              <a:t>A process that ensures a system is developed and operated as intended by the system’s security policy</a:t>
            </a:r>
          </a:p>
          <a:p>
            <a:pPr lvl="1"/>
            <a:r>
              <a:rPr lang="en-US" altLang="zh-CN" sz="2600" dirty="0"/>
              <a:t>Testing —— assurance validation</a:t>
            </a:r>
          </a:p>
          <a:p>
            <a:pPr lvl="2"/>
            <a:r>
              <a:rPr lang="en-US" altLang="zh-CN" sz="2200" dirty="0">
                <a:solidFill>
                  <a:schemeClr val="accent2">
                    <a:lumMod val="60000"/>
                    <a:lumOff val="40000"/>
                  </a:schemeClr>
                </a:solidFill>
              </a:rPr>
              <a:t>Demonstrate existence of problem</a:t>
            </a:r>
          </a:p>
          <a:p>
            <a:pPr lvl="2"/>
            <a:r>
              <a:rPr lang="en-US" altLang="zh-CN" sz="2200" dirty="0">
                <a:solidFill>
                  <a:schemeClr val="accent2">
                    <a:lumMod val="60000"/>
                    <a:lumOff val="40000"/>
                  </a:schemeClr>
                </a:solidFill>
              </a:rPr>
              <a:t>Cannot demonstrate absence of problem</a:t>
            </a:r>
          </a:p>
          <a:p>
            <a:pPr lvl="2"/>
            <a:r>
              <a:rPr lang="en-US" altLang="zh-CN" sz="2200" dirty="0">
                <a:solidFill>
                  <a:schemeClr val="accent2">
                    <a:lumMod val="60000"/>
                    <a:lumOff val="40000"/>
                  </a:schemeClr>
                </a:solidFill>
              </a:rPr>
              <a:t>Regression testing: ensure that alterations do not break existing functionality/performance (make sure the new application does not mess up the existing ones)</a:t>
            </a:r>
          </a:p>
          <a:p>
            <a:r>
              <a:rPr lang="en-US" altLang="zh-CN" sz="2600" dirty="0"/>
              <a:t>Sanitization</a:t>
            </a:r>
          </a:p>
          <a:p>
            <a:pPr lvl="1"/>
            <a:r>
              <a:rPr lang="en-US" altLang="zh-CN" sz="2600" b="1" dirty="0">
                <a:solidFill>
                  <a:srgbClr val="E9B3FF"/>
                </a:solidFill>
              </a:rPr>
              <a:t>Data sanitization </a:t>
            </a:r>
            <a:r>
              <a:rPr lang="en-US" altLang="zh-CN" sz="2600" dirty="0"/>
              <a:t>—— Data sanitization is the process of deliberately, permanently, and irreversibly removing or destroying the data stored on a memory device.</a:t>
            </a:r>
          </a:p>
          <a:p>
            <a:pPr lvl="1"/>
            <a:r>
              <a:rPr lang="en-US" altLang="zh-CN" sz="2600" b="1" dirty="0">
                <a:solidFill>
                  <a:srgbClr val="E9B3FF"/>
                </a:solidFill>
              </a:rPr>
              <a:t>Sanitized data</a:t>
            </a:r>
            <a:r>
              <a:rPr lang="zh-CN" altLang="en-US" sz="2600" b="1" dirty="0">
                <a:solidFill>
                  <a:srgbClr val="E9B3FF"/>
                </a:solidFill>
              </a:rPr>
              <a:t> </a:t>
            </a:r>
            <a:r>
              <a:rPr lang="en-US" altLang="zh-CN" sz="2600" dirty="0"/>
              <a:t>—— any computer data that has been checked by the computer to see if it contains any information that might be harmful to the system. Special sequences are usually removed that might be misinterpreted as computer instructions or database queries. If its inputs are not sanitized, the application may be vulnerable to attacks such as an SQL injection.</a:t>
            </a:r>
          </a:p>
        </p:txBody>
      </p:sp>
    </p:spTree>
    <p:extLst>
      <p:ext uri="{BB962C8B-B14F-4D97-AF65-F5344CB8AC3E}">
        <p14:creationId xmlns:p14="http://schemas.microsoft.com/office/powerpoint/2010/main" val="42876052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04806-DDF6-41B2-8CB5-D971DFCBB36D}"/>
              </a:ext>
            </a:extLst>
          </p:cNvPr>
          <p:cNvSpPr>
            <a:spLocks noGrp="1"/>
          </p:cNvSpPr>
          <p:nvPr>
            <p:ph type="title"/>
          </p:nvPr>
        </p:nvSpPr>
        <p:spPr/>
        <p:txBody>
          <a:bodyPr/>
          <a:lstStyle/>
          <a:p>
            <a:r>
              <a:rPr lang="en-US" altLang="zh-CN" dirty="0"/>
              <a:t>Database security</a:t>
            </a:r>
            <a:endParaRPr lang="zh-CN" altLang="en-US" dirty="0"/>
          </a:p>
        </p:txBody>
      </p:sp>
      <p:sp>
        <p:nvSpPr>
          <p:cNvPr id="3" name="内容占位符 2">
            <a:extLst>
              <a:ext uri="{FF2B5EF4-FFF2-40B4-BE49-F238E27FC236}">
                <a16:creationId xmlns:a16="http://schemas.microsoft.com/office/drawing/2014/main" id="{18A518F0-3373-4599-B9FC-B0A2D81E1F75}"/>
              </a:ext>
            </a:extLst>
          </p:cNvPr>
          <p:cNvSpPr>
            <a:spLocks noGrp="1"/>
          </p:cNvSpPr>
          <p:nvPr>
            <p:ph idx="1"/>
          </p:nvPr>
        </p:nvSpPr>
        <p:spPr>
          <a:xfrm>
            <a:off x="1038745" y="2390776"/>
            <a:ext cx="10114509" cy="4105274"/>
          </a:xfrm>
        </p:spPr>
        <p:txBody>
          <a:bodyPr>
            <a:normAutofit/>
          </a:bodyPr>
          <a:lstStyle/>
          <a:p>
            <a:r>
              <a:rPr lang="en-US" altLang="zh-CN" sz="2400" dirty="0"/>
              <a:t>SQL injection attacks and defenses</a:t>
            </a:r>
          </a:p>
          <a:p>
            <a:pPr lvl="1"/>
            <a:r>
              <a:rPr lang="en-US" altLang="zh-CN" sz="2400" dirty="0"/>
              <a:t>Defenses</a:t>
            </a:r>
          </a:p>
          <a:p>
            <a:pPr lvl="2"/>
            <a:r>
              <a:rPr lang="en-US" altLang="zh-CN" sz="2000" b="1" dirty="0">
                <a:solidFill>
                  <a:srgbClr val="E9B3FF"/>
                </a:solidFill>
              </a:rPr>
              <a:t>Input checking </a:t>
            </a:r>
            <a:r>
              <a:rPr lang="en-US" altLang="zh-CN" sz="2000" dirty="0">
                <a:solidFill>
                  <a:schemeClr val="accent2">
                    <a:lumMod val="60000"/>
                    <a:lumOff val="40000"/>
                  </a:schemeClr>
                </a:solidFill>
              </a:rPr>
              <a:t>—— </a:t>
            </a:r>
            <a:r>
              <a:rPr lang="en-US" altLang="zh-CN" sz="2000" b="1" dirty="0">
                <a:solidFill>
                  <a:srgbClr val="E9B3FF"/>
                </a:solidFill>
              </a:rPr>
              <a:t>golden rule: all input is evil</a:t>
            </a:r>
          </a:p>
          <a:p>
            <a:r>
              <a:rPr lang="en-US" altLang="zh-CN" sz="2400" dirty="0"/>
              <a:t>Inference attacks and defenses (what are they, why are they bad, how to defense against them) </a:t>
            </a:r>
          </a:p>
          <a:p>
            <a:pPr lvl="1"/>
            <a:r>
              <a:rPr lang="en-US" altLang="zh-CN" sz="2400" dirty="0"/>
              <a:t>Inference is the process of </a:t>
            </a:r>
            <a:r>
              <a:rPr lang="en-US" altLang="zh-CN" sz="2400" b="1" dirty="0">
                <a:solidFill>
                  <a:srgbClr val="E9B3FF"/>
                </a:solidFill>
              </a:rPr>
              <a:t>performing authorized queries </a:t>
            </a:r>
            <a:r>
              <a:rPr lang="en-US" altLang="zh-CN" sz="2400" dirty="0"/>
              <a:t>and </a:t>
            </a:r>
            <a:r>
              <a:rPr lang="en-US" altLang="zh-CN" sz="2400" b="1" dirty="0">
                <a:solidFill>
                  <a:srgbClr val="E9B3FF"/>
                </a:solidFill>
              </a:rPr>
              <a:t>deducing unauthorized information </a:t>
            </a:r>
            <a:r>
              <a:rPr lang="en-US" altLang="zh-CN" sz="2400" dirty="0"/>
              <a:t>(based on premises known or assumed to be true) from the legitimate responses received</a:t>
            </a:r>
          </a:p>
          <a:p>
            <a:endParaRPr lang="en-US" altLang="zh-CN" sz="2400" dirty="0"/>
          </a:p>
        </p:txBody>
      </p:sp>
    </p:spTree>
    <p:extLst>
      <p:ext uri="{BB962C8B-B14F-4D97-AF65-F5344CB8AC3E}">
        <p14:creationId xmlns:p14="http://schemas.microsoft.com/office/powerpoint/2010/main" val="4276883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00601-69DE-4D3B-B97F-A8CAC8CB84FD}"/>
              </a:ext>
            </a:extLst>
          </p:cNvPr>
          <p:cNvSpPr>
            <a:spLocks noGrp="1"/>
          </p:cNvSpPr>
          <p:nvPr>
            <p:ph type="title"/>
          </p:nvPr>
        </p:nvSpPr>
        <p:spPr/>
        <p:txBody>
          <a:bodyPr/>
          <a:lstStyle/>
          <a:p>
            <a:r>
              <a:rPr lang="en-US" altLang="zh-CN" dirty="0"/>
              <a:t>Database security</a:t>
            </a:r>
            <a:endParaRPr lang="zh-CN" altLang="en-US" dirty="0"/>
          </a:p>
        </p:txBody>
      </p:sp>
      <p:sp>
        <p:nvSpPr>
          <p:cNvPr id="3" name="内容占位符 2">
            <a:extLst>
              <a:ext uri="{FF2B5EF4-FFF2-40B4-BE49-F238E27FC236}">
                <a16:creationId xmlns:a16="http://schemas.microsoft.com/office/drawing/2014/main" id="{B72259CD-EE1E-495E-BF5F-C677ABE03715}"/>
              </a:ext>
            </a:extLst>
          </p:cNvPr>
          <p:cNvSpPr>
            <a:spLocks noGrp="1"/>
          </p:cNvSpPr>
          <p:nvPr>
            <p:ph idx="1"/>
          </p:nvPr>
        </p:nvSpPr>
        <p:spPr>
          <a:xfrm>
            <a:off x="1202919" y="2011680"/>
            <a:ext cx="9784080" cy="4562144"/>
          </a:xfrm>
        </p:spPr>
        <p:txBody>
          <a:bodyPr>
            <a:normAutofit/>
          </a:bodyPr>
          <a:lstStyle/>
          <a:p>
            <a:pPr lvl="1"/>
            <a:r>
              <a:rPr lang="en-US" altLang="zh-CN" sz="2400" dirty="0" err="1"/>
              <a:t>Eg</a:t>
            </a:r>
            <a:r>
              <a:rPr lang="en-US" altLang="zh-CN" sz="2400" dirty="0"/>
              <a:t>: Consider a student grade database with ID, student standing, exam score. Any student should be able to compute average score. The attacker wants to find exact score of some student.</a:t>
            </a:r>
          </a:p>
          <a:p>
            <a:pPr lvl="2"/>
            <a:r>
              <a:rPr lang="en-US" altLang="zh-CN" sz="2000" dirty="0">
                <a:solidFill>
                  <a:schemeClr val="accent2">
                    <a:lumMod val="60000"/>
                    <a:lumOff val="40000"/>
                  </a:schemeClr>
                </a:solidFill>
              </a:rPr>
              <a:t>Inference attack when target takes the exam late -&gt; compare average before target takes the exam with average after target takes the exam.</a:t>
            </a:r>
          </a:p>
          <a:p>
            <a:pPr lvl="2"/>
            <a:r>
              <a:rPr lang="en-US" altLang="zh-CN" sz="2000" dirty="0">
                <a:solidFill>
                  <a:schemeClr val="accent2">
                    <a:lumMod val="60000"/>
                    <a:lumOff val="40000"/>
                  </a:schemeClr>
                </a:solidFill>
              </a:rPr>
              <a:t>Inference attack when only one student has junior standing in a senior class -&gt;get average score of students who have junior standing.</a:t>
            </a:r>
          </a:p>
          <a:p>
            <a:pPr lvl="1"/>
            <a:r>
              <a:rPr lang="en-US" altLang="zh-CN" sz="2400" dirty="0"/>
              <a:t>Defenses</a:t>
            </a:r>
          </a:p>
          <a:p>
            <a:pPr lvl="2"/>
            <a:r>
              <a:rPr lang="en-US" altLang="zh-CN" sz="2000" dirty="0">
                <a:solidFill>
                  <a:schemeClr val="accent2">
                    <a:lumMod val="60000"/>
                    <a:lumOff val="40000"/>
                  </a:schemeClr>
                </a:solidFill>
              </a:rPr>
              <a:t>Do not allow aggregate query results when the set of tuples selected is either too small or too large.</a:t>
            </a:r>
          </a:p>
          <a:p>
            <a:pPr lvl="2"/>
            <a:r>
              <a:rPr lang="en-US" altLang="zh-CN" sz="2000" dirty="0">
                <a:solidFill>
                  <a:schemeClr val="accent2">
                    <a:lumMod val="60000"/>
                    <a:lumOff val="40000"/>
                  </a:schemeClr>
                </a:solidFill>
              </a:rPr>
              <a:t>Transform data by removing identifying information: </a:t>
            </a:r>
            <a:r>
              <a:rPr lang="en-US" altLang="zh-CN" sz="2000" b="1" dirty="0">
                <a:solidFill>
                  <a:srgbClr val="E9B3FF"/>
                </a:solidFill>
              </a:rPr>
              <a:t>Deidentification</a:t>
            </a:r>
            <a:r>
              <a:rPr lang="en-US" altLang="zh-CN" sz="2000" dirty="0">
                <a:solidFill>
                  <a:schemeClr val="accent2">
                    <a:lumMod val="60000"/>
                    <a:lumOff val="40000"/>
                  </a:schemeClr>
                </a:solidFill>
              </a:rPr>
              <a:t>, </a:t>
            </a:r>
            <a:r>
              <a:rPr lang="en-US" altLang="zh-CN" sz="2000" b="1" dirty="0">
                <a:solidFill>
                  <a:srgbClr val="E9B3FF"/>
                </a:solidFill>
              </a:rPr>
              <a:t>Anonymization</a:t>
            </a:r>
            <a:r>
              <a:rPr lang="en-US" altLang="zh-CN" sz="2000" dirty="0">
                <a:solidFill>
                  <a:schemeClr val="accent2">
                    <a:lumMod val="60000"/>
                    <a:lumOff val="40000"/>
                  </a:schemeClr>
                </a:solidFill>
              </a:rPr>
              <a:t>, </a:t>
            </a:r>
            <a:r>
              <a:rPr lang="en-US" altLang="zh-CN" sz="2000" b="1" dirty="0">
                <a:solidFill>
                  <a:srgbClr val="E9B3FF"/>
                </a:solidFill>
              </a:rPr>
              <a:t>Perturbation</a:t>
            </a:r>
            <a:r>
              <a:rPr lang="en-US" altLang="zh-CN" sz="2000" dirty="0">
                <a:solidFill>
                  <a:schemeClr val="accent2">
                    <a:lumMod val="60000"/>
                    <a:lumOff val="40000"/>
                  </a:schemeClr>
                </a:solidFill>
              </a:rPr>
              <a:t> (perturb the values of the database by a small error. Statistical measures such as sum and mean will not be affected).</a:t>
            </a:r>
            <a:endParaRPr lang="zh-CN" altLang="en-US" sz="2000" dirty="0">
              <a:solidFill>
                <a:schemeClr val="accent2">
                  <a:lumMod val="60000"/>
                  <a:lumOff val="40000"/>
                </a:schemeClr>
              </a:solidFill>
            </a:endParaRPr>
          </a:p>
        </p:txBody>
      </p:sp>
    </p:spTree>
    <p:extLst>
      <p:ext uri="{BB962C8B-B14F-4D97-AF65-F5344CB8AC3E}">
        <p14:creationId xmlns:p14="http://schemas.microsoft.com/office/powerpoint/2010/main" val="12533153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ADC68-8396-4CE9-998C-D471532A0949}"/>
              </a:ext>
            </a:extLst>
          </p:cNvPr>
          <p:cNvSpPr>
            <a:spLocks noGrp="1"/>
          </p:cNvSpPr>
          <p:nvPr>
            <p:ph type="title"/>
          </p:nvPr>
        </p:nvSpPr>
        <p:spPr/>
        <p:txBody>
          <a:bodyPr/>
          <a:lstStyle/>
          <a:p>
            <a:r>
              <a:rPr lang="en-US" altLang="zh-CN" dirty="0"/>
              <a:t>Malicious code</a:t>
            </a:r>
            <a:endParaRPr lang="zh-CN" altLang="en-US" dirty="0"/>
          </a:p>
        </p:txBody>
      </p:sp>
      <p:sp>
        <p:nvSpPr>
          <p:cNvPr id="3" name="内容占位符 2">
            <a:extLst>
              <a:ext uri="{FF2B5EF4-FFF2-40B4-BE49-F238E27FC236}">
                <a16:creationId xmlns:a16="http://schemas.microsoft.com/office/drawing/2014/main" id="{A4672962-DD88-4B77-B3F1-B64D6F668CDA}"/>
              </a:ext>
            </a:extLst>
          </p:cNvPr>
          <p:cNvSpPr>
            <a:spLocks noGrp="1"/>
          </p:cNvSpPr>
          <p:nvPr>
            <p:ph idx="1"/>
          </p:nvPr>
        </p:nvSpPr>
        <p:spPr>
          <a:xfrm>
            <a:off x="1202919" y="2011680"/>
            <a:ext cx="9784080" cy="4751070"/>
          </a:xfrm>
        </p:spPr>
        <p:txBody>
          <a:bodyPr>
            <a:normAutofit/>
          </a:bodyPr>
          <a:lstStyle/>
          <a:p>
            <a:r>
              <a:rPr lang="en-US" altLang="zh-CN" sz="2400" dirty="0"/>
              <a:t>Types and differences</a:t>
            </a:r>
          </a:p>
          <a:p>
            <a:pPr lvl="1"/>
            <a:r>
              <a:rPr lang="en-US" altLang="zh-CN" sz="2400" dirty="0"/>
              <a:t>Needs host program</a:t>
            </a:r>
          </a:p>
          <a:p>
            <a:pPr lvl="2"/>
            <a:r>
              <a:rPr lang="en-US" altLang="zh-CN" sz="2000" dirty="0">
                <a:solidFill>
                  <a:schemeClr val="accent2">
                    <a:lumMod val="60000"/>
                    <a:lumOff val="40000"/>
                  </a:schemeClr>
                </a:solidFill>
              </a:rPr>
              <a:t>Trap doors, Logic bombs, Trojan horses, Viruses, Browser plug-ins, Extensions, Scripts</a:t>
            </a:r>
          </a:p>
          <a:p>
            <a:pPr lvl="1"/>
            <a:r>
              <a:rPr lang="en-US" altLang="zh-CN" sz="2400" dirty="0"/>
              <a:t>Independent</a:t>
            </a:r>
          </a:p>
          <a:p>
            <a:pPr lvl="2"/>
            <a:r>
              <a:rPr lang="en-US" altLang="zh-CN" sz="2000" dirty="0">
                <a:solidFill>
                  <a:schemeClr val="accent2">
                    <a:lumMod val="60000"/>
                    <a:lumOff val="40000"/>
                  </a:schemeClr>
                </a:solidFill>
              </a:rPr>
              <a:t>Worms, Botnet, APTs</a:t>
            </a:r>
          </a:p>
          <a:p>
            <a:r>
              <a:rPr lang="en-US" altLang="zh-CN" sz="2400" dirty="0"/>
              <a:t>Characteristics of modern malware (trojan horse, logic bomb, ...)</a:t>
            </a:r>
          </a:p>
          <a:p>
            <a:pPr lvl="1"/>
            <a:r>
              <a:rPr lang="en-US" altLang="zh-CN" sz="2400" dirty="0"/>
              <a:t>Trap doors</a:t>
            </a:r>
          </a:p>
          <a:p>
            <a:pPr lvl="2"/>
            <a:r>
              <a:rPr lang="en-US" altLang="zh-CN" sz="2000" dirty="0">
                <a:solidFill>
                  <a:schemeClr val="accent2">
                    <a:lumMod val="60000"/>
                    <a:lumOff val="40000"/>
                  </a:schemeClr>
                </a:solidFill>
              </a:rPr>
              <a:t>A secret entry point to a program or system</a:t>
            </a:r>
          </a:p>
          <a:p>
            <a:pPr lvl="2"/>
            <a:r>
              <a:rPr lang="en-US" altLang="zh-CN" sz="2000" dirty="0">
                <a:solidFill>
                  <a:schemeClr val="accent2">
                    <a:lumMod val="60000"/>
                    <a:lumOff val="40000"/>
                  </a:schemeClr>
                </a:solidFill>
              </a:rPr>
              <a:t>Works by recognizing some special sequence of inputs or special user ID</a:t>
            </a:r>
          </a:p>
          <a:p>
            <a:pPr lvl="1"/>
            <a:r>
              <a:rPr lang="en-US" altLang="zh-CN" sz="2400" dirty="0"/>
              <a:t>Logic bombs</a:t>
            </a:r>
          </a:p>
          <a:p>
            <a:pPr lvl="2"/>
            <a:r>
              <a:rPr lang="en-US" altLang="zh-CN" sz="2000" dirty="0">
                <a:solidFill>
                  <a:schemeClr val="accent2">
                    <a:lumMod val="60000"/>
                    <a:lumOff val="40000"/>
                  </a:schemeClr>
                </a:solidFill>
              </a:rPr>
              <a:t>Embedded in some </a:t>
            </a:r>
            <a:r>
              <a:rPr lang="en-US" altLang="zh-CN" sz="2000" b="1" dirty="0">
                <a:solidFill>
                  <a:srgbClr val="E9B3FF"/>
                </a:solidFill>
              </a:rPr>
              <a:t>legitimate</a:t>
            </a:r>
            <a:r>
              <a:rPr lang="en-US" altLang="zh-CN" sz="2000" dirty="0">
                <a:solidFill>
                  <a:schemeClr val="accent2">
                    <a:lumMod val="60000"/>
                    <a:lumOff val="40000"/>
                  </a:schemeClr>
                </a:solidFill>
              </a:rPr>
              <a:t> program</a:t>
            </a:r>
          </a:p>
          <a:p>
            <a:pPr lvl="2"/>
            <a:r>
              <a:rPr lang="en-US" altLang="zh-CN" sz="2000" dirty="0">
                <a:solidFill>
                  <a:schemeClr val="accent2">
                    <a:lumMod val="60000"/>
                    <a:lumOff val="40000"/>
                  </a:schemeClr>
                </a:solidFill>
              </a:rPr>
              <a:t>“Explode” or perform malicious activities when certain conditions are met</a:t>
            </a:r>
          </a:p>
        </p:txBody>
      </p:sp>
    </p:spTree>
    <p:extLst>
      <p:ext uri="{BB962C8B-B14F-4D97-AF65-F5344CB8AC3E}">
        <p14:creationId xmlns:p14="http://schemas.microsoft.com/office/powerpoint/2010/main" val="2923125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82C40-FB74-4EDF-AD7E-5D5F491A7588}"/>
              </a:ext>
            </a:extLst>
          </p:cNvPr>
          <p:cNvSpPr>
            <a:spLocks noGrp="1"/>
          </p:cNvSpPr>
          <p:nvPr>
            <p:ph type="title"/>
          </p:nvPr>
        </p:nvSpPr>
        <p:spPr/>
        <p:txBody>
          <a:bodyPr/>
          <a:lstStyle/>
          <a:p>
            <a:r>
              <a:rPr lang="en-US" altLang="zh-CN" dirty="0"/>
              <a:t>Malicious code</a:t>
            </a:r>
            <a:endParaRPr lang="zh-CN" altLang="en-US" dirty="0"/>
          </a:p>
        </p:txBody>
      </p:sp>
      <p:sp>
        <p:nvSpPr>
          <p:cNvPr id="3" name="内容占位符 2">
            <a:extLst>
              <a:ext uri="{FF2B5EF4-FFF2-40B4-BE49-F238E27FC236}">
                <a16:creationId xmlns:a16="http://schemas.microsoft.com/office/drawing/2014/main" id="{60481016-CC77-4945-8FCB-5D08CBB43E89}"/>
              </a:ext>
            </a:extLst>
          </p:cNvPr>
          <p:cNvSpPr>
            <a:spLocks noGrp="1"/>
          </p:cNvSpPr>
          <p:nvPr>
            <p:ph idx="1"/>
          </p:nvPr>
        </p:nvSpPr>
        <p:spPr>
          <a:xfrm>
            <a:off x="1300162" y="1947572"/>
            <a:ext cx="9591675" cy="4759602"/>
          </a:xfrm>
        </p:spPr>
        <p:txBody>
          <a:bodyPr>
            <a:normAutofit fontScale="77500" lnSpcReduction="20000"/>
          </a:bodyPr>
          <a:lstStyle/>
          <a:p>
            <a:pPr lvl="1"/>
            <a:r>
              <a:rPr lang="en-US" altLang="zh-CN" sz="3100" dirty="0"/>
              <a:t>Trojan horses</a:t>
            </a:r>
          </a:p>
          <a:p>
            <a:pPr lvl="2"/>
            <a:r>
              <a:rPr lang="en-US" altLang="zh-CN" sz="2600" dirty="0">
                <a:solidFill>
                  <a:schemeClr val="accent2">
                    <a:lumMod val="60000"/>
                    <a:lumOff val="40000"/>
                  </a:schemeClr>
                </a:solidFill>
              </a:rPr>
              <a:t>Hidden in an apparently useful host program</a:t>
            </a:r>
          </a:p>
          <a:p>
            <a:pPr lvl="2"/>
            <a:r>
              <a:rPr lang="en-US" altLang="zh-CN" sz="2600" dirty="0">
                <a:solidFill>
                  <a:schemeClr val="accent2">
                    <a:lumMod val="60000"/>
                    <a:lumOff val="40000"/>
                  </a:schemeClr>
                </a:solidFill>
              </a:rPr>
              <a:t>Performs unwanted/harmful function when the host program is executed</a:t>
            </a:r>
          </a:p>
          <a:p>
            <a:pPr lvl="1"/>
            <a:r>
              <a:rPr lang="en-US" altLang="zh-CN" sz="3100" dirty="0"/>
              <a:t>Viruses</a:t>
            </a:r>
          </a:p>
          <a:p>
            <a:pPr lvl="2"/>
            <a:r>
              <a:rPr lang="en-US" altLang="zh-CN" sz="2600" dirty="0">
                <a:solidFill>
                  <a:schemeClr val="accent2">
                    <a:lumMod val="60000"/>
                    <a:lumOff val="40000"/>
                  </a:schemeClr>
                </a:solidFill>
              </a:rPr>
              <a:t>Infect a program by </a:t>
            </a:r>
            <a:r>
              <a:rPr lang="en-US" altLang="zh-CN" sz="2600" b="1" dirty="0">
                <a:solidFill>
                  <a:srgbClr val="E9B3FF"/>
                </a:solidFill>
              </a:rPr>
              <a:t>modifying</a:t>
            </a:r>
            <a:r>
              <a:rPr lang="en-US" altLang="zh-CN" sz="2600" dirty="0">
                <a:solidFill>
                  <a:schemeClr val="accent2">
                    <a:lumMod val="60000"/>
                    <a:lumOff val="40000"/>
                  </a:schemeClr>
                </a:solidFill>
              </a:rPr>
              <a:t> it</a:t>
            </a:r>
          </a:p>
          <a:p>
            <a:pPr lvl="2"/>
            <a:r>
              <a:rPr lang="en-US" altLang="zh-CN" sz="2600" dirty="0">
                <a:solidFill>
                  <a:schemeClr val="accent2">
                    <a:lumMod val="60000"/>
                    <a:lumOff val="40000"/>
                  </a:schemeClr>
                </a:solidFill>
              </a:rPr>
              <a:t>Self-copy into the program to spread</a:t>
            </a:r>
          </a:p>
          <a:p>
            <a:pPr lvl="2"/>
            <a:r>
              <a:rPr lang="en-US" altLang="zh-CN" sz="2600" dirty="0">
                <a:solidFill>
                  <a:schemeClr val="accent2">
                    <a:lumMod val="60000"/>
                    <a:lumOff val="40000"/>
                  </a:schemeClr>
                </a:solidFill>
              </a:rPr>
              <a:t>Four stages of viruses: </a:t>
            </a:r>
            <a:r>
              <a:rPr lang="en-US" altLang="zh-CN" sz="2600" b="1" dirty="0">
                <a:solidFill>
                  <a:srgbClr val="E9B3FF"/>
                </a:solidFill>
              </a:rPr>
              <a:t>dormant, propagation, triggering, execution</a:t>
            </a:r>
          </a:p>
          <a:p>
            <a:pPr lvl="1"/>
            <a:r>
              <a:rPr lang="en-US" altLang="zh-CN" sz="3100" dirty="0"/>
              <a:t>Rootkit</a:t>
            </a:r>
          </a:p>
          <a:p>
            <a:pPr lvl="2"/>
            <a:r>
              <a:rPr lang="en-US" altLang="zh-CN" sz="2600" dirty="0">
                <a:solidFill>
                  <a:schemeClr val="accent2">
                    <a:lumMod val="60000"/>
                    <a:lumOff val="40000"/>
                  </a:schemeClr>
                </a:solidFill>
              </a:rPr>
              <a:t>Resides in </a:t>
            </a:r>
            <a:r>
              <a:rPr lang="en-US" altLang="zh-CN" sz="2600" b="1" dirty="0">
                <a:solidFill>
                  <a:srgbClr val="E9B3FF"/>
                </a:solidFill>
              </a:rPr>
              <a:t>operating systems</a:t>
            </a:r>
            <a:r>
              <a:rPr lang="en-US" altLang="zh-CN" sz="2600" dirty="0">
                <a:solidFill>
                  <a:schemeClr val="accent2">
                    <a:lumMod val="60000"/>
                    <a:lumOff val="40000"/>
                  </a:schemeClr>
                </a:solidFill>
              </a:rPr>
              <a:t>, modifies OS code and data structure</a:t>
            </a:r>
          </a:p>
          <a:p>
            <a:pPr lvl="2"/>
            <a:r>
              <a:rPr lang="en-US" altLang="zh-CN" sz="2600" dirty="0">
                <a:solidFill>
                  <a:schemeClr val="accent2">
                    <a:lumMod val="60000"/>
                    <a:lumOff val="40000"/>
                  </a:schemeClr>
                </a:solidFill>
              </a:rPr>
              <a:t>Helps user-level malware (hide from users &lt;- not listed in “ls” command)</a:t>
            </a:r>
          </a:p>
          <a:p>
            <a:pPr lvl="1"/>
            <a:r>
              <a:rPr lang="en-US" altLang="zh-CN" sz="3100" dirty="0"/>
              <a:t>Worms</a:t>
            </a:r>
          </a:p>
          <a:p>
            <a:pPr lvl="2"/>
            <a:r>
              <a:rPr lang="en-US" altLang="zh-CN" sz="2600" dirty="0">
                <a:solidFill>
                  <a:schemeClr val="accent2">
                    <a:lumMod val="60000"/>
                    <a:lumOff val="40000"/>
                  </a:schemeClr>
                </a:solidFill>
              </a:rPr>
              <a:t>A worm virus is a malicious, self-replicating program that can </a:t>
            </a:r>
            <a:r>
              <a:rPr lang="en-US" altLang="zh-CN" sz="2600" b="1" dirty="0">
                <a:solidFill>
                  <a:srgbClr val="E9B3FF"/>
                </a:solidFill>
              </a:rPr>
              <a:t>spread throughout a network without user intervention</a:t>
            </a:r>
            <a:r>
              <a:rPr lang="en-US" altLang="zh-CN" sz="2600" dirty="0">
                <a:solidFill>
                  <a:schemeClr val="accent2">
                    <a:lumMod val="60000"/>
                    <a:lumOff val="40000"/>
                  </a:schemeClr>
                </a:solidFill>
              </a:rPr>
              <a:t>.</a:t>
            </a:r>
          </a:p>
          <a:p>
            <a:pPr lvl="2"/>
            <a:r>
              <a:rPr lang="en-US" altLang="zh-CN" sz="2600" dirty="0">
                <a:solidFill>
                  <a:schemeClr val="accent2">
                    <a:lumMod val="60000"/>
                    <a:lumOff val="40000"/>
                  </a:schemeClr>
                </a:solidFill>
              </a:rPr>
              <a:t>Worms cause damage similar to viruses, exploiting holes in security software and potentially stealing sensitive information, corrupting files and installing a back door for remote access to the system, among other issues.</a:t>
            </a:r>
            <a:endParaRPr lang="en-US" altLang="zh-CN" sz="2600" dirty="0"/>
          </a:p>
          <a:p>
            <a:endParaRPr lang="zh-CN" altLang="en-US" dirty="0"/>
          </a:p>
        </p:txBody>
      </p:sp>
    </p:spTree>
    <p:extLst>
      <p:ext uri="{BB962C8B-B14F-4D97-AF65-F5344CB8AC3E}">
        <p14:creationId xmlns:p14="http://schemas.microsoft.com/office/powerpoint/2010/main" val="32253616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48E86-5EB8-4AF6-A325-81548A300877}"/>
              </a:ext>
            </a:extLst>
          </p:cNvPr>
          <p:cNvSpPr>
            <a:spLocks noGrp="1"/>
          </p:cNvSpPr>
          <p:nvPr>
            <p:ph type="title"/>
          </p:nvPr>
        </p:nvSpPr>
        <p:spPr/>
        <p:txBody>
          <a:bodyPr/>
          <a:lstStyle/>
          <a:p>
            <a:r>
              <a:rPr lang="en-US" altLang="zh-CN" dirty="0"/>
              <a:t>Malicious code</a:t>
            </a:r>
            <a:endParaRPr lang="zh-CN" altLang="en-US" dirty="0"/>
          </a:p>
        </p:txBody>
      </p:sp>
      <p:sp>
        <p:nvSpPr>
          <p:cNvPr id="3" name="内容占位符 2">
            <a:extLst>
              <a:ext uri="{FF2B5EF4-FFF2-40B4-BE49-F238E27FC236}">
                <a16:creationId xmlns:a16="http://schemas.microsoft.com/office/drawing/2014/main" id="{86BF696E-91A7-43C7-9603-D06961A6173A}"/>
              </a:ext>
            </a:extLst>
          </p:cNvPr>
          <p:cNvSpPr>
            <a:spLocks noGrp="1"/>
          </p:cNvSpPr>
          <p:nvPr>
            <p:ph idx="1"/>
          </p:nvPr>
        </p:nvSpPr>
        <p:spPr>
          <a:xfrm>
            <a:off x="1533868" y="2259330"/>
            <a:ext cx="9122181" cy="4206240"/>
          </a:xfrm>
        </p:spPr>
        <p:txBody>
          <a:bodyPr>
            <a:normAutofit fontScale="92500" lnSpcReduction="10000"/>
          </a:bodyPr>
          <a:lstStyle/>
          <a:p>
            <a:pPr lvl="1"/>
            <a:r>
              <a:rPr lang="en-US" altLang="zh-CN" sz="2600" dirty="0"/>
              <a:t>Ransomware </a:t>
            </a:r>
          </a:p>
          <a:p>
            <a:pPr lvl="2"/>
            <a:r>
              <a:rPr lang="en-US" altLang="zh-CN" sz="2000" dirty="0">
                <a:solidFill>
                  <a:schemeClr val="accent2">
                    <a:lumMod val="60000"/>
                    <a:lumOff val="40000"/>
                  </a:schemeClr>
                </a:solidFill>
              </a:rPr>
              <a:t>a type of malicious software that threatens to publish the victim‘s data or perpetually block access to it unless a ransom is paid.</a:t>
            </a:r>
            <a:endParaRPr lang="en-US" altLang="zh-CN" sz="2000" dirty="0"/>
          </a:p>
          <a:p>
            <a:pPr lvl="1"/>
            <a:r>
              <a:rPr lang="en-US" altLang="zh-CN" sz="2600" dirty="0"/>
              <a:t>Crimeware</a:t>
            </a:r>
          </a:p>
          <a:p>
            <a:pPr lvl="2"/>
            <a:r>
              <a:rPr lang="en-US" altLang="zh-CN" sz="2000" dirty="0">
                <a:solidFill>
                  <a:schemeClr val="accent2">
                    <a:lumMod val="60000"/>
                    <a:lumOff val="40000"/>
                  </a:schemeClr>
                </a:solidFill>
              </a:rPr>
              <a:t>any computer program designed for the express purpose of conducting malicious and illegal activities online. </a:t>
            </a:r>
            <a:r>
              <a:rPr lang="zh-CN" altLang="en-US" sz="2000" dirty="0">
                <a:solidFill>
                  <a:schemeClr val="accent2">
                    <a:lumMod val="60000"/>
                    <a:lumOff val="40000"/>
                  </a:schemeClr>
                </a:solidFill>
              </a:rPr>
              <a:t>主要目的是经济犯罪或窃取机密资料</a:t>
            </a:r>
            <a:r>
              <a:rPr lang="en-US" altLang="zh-CN" sz="2000" dirty="0">
                <a:solidFill>
                  <a:schemeClr val="accent2">
                    <a:lumMod val="60000"/>
                    <a:lumOff val="40000"/>
                  </a:schemeClr>
                </a:solidFill>
              </a:rPr>
              <a:t>.</a:t>
            </a:r>
          </a:p>
          <a:p>
            <a:pPr lvl="1"/>
            <a:r>
              <a:rPr lang="en-US" altLang="zh-CN" sz="2600" dirty="0"/>
              <a:t>Keylogger</a:t>
            </a:r>
          </a:p>
          <a:p>
            <a:pPr lvl="2"/>
            <a:r>
              <a:rPr lang="en-US" altLang="zh-CN" sz="2000" dirty="0">
                <a:solidFill>
                  <a:schemeClr val="accent2">
                    <a:lumMod val="60000"/>
                    <a:lumOff val="40000"/>
                  </a:schemeClr>
                </a:solidFill>
              </a:rPr>
              <a:t>a type of malware that </a:t>
            </a:r>
            <a:r>
              <a:rPr lang="en-US" altLang="zh-CN" sz="2000" b="1" dirty="0">
                <a:solidFill>
                  <a:srgbClr val="E9B3FF"/>
                </a:solidFill>
              </a:rPr>
              <a:t>records every </a:t>
            </a:r>
            <a:r>
              <a:rPr lang="en-US" altLang="zh-CN" sz="2000" b="1" dirty="0">
                <a:solidFill>
                  <a:schemeClr val="accent2">
                    <a:lumMod val="60000"/>
                    <a:lumOff val="40000"/>
                  </a:schemeClr>
                </a:solidFill>
              </a:rPr>
              <a:t>keystroke </a:t>
            </a:r>
            <a:r>
              <a:rPr lang="en-US" altLang="zh-CN" sz="2000" dirty="0">
                <a:solidFill>
                  <a:schemeClr val="accent2">
                    <a:lumMod val="60000"/>
                    <a:lumOff val="40000"/>
                  </a:schemeClr>
                </a:solidFill>
              </a:rPr>
              <a:t>made by the user and saves that information locally.</a:t>
            </a:r>
          </a:p>
          <a:p>
            <a:pPr lvl="1"/>
            <a:r>
              <a:rPr lang="en-US" altLang="zh-CN" sz="2600" dirty="0"/>
              <a:t>Spear phishing</a:t>
            </a:r>
          </a:p>
          <a:p>
            <a:pPr lvl="2"/>
            <a:r>
              <a:rPr lang="en-US" altLang="zh-CN" sz="2000" dirty="0">
                <a:solidFill>
                  <a:schemeClr val="accent2">
                    <a:lumMod val="60000"/>
                    <a:lumOff val="40000"/>
                  </a:schemeClr>
                </a:solidFill>
              </a:rPr>
              <a:t>an email or electronic communications scam </a:t>
            </a:r>
            <a:r>
              <a:rPr lang="en-US" altLang="zh-CN" sz="2000" b="1" dirty="0">
                <a:solidFill>
                  <a:srgbClr val="E9B3FF"/>
                </a:solidFill>
              </a:rPr>
              <a:t>targeted towards a specific individual, organization or business</a:t>
            </a:r>
            <a:r>
              <a:rPr lang="en-US" altLang="zh-CN" sz="2000" dirty="0">
                <a:solidFill>
                  <a:schemeClr val="accent2">
                    <a:lumMod val="60000"/>
                    <a:lumOff val="40000"/>
                  </a:schemeClr>
                </a:solidFill>
              </a:rPr>
              <a:t>. Although often intended to steal data for malicious purposes, cybercriminals may also intend to install malware on a targeted user‘s computer. (</a:t>
            </a:r>
            <a:r>
              <a:rPr lang="zh-CN" altLang="en-US" sz="2000" dirty="0">
                <a:solidFill>
                  <a:schemeClr val="accent2">
                    <a:lumMod val="60000"/>
                    <a:lumOff val="40000"/>
                  </a:schemeClr>
                </a:solidFill>
              </a:rPr>
              <a:t>目标并非一般个人，针对特定公司、组织</a:t>
            </a:r>
            <a:r>
              <a:rPr lang="en-US" altLang="zh-CN" sz="2000" dirty="0">
                <a:solidFill>
                  <a:schemeClr val="accent2">
                    <a:lumMod val="60000"/>
                    <a:lumOff val="40000"/>
                  </a:schemeClr>
                </a:solidFill>
              </a:rPr>
              <a:t>)</a:t>
            </a:r>
          </a:p>
          <a:p>
            <a:pPr lvl="1"/>
            <a:endParaRPr lang="zh-CN" altLang="en-US" dirty="0"/>
          </a:p>
        </p:txBody>
      </p:sp>
    </p:spTree>
    <p:extLst>
      <p:ext uri="{BB962C8B-B14F-4D97-AF65-F5344CB8AC3E}">
        <p14:creationId xmlns:p14="http://schemas.microsoft.com/office/powerpoint/2010/main" val="15218373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E8E2D-14D8-456F-B459-B7F9B1B72F04}"/>
              </a:ext>
            </a:extLst>
          </p:cNvPr>
          <p:cNvSpPr>
            <a:spLocks noGrp="1"/>
          </p:cNvSpPr>
          <p:nvPr>
            <p:ph type="title"/>
          </p:nvPr>
        </p:nvSpPr>
        <p:spPr/>
        <p:txBody>
          <a:bodyPr/>
          <a:lstStyle/>
          <a:p>
            <a:r>
              <a:rPr lang="en-US" altLang="zh-CN" dirty="0"/>
              <a:t>Malicious code</a:t>
            </a:r>
            <a:endParaRPr lang="zh-CN" altLang="en-US" dirty="0"/>
          </a:p>
        </p:txBody>
      </p:sp>
      <p:sp>
        <p:nvSpPr>
          <p:cNvPr id="3" name="内容占位符 2">
            <a:extLst>
              <a:ext uri="{FF2B5EF4-FFF2-40B4-BE49-F238E27FC236}">
                <a16:creationId xmlns:a16="http://schemas.microsoft.com/office/drawing/2014/main" id="{653BE520-51C6-479F-B5F9-C0F9EB882647}"/>
              </a:ext>
            </a:extLst>
          </p:cNvPr>
          <p:cNvSpPr>
            <a:spLocks noGrp="1"/>
          </p:cNvSpPr>
          <p:nvPr>
            <p:ph idx="1"/>
          </p:nvPr>
        </p:nvSpPr>
        <p:spPr>
          <a:xfrm>
            <a:off x="1236688" y="1983105"/>
            <a:ext cx="9716541" cy="4874895"/>
          </a:xfrm>
        </p:spPr>
        <p:txBody>
          <a:bodyPr>
            <a:normAutofit/>
          </a:bodyPr>
          <a:lstStyle/>
          <a:p>
            <a:pPr lvl="1"/>
            <a:r>
              <a:rPr lang="en-US" altLang="zh-CN" sz="2600" dirty="0"/>
              <a:t>Polymorphic</a:t>
            </a:r>
          </a:p>
          <a:p>
            <a:pPr lvl="2"/>
            <a:r>
              <a:rPr lang="en-US" altLang="zh-CN" sz="2200" dirty="0">
                <a:solidFill>
                  <a:schemeClr val="accent2">
                    <a:lumMod val="60000"/>
                    <a:lumOff val="40000"/>
                  </a:schemeClr>
                </a:solidFill>
              </a:rPr>
              <a:t>a type of malware that </a:t>
            </a:r>
            <a:r>
              <a:rPr lang="en-US" altLang="zh-CN" sz="2200" b="1" dirty="0">
                <a:solidFill>
                  <a:srgbClr val="E9B3FF"/>
                </a:solidFill>
              </a:rPr>
              <a:t>constantly changes its identifiable features </a:t>
            </a:r>
            <a:r>
              <a:rPr lang="en-US" altLang="zh-CN" sz="2200" dirty="0">
                <a:solidFill>
                  <a:schemeClr val="accent2">
                    <a:lumMod val="60000"/>
                    <a:lumOff val="40000"/>
                  </a:schemeClr>
                </a:solidFill>
              </a:rPr>
              <a:t>in order to evade detection. Many of the common forms of malware can be polymorphic, including viruses, worms, bots, trojans, or keyloggers.</a:t>
            </a:r>
          </a:p>
          <a:p>
            <a:pPr lvl="1"/>
            <a:r>
              <a:rPr lang="en-US" altLang="zh-CN" sz="2600" dirty="0"/>
              <a:t>Macro virus</a:t>
            </a:r>
          </a:p>
          <a:p>
            <a:pPr lvl="2"/>
            <a:r>
              <a:rPr lang="en-US" altLang="zh-CN" sz="2200" dirty="0">
                <a:solidFill>
                  <a:schemeClr val="accent2">
                    <a:lumMod val="60000"/>
                    <a:lumOff val="40000"/>
                  </a:schemeClr>
                </a:solidFill>
              </a:rPr>
              <a:t>A virus that is written in a macro language: a programming language which is embedded inside a software application, such as Microsoft Office, Excel, PowerPoint. A macro virus infects </a:t>
            </a:r>
            <a:r>
              <a:rPr lang="en-US" altLang="zh-CN" sz="2200" b="1" dirty="0">
                <a:solidFill>
                  <a:srgbClr val="E9B3FF"/>
                </a:solidFill>
              </a:rPr>
              <a:t>documents</a:t>
            </a:r>
            <a:r>
              <a:rPr lang="en-US" altLang="zh-CN" sz="2200" dirty="0">
                <a:solidFill>
                  <a:schemeClr val="accent2">
                    <a:lumMod val="60000"/>
                    <a:lumOff val="40000"/>
                  </a:schemeClr>
                </a:solidFill>
              </a:rPr>
              <a:t> but </a:t>
            </a:r>
            <a:r>
              <a:rPr lang="en-US" altLang="zh-CN" sz="2200" b="1" dirty="0">
                <a:solidFill>
                  <a:srgbClr val="E9B3FF"/>
                </a:solidFill>
              </a:rPr>
              <a:t>not the executable portions of the code </a:t>
            </a:r>
            <a:r>
              <a:rPr lang="en-US" altLang="zh-CN" sz="2200" dirty="0">
                <a:solidFill>
                  <a:schemeClr val="accent2">
                    <a:lumMod val="60000"/>
                    <a:lumOff val="40000"/>
                  </a:schemeClr>
                </a:solidFill>
              </a:rPr>
              <a:t>and executes each time a document is </a:t>
            </a:r>
            <a:r>
              <a:rPr lang="en-US" altLang="zh-CN" sz="2200" b="1" dirty="0">
                <a:solidFill>
                  <a:srgbClr val="E9B3FF"/>
                </a:solidFill>
              </a:rPr>
              <a:t>opened</a:t>
            </a:r>
            <a:r>
              <a:rPr lang="en-US" altLang="zh-CN" sz="2200" dirty="0">
                <a:solidFill>
                  <a:schemeClr val="accent2">
                    <a:lumMod val="60000"/>
                    <a:lumOff val="40000"/>
                  </a:schemeClr>
                </a:solidFill>
              </a:rPr>
              <a:t>.</a:t>
            </a:r>
            <a:endParaRPr lang="zh-CN" altLang="en-US" sz="2200" dirty="0">
              <a:solidFill>
                <a:schemeClr val="accent2">
                  <a:lumMod val="60000"/>
                  <a:lumOff val="40000"/>
                </a:schemeClr>
              </a:solidFill>
            </a:endParaRPr>
          </a:p>
          <a:p>
            <a:pPr lvl="2"/>
            <a:r>
              <a:rPr lang="en-US" altLang="zh-CN" sz="2200" dirty="0">
                <a:solidFill>
                  <a:schemeClr val="accent2">
                    <a:lumMod val="60000"/>
                    <a:lumOff val="40000"/>
                  </a:schemeClr>
                </a:solidFill>
              </a:rPr>
              <a:t>A machine executable virus code is attached to the beginning or end of an executable program. When initiated, the infected program will first execute the virus code and then the original code of the program. Since the virus finally changes possession of control to the original program, if the harmful action is performed quickly, a user is unlikely to notice any difference.</a:t>
            </a:r>
          </a:p>
        </p:txBody>
      </p:sp>
    </p:spTree>
    <p:extLst>
      <p:ext uri="{BB962C8B-B14F-4D97-AF65-F5344CB8AC3E}">
        <p14:creationId xmlns:p14="http://schemas.microsoft.com/office/powerpoint/2010/main" val="20269162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AC6B0-4E1B-4427-AE0E-9111E66797B2}"/>
              </a:ext>
            </a:extLst>
          </p:cNvPr>
          <p:cNvSpPr>
            <a:spLocks noGrp="1"/>
          </p:cNvSpPr>
          <p:nvPr>
            <p:ph type="title"/>
          </p:nvPr>
        </p:nvSpPr>
        <p:spPr/>
        <p:txBody>
          <a:bodyPr/>
          <a:lstStyle/>
          <a:p>
            <a:r>
              <a:rPr lang="en-US" altLang="zh-CN" dirty="0"/>
              <a:t>Malicious code</a:t>
            </a:r>
            <a:endParaRPr lang="zh-CN" altLang="en-US" dirty="0"/>
          </a:p>
        </p:txBody>
      </p:sp>
      <p:sp>
        <p:nvSpPr>
          <p:cNvPr id="3" name="内容占位符 2">
            <a:extLst>
              <a:ext uri="{FF2B5EF4-FFF2-40B4-BE49-F238E27FC236}">
                <a16:creationId xmlns:a16="http://schemas.microsoft.com/office/drawing/2014/main" id="{60EA81A7-419A-4DC5-B808-F5F04CAF15DC}"/>
              </a:ext>
            </a:extLst>
          </p:cNvPr>
          <p:cNvSpPr>
            <a:spLocks noGrp="1"/>
          </p:cNvSpPr>
          <p:nvPr>
            <p:ph idx="1"/>
          </p:nvPr>
        </p:nvSpPr>
        <p:spPr>
          <a:xfrm>
            <a:off x="1135191" y="1925955"/>
            <a:ext cx="9919536" cy="4846320"/>
          </a:xfrm>
        </p:spPr>
        <p:txBody>
          <a:bodyPr>
            <a:normAutofit/>
          </a:bodyPr>
          <a:lstStyle/>
          <a:p>
            <a:r>
              <a:rPr lang="en-US" altLang="zh-CN" sz="2400" dirty="0"/>
              <a:t>Botnets</a:t>
            </a:r>
          </a:p>
          <a:p>
            <a:pPr lvl="1"/>
            <a:r>
              <a:rPr lang="en-US" altLang="zh-CN" sz="2400" dirty="0"/>
              <a:t>Bot: a compromised computer under the control of an attacker</a:t>
            </a:r>
          </a:p>
          <a:p>
            <a:pPr lvl="1"/>
            <a:r>
              <a:rPr lang="en-US" altLang="zh-CN" sz="2400" dirty="0"/>
              <a:t>Bot code (malware) on the computer communicates with the attacker’s server (“</a:t>
            </a:r>
            <a:r>
              <a:rPr lang="en-US" altLang="zh-CN" sz="2400" dirty="0" err="1"/>
              <a:t>botmaster</a:t>
            </a:r>
            <a:r>
              <a:rPr lang="en-US" altLang="zh-CN" sz="2400" dirty="0"/>
              <a:t>”) and carries out malicious activities</a:t>
            </a:r>
          </a:p>
          <a:p>
            <a:pPr lvl="1"/>
            <a:r>
              <a:rPr lang="en-US" altLang="zh-CN" sz="2400" dirty="0"/>
              <a:t>Botnet: a net of bot controlled by an attacker to perform coordinated malicious activities</a:t>
            </a:r>
          </a:p>
          <a:p>
            <a:pPr lvl="1"/>
            <a:r>
              <a:rPr lang="en-US" altLang="zh-CN" sz="2400" dirty="0"/>
              <a:t>DDoS attack</a:t>
            </a:r>
          </a:p>
          <a:p>
            <a:pPr lvl="2"/>
            <a:r>
              <a:rPr lang="en-US" altLang="zh-CN" sz="2000" dirty="0">
                <a:solidFill>
                  <a:schemeClr val="accent2">
                    <a:lumMod val="60000"/>
                    <a:lumOff val="40000"/>
                  </a:schemeClr>
                </a:solidFill>
              </a:rPr>
              <a:t>In </a:t>
            </a:r>
            <a:r>
              <a:rPr lang="en-US" altLang="zh-CN" sz="2000" b="1" dirty="0">
                <a:solidFill>
                  <a:srgbClr val="E9B3FF"/>
                </a:solidFill>
              </a:rPr>
              <a:t>DoS (denial-of-service) </a:t>
            </a:r>
            <a:r>
              <a:rPr lang="en-US" altLang="zh-CN" sz="2000" dirty="0">
                <a:solidFill>
                  <a:schemeClr val="accent2">
                    <a:lumMod val="60000"/>
                    <a:lumOff val="40000"/>
                  </a:schemeClr>
                </a:solidFill>
              </a:rPr>
              <a:t>attack, the perpetrator seeks to make a machine or network resource unavailable to its intended users by temporarily or indefinitely disrupting services of a host. Typically accomplished by flooding the targeted machine with superfluous requests in an attempt to prevent legitimate requests from being fulfilled</a:t>
            </a:r>
          </a:p>
          <a:p>
            <a:pPr lvl="2"/>
            <a:r>
              <a:rPr lang="en-US" altLang="zh-CN" sz="2000" dirty="0">
                <a:solidFill>
                  <a:schemeClr val="accent2">
                    <a:lumMod val="60000"/>
                    <a:lumOff val="40000"/>
                  </a:schemeClr>
                </a:solidFill>
              </a:rPr>
              <a:t>In </a:t>
            </a:r>
            <a:r>
              <a:rPr lang="en-US" altLang="zh-CN" sz="2000" b="1" dirty="0">
                <a:solidFill>
                  <a:srgbClr val="E9B3FF"/>
                </a:solidFill>
              </a:rPr>
              <a:t>DDoS (distributed denial-of-service) </a:t>
            </a:r>
            <a:r>
              <a:rPr lang="en-US" altLang="zh-CN" sz="2000" dirty="0">
                <a:solidFill>
                  <a:schemeClr val="accent2">
                    <a:lumMod val="60000"/>
                    <a:lumOff val="40000"/>
                  </a:schemeClr>
                </a:solidFill>
              </a:rPr>
              <a:t>attack, the incoming traffic flooding the victim originates from many different resources, making it impossible to stop the attack simply by blocking a single source.</a:t>
            </a:r>
          </a:p>
          <a:p>
            <a:endParaRPr lang="zh-CN" altLang="en-US" dirty="0"/>
          </a:p>
        </p:txBody>
      </p:sp>
    </p:spTree>
    <p:extLst>
      <p:ext uri="{BB962C8B-B14F-4D97-AF65-F5344CB8AC3E}">
        <p14:creationId xmlns:p14="http://schemas.microsoft.com/office/powerpoint/2010/main" val="40869534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0EC16-C79B-4DFA-ACF1-3688AFEC13FF}"/>
              </a:ext>
            </a:extLst>
          </p:cNvPr>
          <p:cNvSpPr>
            <a:spLocks noGrp="1"/>
          </p:cNvSpPr>
          <p:nvPr>
            <p:ph type="title"/>
          </p:nvPr>
        </p:nvSpPr>
        <p:spPr/>
        <p:txBody>
          <a:bodyPr/>
          <a:lstStyle/>
          <a:p>
            <a:r>
              <a:rPr lang="en-US" altLang="zh-CN" dirty="0"/>
              <a:t>Malicious code</a:t>
            </a:r>
            <a:endParaRPr lang="zh-CN" altLang="en-US" dirty="0"/>
          </a:p>
        </p:txBody>
      </p:sp>
      <p:sp>
        <p:nvSpPr>
          <p:cNvPr id="3" name="内容占位符 2">
            <a:extLst>
              <a:ext uri="{FF2B5EF4-FFF2-40B4-BE49-F238E27FC236}">
                <a16:creationId xmlns:a16="http://schemas.microsoft.com/office/drawing/2014/main" id="{9D9CB75A-4E38-42B8-84E5-DD0921F8CB58}"/>
              </a:ext>
            </a:extLst>
          </p:cNvPr>
          <p:cNvSpPr>
            <a:spLocks noGrp="1"/>
          </p:cNvSpPr>
          <p:nvPr>
            <p:ph idx="1"/>
          </p:nvPr>
        </p:nvSpPr>
        <p:spPr/>
        <p:txBody>
          <a:bodyPr>
            <a:normAutofit/>
          </a:bodyPr>
          <a:lstStyle/>
          <a:p>
            <a:pPr lvl="1"/>
            <a:r>
              <a:rPr lang="en-US" altLang="zh-CN" sz="2200" dirty="0"/>
              <a:t>Popular forms of DDoS attack</a:t>
            </a:r>
          </a:p>
          <a:p>
            <a:pPr lvl="2"/>
            <a:r>
              <a:rPr lang="en-US" altLang="zh-CN" sz="2000" b="1" dirty="0"/>
              <a:t>DNS amplification attack:</a:t>
            </a:r>
            <a:r>
              <a:rPr lang="en-US" altLang="zh-CN" sz="2000" dirty="0">
                <a:solidFill>
                  <a:schemeClr val="accent2">
                    <a:lumMod val="60000"/>
                    <a:lumOff val="40000"/>
                  </a:schemeClr>
                </a:solidFill>
              </a:rPr>
              <a:t> a popular form of DDoS in which attackers use publicly accessible open DNS(domain name server) to </a:t>
            </a:r>
            <a:r>
              <a:rPr lang="en-US" altLang="zh-CN" sz="2000" b="1" dirty="0">
                <a:solidFill>
                  <a:srgbClr val="E9B3FF"/>
                </a:solidFill>
              </a:rPr>
              <a:t>flood a target system with DNS response traffic</a:t>
            </a:r>
            <a:r>
              <a:rPr lang="en-US" altLang="zh-CN" sz="2000" dirty="0">
                <a:solidFill>
                  <a:schemeClr val="accent2">
                    <a:lumMod val="60000"/>
                    <a:lumOff val="40000"/>
                  </a:schemeClr>
                </a:solidFill>
              </a:rPr>
              <a:t>.</a:t>
            </a:r>
          </a:p>
          <a:p>
            <a:pPr lvl="3">
              <a:buFont typeface="Wingdings" panose="05000000000000000000" pitchFamily="2" charset="2"/>
              <a:buChar char="Ø"/>
            </a:pPr>
            <a:r>
              <a:rPr lang="en-US" altLang="zh-CN" sz="2000" dirty="0">
                <a:solidFill>
                  <a:schemeClr val="accent2">
                    <a:lumMod val="60000"/>
                    <a:lumOff val="40000"/>
                  </a:schemeClr>
                </a:solidFill>
              </a:rPr>
              <a:t>The primary technique consists of an attacker sending a DNS name lookup request to an open DNS server </a:t>
            </a:r>
            <a:r>
              <a:rPr lang="en-US" altLang="zh-CN" sz="2000" b="1" dirty="0">
                <a:solidFill>
                  <a:srgbClr val="E9B3FF"/>
                </a:solidFill>
              </a:rPr>
              <a:t>with the source address spoofed to be the target’s address</a:t>
            </a:r>
            <a:r>
              <a:rPr lang="en-US" altLang="zh-CN" sz="2000" dirty="0">
                <a:solidFill>
                  <a:schemeClr val="accent2">
                    <a:lumMod val="60000"/>
                    <a:lumOff val="40000"/>
                  </a:schemeClr>
                </a:solidFill>
              </a:rPr>
              <a:t>. </a:t>
            </a:r>
          </a:p>
          <a:p>
            <a:pPr lvl="3">
              <a:buFont typeface="Wingdings" panose="05000000000000000000" pitchFamily="2" charset="2"/>
              <a:buChar char="Ø"/>
            </a:pPr>
            <a:r>
              <a:rPr lang="en-US" altLang="zh-CN" sz="2000" dirty="0">
                <a:solidFill>
                  <a:schemeClr val="accent2">
                    <a:lumMod val="60000"/>
                    <a:lumOff val="40000"/>
                  </a:schemeClr>
                </a:solidFill>
              </a:rPr>
              <a:t>Attackers will typically submit a request for as much zone information as possible to maximize the amplification effect. In most attacks of this type observed by US-CERT, the spoofed queries sent by the attacker are of the type, “ANY,” which 	returns all known information about a DNS zone in a single request. Because the size of the response is considerably larger than the request, the attacker is able to increase the amount of traffic directed at the victim. </a:t>
            </a:r>
          </a:p>
          <a:p>
            <a:pPr lvl="2"/>
            <a:endParaRPr lang="zh-CN" altLang="en-US" dirty="0"/>
          </a:p>
        </p:txBody>
      </p:sp>
    </p:spTree>
    <p:extLst>
      <p:ext uri="{BB962C8B-B14F-4D97-AF65-F5344CB8AC3E}">
        <p14:creationId xmlns:p14="http://schemas.microsoft.com/office/powerpoint/2010/main" val="2776398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32937-E3EB-4B2C-B436-D5E362BDD1A1}"/>
              </a:ext>
            </a:extLst>
          </p:cNvPr>
          <p:cNvSpPr>
            <a:spLocks noGrp="1"/>
          </p:cNvSpPr>
          <p:nvPr>
            <p:ph type="title"/>
          </p:nvPr>
        </p:nvSpPr>
        <p:spPr/>
        <p:txBody>
          <a:bodyPr/>
          <a:lstStyle/>
          <a:p>
            <a:r>
              <a:rPr lang="en-US" altLang="zh-CN" dirty="0"/>
              <a:t>Malicious code</a:t>
            </a:r>
            <a:endParaRPr lang="zh-CN" altLang="en-US" dirty="0"/>
          </a:p>
        </p:txBody>
      </p:sp>
      <p:sp>
        <p:nvSpPr>
          <p:cNvPr id="3" name="内容占位符 2">
            <a:extLst>
              <a:ext uri="{FF2B5EF4-FFF2-40B4-BE49-F238E27FC236}">
                <a16:creationId xmlns:a16="http://schemas.microsoft.com/office/drawing/2014/main" id="{3AF95C86-7B77-4249-AFD1-0D511A0B2835}"/>
              </a:ext>
            </a:extLst>
          </p:cNvPr>
          <p:cNvSpPr>
            <a:spLocks noGrp="1"/>
          </p:cNvSpPr>
          <p:nvPr>
            <p:ph idx="1"/>
          </p:nvPr>
        </p:nvSpPr>
        <p:spPr>
          <a:xfrm>
            <a:off x="1202919" y="2154555"/>
            <a:ext cx="9784080" cy="4206240"/>
          </a:xfrm>
        </p:spPr>
        <p:txBody>
          <a:bodyPr/>
          <a:lstStyle/>
          <a:p>
            <a:pPr lvl="2"/>
            <a:r>
              <a:rPr lang="en-US" altLang="zh-CN" sz="2000" b="1" dirty="0"/>
              <a:t>UDP flood: </a:t>
            </a:r>
            <a:r>
              <a:rPr lang="en-US" altLang="zh-CN" sz="2000" dirty="0">
                <a:solidFill>
                  <a:schemeClr val="accent2">
                    <a:lumMod val="60000"/>
                    <a:lumOff val="40000"/>
                  </a:schemeClr>
                </a:solidFill>
              </a:rPr>
              <a:t>an DDoS attack that floods a target with User Datagram Protocol (UDP) packets. The goal of the attack is to flood random ports on a remote host. This causes the host to </a:t>
            </a:r>
            <a:r>
              <a:rPr lang="en-US" altLang="zh-CN" sz="2000" b="1" dirty="0">
                <a:solidFill>
                  <a:srgbClr val="E9B3FF"/>
                </a:solidFill>
              </a:rPr>
              <a:t>repeatedly check for the application listening at that port</a:t>
            </a:r>
            <a:r>
              <a:rPr lang="en-US" altLang="zh-CN" sz="2000" dirty="0">
                <a:solidFill>
                  <a:schemeClr val="accent2">
                    <a:lumMod val="60000"/>
                    <a:lumOff val="40000"/>
                  </a:schemeClr>
                </a:solidFill>
              </a:rPr>
              <a:t>, and (when no application is found) reply with an ICMP ‘Destination Unreachable’ packet. This process saps host resources, which can ultimately lead to inaccessibility.</a:t>
            </a:r>
          </a:p>
          <a:p>
            <a:pPr lvl="2"/>
            <a:r>
              <a:rPr lang="en-US" altLang="zh-CN" sz="2000" b="1" dirty="0"/>
              <a:t>SYN flood: </a:t>
            </a:r>
            <a:r>
              <a:rPr lang="en-US" altLang="zh-CN" sz="2000" dirty="0">
                <a:solidFill>
                  <a:schemeClr val="accent2">
                    <a:lumMod val="60000"/>
                    <a:lumOff val="40000"/>
                  </a:schemeClr>
                </a:solidFill>
              </a:rPr>
              <a:t>an DDoS attack which exploits a known weakness in the TCP (transmission control protocol) connection sequence (</a:t>
            </a:r>
            <a:r>
              <a:rPr lang="en-US" altLang="zh-CN" sz="2000" b="1" dirty="0">
                <a:solidFill>
                  <a:srgbClr val="E9B3FF"/>
                </a:solidFill>
              </a:rPr>
              <a:t>the “three-way handshake”</a:t>
            </a:r>
            <a:r>
              <a:rPr lang="en-US" altLang="zh-CN" sz="2000" dirty="0">
                <a:solidFill>
                  <a:schemeClr val="accent2">
                    <a:lumMod val="60000"/>
                    <a:lumOff val="40000"/>
                  </a:schemeClr>
                </a:solidFill>
              </a:rPr>
              <a:t>), wherein a SYN request to initiate a TCP connection with a host must be answered by a SYN-ACK response from that host, and then confirmed by an ACK response from the requester. In a SYN flood scenario, the requester sends multiple SYN requests, but either does not respond to the host’s SYN-ACK response, or sends the SYN requests from a spoofed IP address. Either way, the host system continues to wait for acknowledgement for each of the requests, binding resources until no new connections can be made, and ultimately resulting in denial of service</a:t>
            </a:r>
          </a:p>
          <a:p>
            <a:pPr lvl="2"/>
            <a:endParaRPr lang="zh-CN" altLang="en-US" dirty="0"/>
          </a:p>
        </p:txBody>
      </p:sp>
    </p:spTree>
    <p:extLst>
      <p:ext uri="{BB962C8B-B14F-4D97-AF65-F5344CB8AC3E}">
        <p14:creationId xmlns:p14="http://schemas.microsoft.com/office/powerpoint/2010/main" val="3093852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B42FB9-A9CE-4A67-8412-D1B72B8D31D3}"/>
              </a:ext>
            </a:extLst>
          </p:cNvPr>
          <p:cNvSpPr>
            <a:spLocks noGrp="1"/>
          </p:cNvSpPr>
          <p:nvPr>
            <p:ph type="title"/>
          </p:nvPr>
        </p:nvSpPr>
        <p:spPr/>
        <p:txBody>
          <a:bodyPr/>
          <a:lstStyle/>
          <a:p>
            <a:r>
              <a:rPr lang="en-US" altLang="zh-CN" dirty="0"/>
              <a:t>Security mindset</a:t>
            </a:r>
            <a:endParaRPr lang="zh-CN" altLang="en-US" dirty="0"/>
          </a:p>
        </p:txBody>
      </p:sp>
      <p:sp>
        <p:nvSpPr>
          <p:cNvPr id="3" name="内容占位符 2">
            <a:extLst>
              <a:ext uri="{FF2B5EF4-FFF2-40B4-BE49-F238E27FC236}">
                <a16:creationId xmlns:a16="http://schemas.microsoft.com/office/drawing/2014/main" id="{2C5069E4-41B7-4EF8-9704-6E56FE20AABF}"/>
              </a:ext>
            </a:extLst>
          </p:cNvPr>
          <p:cNvSpPr>
            <a:spLocks noGrp="1"/>
          </p:cNvSpPr>
          <p:nvPr>
            <p:ph idx="1"/>
          </p:nvPr>
        </p:nvSpPr>
        <p:spPr>
          <a:xfrm>
            <a:off x="1202919" y="2011680"/>
            <a:ext cx="9784080" cy="4562144"/>
          </a:xfrm>
        </p:spPr>
        <p:txBody>
          <a:bodyPr>
            <a:normAutofit/>
          </a:bodyPr>
          <a:lstStyle/>
          <a:p>
            <a:r>
              <a:rPr lang="en-US" altLang="zh-CN" sz="2400" dirty="0"/>
              <a:t>Threats</a:t>
            </a:r>
          </a:p>
          <a:p>
            <a:pPr lvl="1"/>
            <a:r>
              <a:rPr lang="en-US" altLang="zh-CN" sz="2400" dirty="0"/>
              <a:t>A </a:t>
            </a:r>
            <a:r>
              <a:rPr lang="en-US" altLang="zh-CN" sz="2400" b="1" dirty="0">
                <a:solidFill>
                  <a:srgbClr val="E9B3FF"/>
                </a:solidFill>
              </a:rPr>
              <a:t>potential</a:t>
            </a:r>
            <a:r>
              <a:rPr lang="en-US" altLang="zh-CN" sz="2400" dirty="0"/>
              <a:t> violation of security (the attack may not have been carried out)</a:t>
            </a:r>
          </a:p>
          <a:p>
            <a:pPr lvl="1"/>
            <a:r>
              <a:rPr lang="en-US" altLang="zh-CN" sz="2400" dirty="0"/>
              <a:t>1. Unauthorized disclosure —— gains access to data for which the entity is not authorized (passive attack)</a:t>
            </a:r>
          </a:p>
          <a:p>
            <a:pPr lvl="2"/>
            <a:r>
              <a:rPr lang="en-US" altLang="zh-CN" sz="2000" dirty="0">
                <a:solidFill>
                  <a:schemeClr val="accent2">
                    <a:lumMod val="60000"/>
                    <a:lumOff val="40000"/>
                  </a:schemeClr>
                </a:solidFill>
              </a:rPr>
              <a:t>Exposure: directly release sensitive data</a:t>
            </a:r>
          </a:p>
          <a:p>
            <a:pPr lvl="2"/>
            <a:r>
              <a:rPr lang="en-US" altLang="zh-CN" sz="2000" dirty="0">
                <a:solidFill>
                  <a:schemeClr val="accent2">
                    <a:lumMod val="60000"/>
                    <a:lumOff val="40000"/>
                  </a:schemeClr>
                </a:solidFill>
              </a:rPr>
              <a:t>Interception: an unauthorized entity directly accesses sensitive data traveling between authorized sources and destinations (</a:t>
            </a:r>
            <a:r>
              <a:rPr lang="zh-CN" altLang="en-US" sz="2000" dirty="0">
                <a:solidFill>
                  <a:schemeClr val="accent2">
                    <a:lumMod val="60000"/>
                    <a:lumOff val="40000"/>
                  </a:schemeClr>
                </a:solidFill>
              </a:rPr>
              <a:t>在正当传输中阻截</a:t>
            </a:r>
            <a:r>
              <a:rPr lang="en-US" altLang="zh-CN" sz="2000" dirty="0">
                <a:solidFill>
                  <a:schemeClr val="accent2">
                    <a:lumMod val="60000"/>
                    <a:lumOff val="40000"/>
                  </a:schemeClr>
                </a:solidFill>
              </a:rPr>
              <a:t>).</a:t>
            </a:r>
          </a:p>
          <a:p>
            <a:pPr lvl="2"/>
            <a:r>
              <a:rPr lang="en-US" altLang="zh-CN" sz="2000" dirty="0">
                <a:solidFill>
                  <a:schemeClr val="accent2">
                    <a:lumMod val="60000"/>
                    <a:lumOff val="40000"/>
                  </a:schemeClr>
                </a:solidFill>
              </a:rPr>
              <a:t>Inference: indirectly accesses sensitive data by reasoning from characteristics or byproducts of communications.</a:t>
            </a:r>
          </a:p>
          <a:p>
            <a:pPr lvl="2"/>
            <a:r>
              <a:rPr lang="en-US" altLang="zh-CN" sz="2000" dirty="0">
                <a:solidFill>
                  <a:schemeClr val="accent2">
                    <a:lumMod val="60000"/>
                    <a:lumOff val="40000"/>
                  </a:schemeClr>
                </a:solidFill>
              </a:rPr>
              <a:t>Intrusion: gain access to sensitive data by circumventing a system's security protections.</a:t>
            </a:r>
          </a:p>
        </p:txBody>
      </p:sp>
    </p:spTree>
    <p:extLst>
      <p:ext uri="{BB962C8B-B14F-4D97-AF65-F5344CB8AC3E}">
        <p14:creationId xmlns:p14="http://schemas.microsoft.com/office/powerpoint/2010/main" val="26737641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D83D6-C0F8-467B-895C-70A46A745854}"/>
              </a:ext>
            </a:extLst>
          </p:cNvPr>
          <p:cNvSpPr>
            <a:spLocks noGrp="1"/>
          </p:cNvSpPr>
          <p:nvPr>
            <p:ph type="title"/>
          </p:nvPr>
        </p:nvSpPr>
        <p:spPr/>
        <p:txBody>
          <a:bodyPr/>
          <a:lstStyle/>
          <a:p>
            <a:r>
              <a:rPr lang="en-US" altLang="zh-CN" dirty="0"/>
              <a:t>Malicious code</a:t>
            </a:r>
            <a:endParaRPr lang="zh-CN" altLang="en-US" dirty="0"/>
          </a:p>
        </p:txBody>
      </p:sp>
      <p:sp>
        <p:nvSpPr>
          <p:cNvPr id="3" name="内容占位符 2">
            <a:extLst>
              <a:ext uri="{FF2B5EF4-FFF2-40B4-BE49-F238E27FC236}">
                <a16:creationId xmlns:a16="http://schemas.microsoft.com/office/drawing/2014/main" id="{ED5E2E29-EDF7-4047-A396-A9BB934F955C}"/>
              </a:ext>
            </a:extLst>
          </p:cNvPr>
          <p:cNvSpPr>
            <a:spLocks noGrp="1"/>
          </p:cNvSpPr>
          <p:nvPr>
            <p:ph idx="1"/>
          </p:nvPr>
        </p:nvSpPr>
        <p:spPr>
          <a:xfrm>
            <a:off x="1202919" y="2011680"/>
            <a:ext cx="9784080" cy="4562144"/>
          </a:xfrm>
        </p:spPr>
        <p:txBody>
          <a:bodyPr>
            <a:normAutofit/>
          </a:bodyPr>
          <a:lstStyle/>
          <a:p>
            <a:r>
              <a:rPr lang="en-US" altLang="zh-CN" sz="2400" dirty="0"/>
              <a:t>APT &amp; its characteristics (Advanced Persistent Threat)</a:t>
            </a:r>
          </a:p>
          <a:p>
            <a:pPr lvl="1"/>
            <a:r>
              <a:rPr lang="en-US" altLang="zh-CN" sz="2400" b="1" dirty="0">
                <a:solidFill>
                  <a:srgbClr val="E9B3FF"/>
                </a:solidFill>
              </a:rPr>
              <a:t>Advanced</a:t>
            </a:r>
            <a:r>
              <a:rPr lang="en-US" altLang="zh-CN" sz="2400" dirty="0"/>
              <a:t> —— special operation and operators</a:t>
            </a:r>
          </a:p>
          <a:p>
            <a:pPr lvl="1"/>
            <a:r>
              <a:rPr lang="en-US" altLang="zh-CN" sz="2400" b="1" dirty="0">
                <a:solidFill>
                  <a:srgbClr val="E9B3FF"/>
                </a:solidFill>
              </a:rPr>
              <a:t>Persistent</a:t>
            </a:r>
            <a:r>
              <a:rPr lang="en-US" altLang="zh-CN" sz="2400" dirty="0"/>
              <a:t> —— long-term presence, </a:t>
            </a:r>
            <a:r>
              <a:rPr lang="en-US" altLang="zh-CN" sz="2400" b="1" dirty="0">
                <a:solidFill>
                  <a:srgbClr val="E9B3FF"/>
                </a:solidFill>
              </a:rPr>
              <a:t>multi-step</a:t>
            </a:r>
            <a:r>
              <a:rPr lang="en-US" altLang="zh-CN" sz="2400" dirty="0"/>
              <a:t> over time, “</a:t>
            </a:r>
            <a:r>
              <a:rPr lang="en-US" altLang="zh-CN" sz="2400" b="1" dirty="0">
                <a:solidFill>
                  <a:srgbClr val="E9B3FF"/>
                </a:solidFill>
              </a:rPr>
              <a:t>low-and-slow</a:t>
            </a:r>
            <a:r>
              <a:rPr lang="en-US" altLang="zh-CN" sz="2400" dirty="0"/>
              <a:t>”</a:t>
            </a:r>
          </a:p>
          <a:p>
            <a:pPr lvl="1"/>
            <a:r>
              <a:rPr lang="en-US" altLang="zh-CN" sz="2400" b="1" dirty="0">
                <a:solidFill>
                  <a:srgbClr val="E9B3FF"/>
                </a:solidFill>
              </a:rPr>
              <a:t>Threat</a:t>
            </a:r>
            <a:r>
              <a:rPr lang="en-US" altLang="zh-CN" sz="2400" dirty="0"/>
              <a:t> —— </a:t>
            </a:r>
            <a:r>
              <a:rPr lang="en-US" altLang="zh-CN" sz="2400" b="1" dirty="0">
                <a:solidFill>
                  <a:srgbClr val="E9B3FF"/>
                </a:solidFill>
              </a:rPr>
              <a:t>targeted at high-value </a:t>
            </a:r>
            <a:r>
              <a:rPr lang="en-US" altLang="zh-CN" sz="2400" dirty="0"/>
              <a:t>organization and information</a:t>
            </a:r>
            <a:endParaRPr lang="en-US" altLang="zh-CN" sz="2600" dirty="0"/>
          </a:p>
          <a:p>
            <a:pPr lvl="1"/>
            <a:r>
              <a:rPr lang="en-US" altLang="zh-CN" sz="2400" dirty="0"/>
              <a:t>Characteristics</a:t>
            </a:r>
          </a:p>
          <a:p>
            <a:pPr lvl="2"/>
            <a:r>
              <a:rPr lang="en-US" altLang="zh-CN" sz="2000" b="1" dirty="0">
                <a:solidFill>
                  <a:srgbClr val="E9B3FF"/>
                </a:solidFill>
              </a:rPr>
              <a:t>Zero-day exploit</a:t>
            </a:r>
            <a:r>
              <a:rPr lang="en-US" altLang="zh-CN" sz="2000" dirty="0">
                <a:solidFill>
                  <a:schemeClr val="accent2">
                    <a:lumMod val="60000"/>
                    <a:lumOff val="40000"/>
                  </a:schemeClr>
                </a:solidFill>
              </a:rPr>
              <a:t>: a cyber attack occurs on the same day a weakness is discovered in the software</a:t>
            </a:r>
          </a:p>
          <a:p>
            <a:pPr lvl="2"/>
            <a:r>
              <a:rPr lang="en-US" altLang="zh-CN" sz="2000" b="1" dirty="0">
                <a:solidFill>
                  <a:srgbClr val="E9B3FF"/>
                </a:solidFill>
              </a:rPr>
              <a:t>No readily available signature for its detection</a:t>
            </a:r>
          </a:p>
          <a:p>
            <a:pPr lvl="2"/>
            <a:r>
              <a:rPr lang="en-US" altLang="zh-CN" sz="2000" dirty="0">
                <a:solidFill>
                  <a:schemeClr val="accent2">
                    <a:lumMod val="60000"/>
                    <a:lumOff val="40000"/>
                  </a:schemeClr>
                </a:solidFill>
              </a:rPr>
              <a:t>Social engineering to trick even the most sophisticated users</a:t>
            </a:r>
          </a:p>
          <a:p>
            <a:pPr lvl="2"/>
            <a:r>
              <a:rPr lang="en-US" altLang="zh-CN" sz="2000" dirty="0">
                <a:solidFill>
                  <a:schemeClr val="accent2">
                    <a:lumMod val="60000"/>
                    <a:lumOff val="40000"/>
                  </a:schemeClr>
                </a:solidFill>
              </a:rPr>
              <a:t>Carry out its intended mission in a low-and-slow fashion to completely blend in with normal activities</a:t>
            </a:r>
          </a:p>
        </p:txBody>
      </p:sp>
    </p:spTree>
    <p:extLst>
      <p:ext uri="{BB962C8B-B14F-4D97-AF65-F5344CB8AC3E}">
        <p14:creationId xmlns:p14="http://schemas.microsoft.com/office/powerpoint/2010/main" val="101483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D1F5C5-D948-4339-BC5A-8C0DF386F6CB}"/>
              </a:ext>
            </a:extLst>
          </p:cNvPr>
          <p:cNvSpPr>
            <a:spLocks noGrp="1"/>
          </p:cNvSpPr>
          <p:nvPr>
            <p:ph type="title"/>
          </p:nvPr>
        </p:nvSpPr>
        <p:spPr/>
        <p:txBody>
          <a:bodyPr/>
          <a:lstStyle/>
          <a:p>
            <a:r>
              <a:rPr lang="en-US" altLang="zh-CN" dirty="0"/>
              <a:t>Malicious code</a:t>
            </a:r>
            <a:endParaRPr lang="zh-CN" altLang="en-US" dirty="0"/>
          </a:p>
        </p:txBody>
      </p:sp>
      <p:sp>
        <p:nvSpPr>
          <p:cNvPr id="3" name="内容占位符 2">
            <a:extLst>
              <a:ext uri="{FF2B5EF4-FFF2-40B4-BE49-F238E27FC236}">
                <a16:creationId xmlns:a16="http://schemas.microsoft.com/office/drawing/2014/main" id="{4098814E-4D92-4087-AAB0-CA3DF5B6ACC4}"/>
              </a:ext>
            </a:extLst>
          </p:cNvPr>
          <p:cNvSpPr>
            <a:spLocks noGrp="1"/>
          </p:cNvSpPr>
          <p:nvPr>
            <p:ph idx="1"/>
          </p:nvPr>
        </p:nvSpPr>
        <p:spPr/>
        <p:txBody>
          <a:bodyPr/>
          <a:lstStyle/>
          <a:p>
            <a:r>
              <a:rPr lang="en-US" altLang="zh-CN" sz="2400" b="1" dirty="0">
                <a:solidFill>
                  <a:srgbClr val="E9B3FF"/>
                </a:solidFill>
              </a:rPr>
              <a:t>Payload</a:t>
            </a:r>
          </a:p>
          <a:p>
            <a:pPr lvl="1"/>
            <a:r>
              <a:rPr lang="en-US" altLang="zh-CN" sz="2200" dirty="0"/>
              <a:t>In the world of malware, payload is used to describe what a virus, worm or trojan horse is designed to do on a victim’s computer. </a:t>
            </a:r>
            <a:r>
              <a:rPr lang="en-US" altLang="zh-CN" sz="2200" dirty="0" err="1"/>
              <a:t>Eg</a:t>
            </a:r>
            <a:r>
              <a:rPr lang="en-US" altLang="zh-CN" sz="2200" dirty="0"/>
              <a:t>: damage to data, theft of confidential information, damage to computer-based systems or processes.</a:t>
            </a:r>
          </a:p>
          <a:p>
            <a:pPr lvl="1"/>
            <a:r>
              <a:rPr lang="en-US" altLang="zh-CN" sz="2200" dirty="0"/>
              <a:t>“</a:t>
            </a:r>
            <a:r>
              <a:rPr lang="zh-CN" altLang="en-US" sz="2200" dirty="0"/>
              <a:t>有效负载</a:t>
            </a:r>
            <a:r>
              <a:rPr lang="en-US" altLang="zh-CN" sz="2200" dirty="0"/>
              <a:t>”</a:t>
            </a:r>
            <a:r>
              <a:rPr lang="zh-CN" altLang="en-US" sz="2200" dirty="0"/>
              <a:t>， 病毒代码中实现恶性动作功能的部分</a:t>
            </a:r>
            <a:endParaRPr lang="en-US" altLang="zh-CN" sz="2200" dirty="0"/>
          </a:p>
          <a:p>
            <a:r>
              <a:rPr lang="en-US" altLang="zh-CN" sz="2400" dirty="0"/>
              <a:t>Malware analysis</a:t>
            </a:r>
          </a:p>
          <a:p>
            <a:pPr lvl="1"/>
            <a:r>
              <a:rPr lang="en-US" altLang="zh-CN" sz="2400" b="1" dirty="0">
                <a:solidFill>
                  <a:srgbClr val="E9B3FF"/>
                </a:solidFill>
              </a:rPr>
              <a:t>Static analysis</a:t>
            </a:r>
            <a:r>
              <a:rPr lang="en-US" altLang="zh-CN" sz="2400" dirty="0"/>
              <a:t>: attempts to understand what a malware instance would do if executed (do not run program)</a:t>
            </a:r>
          </a:p>
          <a:p>
            <a:pPr lvl="1"/>
            <a:r>
              <a:rPr lang="en-US" altLang="zh-CN" sz="2400" b="1" dirty="0">
                <a:solidFill>
                  <a:srgbClr val="E9B3FF"/>
                </a:solidFill>
              </a:rPr>
              <a:t>Dynamic analysis</a:t>
            </a:r>
            <a:r>
              <a:rPr lang="en-US" altLang="zh-CN" sz="2400" dirty="0"/>
              <a:t>: attempts to understand what a program does when executed (run program and exam the behavior)</a:t>
            </a:r>
            <a:endParaRPr lang="zh-CN" altLang="en-US" sz="2400" dirty="0"/>
          </a:p>
        </p:txBody>
      </p:sp>
    </p:spTree>
    <p:extLst>
      <p:ext uri="{BB962C8B-B14F-4D97-AF65-F5344CB8AC3E}">
        <p14:creationId xmlns:p14="http://schemas.microsoft.com/office/powerpoint/2010/main" val="7591161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6CD28-F37B-4E12-A749-F18C0146F963}"/>
              </a:ext>
            </a:extLst>
          </p:cNvPr>
          <p:cNvSpPr>
            <a:spLocks noGrp="1"/>
          </p:cNvSpPr>
          <p:nvPr>
            <p:ph type="title"/>
          </p:nvPr>
        </p:nvSpPr>
        <p:spPr/>
        <p:txBody>
          <a:bodyPr/>
          <a:lstStyle/>
          <a:p>
            <a:r>
              <a:rPr lang="en-US" altLang="zh-CN" dirty="0"/>
              <a:t>firewalls</a:t>
            </a:r>
            <a:endParaRPr lang="zh-CN" altLang="en-US" dirty="0"/>
          </a:p>
        </p:txBody>
      </p:sp>
      <p:sp>
        <p:nvSpPr>
          <p:cNvPr id="3" name="内容占位符 2">
            <a:extLst>
              <a:ext uri="{FF2B5EF4-FFF2-40B4-BE49-F238E27FC236}">
                <a16:creationId xmlns:a16="http://schemas.microsoft.com/office/drawing/2014/main" id="{26E9B215-6407-43AB-B4F0-705E5A7E04E0}"/>
              </a:ext>
            </a:extLst>
          </p:cNvPr>
          <p:cNvSpPr>
            <a:spLocks noGrp="1"/>
          </p:cNvSpPr>
          <p:nvPr>
            <p:ph idx="1"/>
          </p:nvPr>
        </p:nvSpPr>
        <p:spPr>
          <a:xfrm>
            <a:off x="632371" y="1876425"/>
            <a:ext cx="10925175" cy="5086350"/>
          </a:xfrm>
        </p:spPr>
        <p:txBody>
          <a:bodyPr>
            <a:normAutofit fontScale="92500"/>
          </a:bodyPr>
          <a:lstStyle/>
          <a:p>
            <a:r>
              <a:rPr lang="en-US" altLang="zh-CN" sz="2600" dirty="0"/>
              <a:t>Design goals</a:t>
            </a:r>
          </a:p>
          <a:p>
            <a:pPr lvl="1"/>
            <a:r>
              <a:rPr lang="en-US" altLang="zh-CN" sz="2600" dirty="0"/>
              <a:t>Enforcement of security policies</a:t>
            </a:r>
          </a:p>
          <a:p>
            <a:pPr lvl="2"/>
            <a:r>
              <a:rPr lang="en-US" altLang="zh-CN" sz="2200" dirty="0">
                <a:solidFill>
                  <a:schemeClr val="accent2">
                    <a:lumMod val="60000"/>
                    <a:lumOff val="40000"/>
                  </a:schemeClr>
                </a:solidFill>
              </a:rPr>
              <a:t>All traffic from internal network to the Internet, and vice versa, must pass through the firewall</a:t>
            </a:r>
          </a:p>
          <a:p>
            <a:pPr lvl="2"/>
            <a:r>
              <a:rPr lang="en-US" altLang="zh-CN" sz="2200" dirty="0">
                <a:solidFill>
                  <a:schemeClr val="accent2">
                    <a:lumMod val="60000"/>
                    <a:lumOff val="40000"/>
                  </a:schemeClr>
                </a:solidFill>
              </a:rPr>
              <a:t>Only traffic authorized by policy is allowed to pass</a:t>
            </a:r>
          </a:p>
          <a:p>
            <a:pPr lvl="1"/>
            <a:r>
              <a:rPr lang="en-US" altLang="zh-CN" sz="2600" dirty="0"/>
              <a:t>Dependable</a:t>
            </a:r>
          </a:p>
          <a:p>
            <a:pPr lvl="2"/>
            <a:r>
              <a:rPr lang="en-US" altLang="zh-CN" sz="2200" dirty="0">
                <a:solidFill>
                  <a:schemeClr val="accent2">
                    <a:lumMod val="60000"/>
                    <a:lumOff val="40000"/>
                  </a:schemeClr>
                </a:solidFill>
              </a:rPr>
              <a:t>The firewall itself is immune to subversion</a:t>
            </a:r>
          </a:p>
          <a:p>
            <a:r>
              <a:rPr lang="en-US" altLang="zh-CN" sz="2600" dirty="0"/>
              <a:t>Firewall types (not host vs home vs person) —— types of firewalls in general</a:t>
            </a:r>
          </a:p>
          <a:p>
            <a:pPr lvl="1"/>
            <a:r>
              <a:rPr lang="en-US" altLang="zh-CN" sz="2600" dirty="0"/>
              <a:t>Packet filtering (</a:t>
            </a:r>
            <a:r>
              <a:rPr lang="en-US" altLang="zh-CN" sz="2600" b="1" dirty="0">
                <a:solidFill>
                  <a:srgbClr val="E9B3FF"/>
                </a:solidFill>
              </a:rPr>
              <a:t>static</a:t>
            </a:r>
            <a:r>
              <a:rPr lang="en-US" altLang="zh-CN" sz="2600" dirty="0"/>
              <a:t>)</a:t>
            </a:r>
          </a:p>
          <a:p>
            <a:pPr lvl="2"/>
            <a:r>
              <a:rPr lang="en-US" altLang="zh-CN" dirty="0">
                <a:solidFill>
                  <a:schemeClr val="accent2">
                    <a:lumMod val="60000"/>
                    <a:lumOff val="40000"/>
                  </a:schemeClr>
                </a:solidFill>
              </a:rPr>
              <a:t> </a:t>
            </a:r>
            <a:r>
              <a:rPr lang="en-US" altLang="zh-CN" sz="2200" dirty="0">
                <a:solidFill>
                  <a:schemeClr val="accent2">
                    <a:lumMod val="60000"/>
                    <a:lumOff val="40000"/>
                  </a:schemeClr>
                </a:solidFill>
              </a:rPr>
              <a:t>Decisions made on a per-packet basis</a:t>
            </a:r>
          </a:p>
          <a:p>
            <a:pPr lvl="2"/>
            <a:r>
              <a:rPr lang="en-US" altLang="zh-CN" sz="2200" dirty="0">
                <a:solidFill>
                  <a:schemeClr val="accent2">
                    <a:lumMod val="60000"/>
                    <a:lumOff val="40000"/>
                  </a:schemeClr>
                </a:solidFill>
              </a:rPr>
              <a:t>Applies rules to each incoming and outgoing packet based on matches in the IP or TCP header</a:t>
            </a:r>
          </a:p>
          <a:p>
            <a:pPr lvl="2"/>
            <a:r>
              <a:rPr lang="en-US" altLang="zh-CN" sz="2200" dirty="0">
                <a:solidFill>
                  <a:schemeClr val="accent2">
                    <a:lumMod val="60000"/>
                    <a:lumOff val="40000"/>
                  </a:schemeClr>
                </a:solidFill>
              </a:rPr>
              <a:t>Two default policies:</a:t>
            </a:r>
          </a:p>
          <a:p>
            <a:pPr marL="457200" lvl="2" indent="0">
              <a:buNone/>
            </a:pPr>
            <a:r>
              <a:rPr lang="en-US" altLang="zh-CN" sz="2200" dirty="0">
                <a:solidFill>
                  <a:schemeClr val="accent2">
                    <a:lumMod val="60000"/>
                    <a:lumOff val="40000"/>
                  </a:schemeClr>
                </a:solidFill>
              </a:rPr>
              <a:t>	</a:t>
            </a:r>
            <a:r>
              <a:rPr lang="en-US" altLang="zh-CN" sz="2200" b="1" dirty="0">
                <a:solidFill>
                  <a:srgbClr val="E9B3FF"/>
                </a:solidFill>
              </a:rPr>
              <a:t>Discard</a:t>
            </a:r>
            <a:r>
              <a:rPr lang="en-US" altLang="zh-CN" sz="2200" dirty="0">
                <a:solidFill>
                  <a:schemeClr val="accent2">
                    <a:lumMod val="60000"/>
                    <a:lumOff val="40000"/>
                  </a:schemeClr>
                </a:solidFill>
              </a:rPr>
              <a:t> —— prohibit unless expressly permitted (conservative, controlled)</a:t>
            </a:r>
          </a:p>
          <a:p>
            <a:pPr marL="457200" lvl="2" indent="0">
              <a:buNone/>
            </a:pPr>
            <a:r>
              <a:rPr lang="en-US" altLang="zh-CN" sz="2200" dirty="0">
                <a:solidFill>
                  <a:schemeClr val="accent2">
                    <a:lumMod val="60000"/>
                    <a:lumOff val="40000"/>
                  </a:schemeClr>
                </a:solidFill>
              </a:rPr>
              <a:t>	</a:t>
            </a:r>
            <a:r>
              <a:rPr lang="en-US" altLang="zh-CN" sz="2200" b="1" dirty="0">
                <a:solidFill>
                  <a:srgbClr val="E9B3FF"/>
                </a:solidFill>
              </a:rPr>
              <a:t>Forward</a:t>
            </a:r>
            <a:r>
              <a:rPr lang="en-US" altLang="zh-CN" sz="2200" dirty="0">
                <a:solidFill>
                  <a:schemeClr val="accent2">
                    <a:lumMod val="60000"/>
                    <a:lumOff val="40000"/>
                  </a:schemeClr>
                </a:solidFill>
              </a:rPr>
              <a:t> —— permit unless expressly prohibited (easier to manage and use, less secure)</a:t>
            </a:r>
            <a:endParaRPr lang="zh-CN" altLang="en-US" sz="2200" dirty="0">
              <a:solidFill>
                <a:schemeClr val="accent2">
                  <a:lumMod val="60000"/>
                  <a:lumOff val="40000"/>
                </a:schemeClr>
              </a:solidFill>
            </a:endParaRPr>
          </a:p>
        </p:txBody>
      </p:sp>
    </p:spTree>
    <p:extLst>
      <p:ext uri="{BB962C8B-B14F-4D97-AF65-F5344CB8AC3E}">
        <p14:creationId xmlns:p14="http://schemas.microsoft.com/office/powerpoint/2010/main" val="10084325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48FE2-02CF-431B-9B57-A866185B8229}"/>
              </a:ext>
            </a:extLst>
          </p:cNvPr>
          <p:cNvSpPr>
            <a:spLocks noGrp="1"/>
          </p:cNvSpPr>
          <p:nvPr>
            <p:ph type="title"/>
          </p:nvPr>
        </p:nvSpPr>
        <p:spPr/>
        <p:txBody>
          <a:bodyPr/>
          <a:lstStyle/>
          <a:p>
            <a:r>
              <a:rPr lang="en-US" altLang="zh-CN" dirty="0"/>
              <a:t>firewalls</a:t>
            </a:r>
            <a:endParaRPr lang="zh-CN" altLang="en-US" dirty="0"/>
          </a:p>
        </p:txBody>
      </p:sp>
      <p:sp>
        <p:nvSpPr>
          <p:cNvPr id="3" name="内容占位符 2">
            <a:extLst>
              <a:ext uri="{FF2B5EF4-FFF2-40B4-BE49-F238E27FC236}">
                <a16:creationId xmlns:a16="http://schemas.microsoft.com/office/drawing/2014/main" id="{FF268021-C31E-4B38-B9D8-3F9FF4EEA605}"/>
              </a:ext>
            </a:extLst>
          </p:cNvPr>
          <p:cNvSpPr>
            <a:spLocks noGrp="1"/>
          </p:cNvSpPr>
          <p:nvPr>
            <p:ph idx="1"/>
          </p:nvPr>
        </p:nvSpPr>
        <p:spPr/>
        <p:txBody>
          <a:bodyPr/>
          <a:lstStyle/>
          <a:p>
            <a:pPr lvl="2"/>
            <a:r>
              <a:rPr lang="en-US" altLang="zh-CN" sz="2000" dirty="0">
                <a:solidFill>
                  <a:schemeClr val="accent2">
                    <a:lumMod val="60000"/>
                    <a:lumOff val="40000"/>
                  </a:schemeClr>
                </a:solidFill>
              </a:rPr>
              <a:t>Packet filtering countermeasures</a:t>
            </a:r>
          </a:p>
          <a:p>
            <a:pPr marL="457200" lvl="2" indent="0">
              <a:buNone/>
            </a:pPr>
            <a:endParaRPr lang="zh-CN" altLang="en-US" dirty="0"/>
          </a:p>
        </p:txBody>
      </p:sp>
      <p:graphicFrame>
        <p:nvGraphicFramePr>
          <p:cNvPr id="4" name="表格 3">
            <a:extLst>
              <a:ext uri="{FF2B5EF4-FFF2-40B4-BE49-F238E27FC236}">
                <a16:creationId xmlns:a16="http://schemas.microsoft.com/office/drawing/2014/main" id="{B80F95D4-BFF8-4123-BD14-FFE0A19301C4}"/>
              </a:ext>
            </a:extLst>
          </p:cNvPr>
          <p:cNvGraphicFramePr>
            <a:graphicFrameLocks noGrp="1"/>
          </p:cNvGraphicFramePr>
          <p:nvPr>
            <p:extLst>
              <p:ext uri="{D42A27DB-BD31-4B8C-83A1-F6EECF244321}">
                <p14:modId xmlns:p14="http://schemas.microsoft.com/office/powerpoint/2010/main" val="2341760122"/>
              </p:ext>
            </p:extLst>
          </p:nvPr>
        </p:nvGraphicFramePr>
        <p:xfrm>
          <a:off x="581025" y="2550464"/>
          <a:ext cx="11055865" cy="4023360"/>
        </p:xfrm>
        <a:graphic>
          <a:graphicData uri="http://schemas.openxmlformats.org/drawingml/2006/table">
            <a:tbl>
              <a:tblPr firstRow="1" bandRow="1">
                <a:tableStyleId>{21E4AEA4-8DFA-4A89-87EB-49C32662AFE0}</a:tableStyleId>
              </a:tblPr>
              <a:tblGrid>
                <a:gridCol w="6460173">
                  <a:extLst>
                    <a:ext uri="{9D8B030D-6E8A-4147-A177-3AD203B41FA5}">
                      <a16:colId xmlns:a16="http://schemas.microsoft.com/office/drawing/2014/main" val="440271738"/>
                    </a:ext>
                  </a:extLst>
                </a:gridCol>
                <a:gridCol w="4595692">
                  <a:extLst>
                    <a:ext uri="{9D8B030D-6E8A-4147-A177-3AD203B41FA5}">
                      <a16:colId xmlns:a16="http://schemas.microsoft.com/office/drawing/2014/main" val="1333833803"/>
                    </a:ext>
                  </a:extLst>
                </a:gridCol>
              </a:tblGrid>
              <a:tr h="370840">
                <a:tc>
                  <a:txBody>
                    <a:bodyPr/>
                    <a:lstStyle/>
                    <a:p>
                      <a:pPr algn="ctr"/>
                      <a:r>
                        <a:rPr lang="en-US" altLang="zh-CN" sz="2000" b="0" dirty="0"/>
                        <a:t>Attack</a:t>
                      </a:r>
                      <a:endParaRPr lang="zh-CN" altLang="en-US" sz="2000" b="0" dirty="0"/>
                    </a:p>
                  </a:txBody>
                  <a:tcPr/>
                </a:tc>
                <a:tc>
                  <a:txBody>
                    <a:bodyPr/>
                    <a:lstStyle/>
                    <a:p>
                      <a:pPr algn="ctr"/>
                      <a:r>
                        <a:rPr lang="en-US" altLang="zh-CN" sz="2000" b="0" dirty="0"/>
                        <a:t>Countermeasure</a:t>
                      </a:r>
                      <a:endParaRPr lang="zh-CN" altLang="en-US" sz="2000" b="0" dirty="0"/>
                    </a:p>
                  </a:txBody>
                  <a:tcPr/>
                </a:tc>
                <a:extLst>
                  <a:ext uri="{0D108BD9-81ED-4DB2-BD59-A6C34878D82A}">
                    <a16:rowId xmlns:a16="http://schemas.microsoft.com/office/drawing/2014/main" val="805829810"/>
                  </a:ext>
                </a:extLst>
              </a:tr>
              <a:tr h="370840">
                <a:tc>
                  <a:txBody>
                    <a:bodyPr/>
                    <a:lstStyle/>
                    <a:p>
                      <a:pPr algn="just"/>
                      <a:r>
                        <a:rPr lang="en-US" altLang="zh-CN" sz="2000" b="1" dirty="0">
                          <a:solidFill>
                            <a:schemeClr val="bg1"/>
                          </a:solidFill>
                        </a:rPr>
                        <a:t>IP address spoofing</a:t>
                      </a:r>
                      <a:r>
                        <a:rPr lang="en-US" altLang="zh-CN" sz="2000" dirty="0"/>
                        <a:t>: the creation of IP packet with a false source IP address for the purpose of impersonating another computer. (the sender’s address in the header can be altered, so that to the recipient it appears that the packet came from another source)</a:t>
                      </a:r>
                      <a:endParaRPr lang="zh-CN" altLang="en-US" sz="2000" dirty="0"/>
                    </a:p>
                  </a:txBody>
                  <a:tcPr/>
                </a:tc>
                <a:tc>
                  <a:txBody>
                    <a:bodyPr/>
                    <a:lstStyle/>
                    <a:p>
                      <a:pPr algn="just"/>
                      <a:r>
                        <a:rPr lang="en-US" altLang="zh-CN" sz="2000" dirty="0"/>
                        <a:t>Discard packet with an inside source address if the packet arrives on an external interface.</a:t>
                      </a:r>
                      <a:endParaRPr lang="zh-CN" altLang="en-US" sz="2000" dirty="0"/>
                    </a:p>
                  </a:txBody>
                  <a:tcPr/>
                </a:tc>
                <a:extLst>
                  <a:ext uri="{0D108BD9-81ED-4DB2-BD59-A6C34878D82A}">
                    <a16:rowId xmlns:a16="http://schemas.microsoft.com/office/drawing/2014/main" val="4073951866"/>
                  </a:ext>
                </a:extLst>
              </a:tr>
              <a:tr h="370840">
                <a:tc>
                  <a:txBody>
                    <a:bodyPr/>
                    <a:lstStyle/>
                    <a:p>
                      <a:pPr algn="just"/>
                      <a:r>
                        <a:rPr lang="en-US" altLang="zh-CN" sz="2000" b="1" dirty="0"/>
                        <a:t>Source routing attack </a:t>
                      </a:r>
                      <a:r>
                        <a:rPr lang="en-US" altLang="zh-CN" sz="2000" dirty="0"/>
                        <a:t>(aka path addressing attack): the attacker specifies the route to be taken by the packet with a hope to fool the firewall.</a:t>
                      </a:r>
                      <a:endParaRPr lang="zh-CN" altLang="en-US" sz="2000" dirty="0"/>
                    </a:p>
                  </a:txBody>
                  <a:tcPr/>
                </a:tc>
                <a:tc>
                  <a:txBody>
                    <a:bodyPr/>
                    <a:lstStyle/>
                    <a:p>
                      <a:pPr algn="just"/>
                      <a:r>
                        <a:rPr lang="en-US" altLang="zh-CN" sz="2000" dirty="0"/>
                        <a:t>Discard all packets that use the option of source routing.</a:t>
                      </a:r>
                      <a:endParaRPr lang="zh-CN" altLang="en-US" sz="2000" dirty="0"/>
                    </a:p>
                  </a:txBody>
                  <a:tcPr/>
                </a:tc>
                <a:extLst>
                  <a:ext uri="{0D108BD9-81ED-4DB2-BD59-A6C34878D82A}">
                    <a16:rowId xmlns:a16="http://schemas.microsoft.com/office/drawing/2014/main" val="3972452820"/>
                  </a:ext>
                </a:extLst>
              </a:tr>
              <a:tr h="370840">
                <a:tc>
                  <a:txBody>
                    <a:bodyPr/>
                    <a:lstStyle/>
                    <a:p>
                      <a:pPr algn="just"/>
                      <a:r>
                        <a:rPr lang="en-US" altLang="zh-CN" sz="2000" b="1" dirty="0"/>
                        <a:t>Tiny fragment</a:t>
                      </a:r>
                      <a:endParaRPr lang="zh-CN" altLang="en-US" sz="2000" b="1" dirty="0"/>
                    </a:p>
                  </a:txBody>
                  <a:tcPr/>
                </a:tc>
                <a:tc>
                  <a:txBody>
                    <a:bodyPr/>
                    <a:lstStyle/>
                    <a:p>
                      <a:pPr algn="just"/>
                      <a:r>
                        <a:rPr lang="en-US" altLang="zh-CN" sz="2000" dirty="0"/>
                        <a:t>Enforcing the rule that the first fragment of a packet must contain a predefined minimum amount of the transport header.</a:t>
                      </a:r>
                      <a:endParaRPr lang="zh-CN" altLang="en-US" sz="2000" dirty="0"/>
                    </a:p>
                  </a:txBody>
                  <a:tcPr/>
                </a:tc>
                <a:extLst>
                  <a:ext uri="{0D108BD9-81ED-4DB2-BD59-A6C34878D82A}">
                    <a16:rowId xmlns:a16="http://schemas.microsoft.com/office/drawing/2014/main" val="608257450"/>
                  </a:ext>
                </a:extLst>
              </a:tr>
            </a:tbl>
          </a:graphicData>
        </a:graphic>
      </p:graphicFrame>
    </p:spTree>
    <p:extLst>
      <p:ext uri="{BB962C8B-B14F-4D97-AF65-F5344CB8AC3E}">
        <p14:creationId xmlns:p14="http://schemas.microsoft.com/office/powerpoint/2010/main" val="14846514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D7D0F2-9DA7-4A6D-9E80-03970FA3C581}"/>
              </a:ext>
            </a:extLst>
          </p:cNvPr>
          <p:cNvSpPr>
            <a:spLocks noGrp="1"/>
          </p:cNvSpPr>
          <p:nvPr>
            <p:ph type="title"/>
          </p:nvPr>
        </p:nvSpPr>
        <p:spPr/>
        <p:txBody>
          <a:bodyPr/>
          <a:lstStyle/>
          <a:p>
            <a:r>
              <a:rPr lang="en-US" altLang="zh-CN" dirty="0"/>
              <a:t>firewalls</a:t>
            </a:r>
            <a:endParaRPr lang="zh-CN" altLang="en-US" dirty="0"/>
          </a:p>
        </p:txBody>
      </p:sp>
      <p:sp>
        <p:nvSpPr>
          <p:cNvPr id="3" name="内容占位符 2">
            <a:extLst>
              <a:ext uri="{FF2B5EF4-FFF2-40B4-BE49-F238E27FC236}">
                <a16:creationId xmlns:a16="http://schemas.microsoft.com/office/drawing/2014/main" id="{B6131043-F661-4564-B2D6-24832A61666E}"/>
              </a:ext>
            </a:extLst>
          </p:cNvPr>
          <p:cNvSpPr>
            <a:spLocks noGrp="1"/>
          </p:cNvSpPr>
          <p:nvPr>
            <p:ph idx="1"/>
          </p:nvPr>
        </p:nvSpPr>
        <p:spPr>
          <a:xfrm>
            <a:off x="1202919" y="2011679"/>
            <a:ext cx="9784080" cy="4665345"/>
          </a:xfrm>
        </p:spPr>
        <p:txBody>
          <a:bodyPr>
            <a:normAutofit/>
          </a:bodyPr>
          <a:lstStyle/>
          <a:p>
            <a:pPr lvl="1"/>
            <a:r>
              <a:rPr lang="en-US" altLang="zh-CN" sz="2400" dirty="0"/>
              <a:t>Stateful inspection firewall (</a:t>
            </a:r>
            <a:r>
              <a:rPr lang="en-US" altLang="zh-CN" sz="2400" b="1" dirty="0">
                <a:solidFill>
                  <a:srgbClr val="E9B3FF"/>
                </a:solidFill>
              </a:rPr>
              <a:t>dynamic</a:t>
            </a:r>
            <a:r>
              <a:rPr lang="en-US" altLang="zh-CN" sz="2400" dirty="0"/>
              <a:t> packet filtering)</a:t>
            </a:r>
          </a:p>
          <a:p>
            <a:pPr lvl="2"/>
            <a:r>
              <a:rPr lang="en-US" altLang="zh-CN" sz="2000" dirty="0">
                <a:solidFill>
                  <a:schemeClr val="accent2">
                    <a:lumMod val="60000"/>
                    <a:lumOff val="40000"/>
                  </a:schemeClr>
                </a:solidFill>
              </a:rPr>
              <a:t>Monitors </a:t>
            </a:r>
            <a:r>
              <a:rPr lang="en-US" altLang="zh-CN" sz="2000" b="1" dirty="0">
                <a:solidFill>
                  <a:srgbClr val="E9B3FF"/>
                </a:solidFill>
              </a:rPr>
              <a:t>the state of active connections </a:t>
            </a:r>
            <a:r>
              <a:rPr lang="en-US" altLang="zh-CN" sz="2000" dirty="0">
                <a:solidFill>
                  <a:schemeClr val="accent2">
                    <a:lumMod val="60000"/>
                    <a:lumOff val="40000"/>
                  </a:schemeClr>
                </a:solidFill>
              </a:rPr>
              <a:t>that traverse all interfaces of the firewall over a period of time, (examining both incoming and outgoing packets) and uses this information to determine which network packets to allow through the firewall.</a:t>
            </a:r>
          </a:p>
          <a:p>
            <a:pPr lvl="2"/>
            <a:r>
              <a:rPr lang="en-US" altLang="zh-CN" sz="2000" dirty="0">
                <a:solidFill>
                  <a:schemeClr val="accent2">
                    <a:lumMod val="60000"/>
                    <a:lumOff val="40000"/>
                  </a:schemeClr>
                </a:solidFill>
              </a:rPr>
              <a:t>In static packet filtering, only the </a:t>
            </a:r>
            <a:r>
              <a:rPr lang="en-US" altLang="zh-CN" sz="2000" b="1" dirty="0">
                <a:solidFill>
                  <a:srgbClr val="E9B3FF"/>
                </a:solidFill>
              </a:rPr>
              <a:t>headers</a:t>
            </a:r>
            <a:r>
              <a:rPr lang="en-US" altLang="zh-CN" sz="2000" dirty="0">
                <a:solidFill>
                  <a:schemeClr val="accent2">
                    <a:lumMod val="60000"/>
                    <a:lumOff val="40000"/>
                  </a:schemeClr>
                </a:solidFill>
              </a:rPr>
              <a:t> of packets are checked. Stateful inspection analyzes packets down to the </a:t>
            </a:r>
            <a:r>
              <a:rPr lang="en-US" altLang="zh-CN" sz="2000" b="1" dirty="0">
                <a:solidFill>
                  <a:srgbClr val="E9B3FF"/>
                </a:solidFill>
              </a:rPr>
              <a:t>application layer</a:t>
            </a:r>
            <a:r>
              <a:rPr lang="en-US" altLang="zh-CN" sz="2000" dirty="0">
                <a:solidFill>
                  <a:schemeClr val="accent2">
                    <a:lumMod val="60000"/>
                    <a:lumOff val="40000"/>
                  </a:schemeClr>
                </a:solidFill>
              </a:rPr>
              <a:t>.</a:t>
            </a:r>
          </a:p>
          <a:p>
            <a:pPr lvl="2"/>
            <a:r>
              <a:rPr lang="en-US" altLang="zh-CN" sz="2000" dirty="0">
                <a:solidFill>
                  <a:schemeClr val="accent2">
                    <a:lumMod val="60000"/>
                    <a:lumOff val="40000"/>
                  </a:schemeClr>
                </a:solidFill>
              </a:rPr>
              <a:t>Because of this, filtering decisions are based on not only administrator-defined rules (as in static packet filtering), but also on </a:t>
            </a:r>
            <a:r>
              <a:rPr lang="en-US" altLang="zh-CN" sz="2000" b="1" dirty="0">
                <a:solidFill>
                  <a:srgbClr val="E9B3FF"/>
                </a:solidFill>
              </a:rPr>
              <a:t>context</a:t>
            </a:r>
            <a:r>
              <a:rPr lang="en-US" altLang="zh-CN" sz="2000" dirty="0">
                <a:solidFill>
                  <a:schemeClr val="accent2">
                    <a:lumMod val="60000"/>
                    <a:lumOff val="40000"/>
                  </a:schemeClr>
                </a:solidFill>
              </a:rPr>
              <a:t> that has been established by prior packets that have passed through the firewall.</a:t>
            </a:r>
          </a:p>
          <a:p>
            <a:pPr lvl="2"/>
            <a:r>
              <a:rPr lang="en-US" altLang="zh-CN" sz="2000" dirty="0">
                <a:solidFill>
                  <a:schemeClr val="accent2">
                    <a:lumMod val="60000"/>
                    <a:lumOff val="40000"/>
                  </a:schemeClr>
                </a:solidFill>
              </a:rPr>
              <a:t>By recording session information such as IP address, port number, a dynamic packet filter can implement a much tighter security posture.</a:t>
            </a:r>
          </a:p>
        </p:txBody>
      </p:sp>
    </p:spTree>
    <p:extLst>
      <p:ext uri="{BB962C8B-B14F-4D97-AF65-F5344CB8AC3E}">
        <p14:creationId xmlns:p14="http://schemas.microsoft.com/office/powerpoint/2010/main" val="2053971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299AD6-EDA3-401C-94D7-EA305E10A0A4}"/>
              </a:ext>
            </a:extLst>
          </p:cNvPr>
          <p:cNvSpPr>
            <a:spLocks noGrp="1"/>
          </p:cNvSpPr>
          <p:nvPr>
            <p:ph type="title"/>
          </p:nvPr>
        </p:nvSpPr>
        <p:spPr/>
        <p:txBody>
          <a:bodyPr/>
          <a:lstStyle/>
          <a:p>
            <a:r>
              <a:rPr lang="en-US" altLang="zh-CN"/>
              <a:t>firewalls</a:t>
            </a:r>
            <a:endParaRPr lang="zh-CN" altLang="en-US"/>
          </a:p>
        </p:txBody>
      </p:sp>
      <p:sp>
        <p:nvSpPr>
          <p:cNvPr id="3" name="内容占位符 2">
            <a:extLst>
              <a:ext uri="{FF2B5EF4-FFF2-40B4-BE49-F238E27FC236}">
                <a16:creationId xmlns:a16="http://schemas.microsoft.com/office/drawing/2014/main" id="{B0D5B537-9BD6-409C-8A3F-738616C61533}"/>
              </a:ext>
            </a:extLst>
          </p:cNvPr>
          <p:cNvSpPr>
            <a:spLocks noGrp="1"/>
          </p:cNvSpPr>
          <p:nvPr>
            <p:ph idx="1"/>
          </p:nvPr>
        </p:nvSpPr>
        <p:spPr>
          <a:xfrm>
            <a:off x="1202919" y="2011679"/>
            <a:ext cx="9784080" cy="4246245"/>
          </a:xfrm>
        </p:spPr>
        <p:txBody>
          <a:bodyPr/>
          <a:lstStyle/>
          <a:p>
            <a:pPr lvl="1"/>
            <a:r>
              <a:rPr lang="en-US" altLang="zh-CN" sz="2400" dirty="0"/>
              <a:t>Stateless vs Stateful firewall</a:t>
            </a:r>
          </a:p>
          <a:p>
            <a:pPr lvl="2"/>
            <a:r>
              <a:rPr lang="en-US" altLang="zh-CN" sz="2000" dirty="0">
                <a:solidFill>
                  <a:schemeClr val="accent2">
                    <a:lumMod val="60000"/>
                    <a:lumOff val="40000"/>
                  </a:schemeClr>
                </a:solidFill>
              </a:rPr>
              <a:t>Stateless</a:t>
            </a:r>
          </a:p>
          <a:p>
            <a:pPr lvl="3">
              <a:buFont typeface="Wingdings" panose="05000000000000000000" pitchFamily="2" charset="2"/>
              <a:buChar char="Ø"/>
            </a:pPr>
            <a:r>
              <a:rPr lang="en-US" altLang="zh-CN" sz="2000" dirty="0">
                <a:solidFill>
                  <a:schemeClr val="accent2">
                    <a:lumMod val="60000"/>
                    <a:lumOff val="40000"/>
                  </a:schemeClr>
                </a:solidFill>
              </a:rPr>
              <a:t>Watch network traffic and restrict packets based on source and destination addresses or other static values.</a:t>
            </a:r>
          </a:p>
          <a:p>
            <a:pPr lvl="3">
              <a:buFont typeface="Wingdings" panose="05000000000000000000" pitchFamily="2" charset="2"/>
              <a:buChar char="Ø"/>
            </a:pPr>
            <a:r>
              <a:rPr lang="en-US" altLang="zh-CN" sz="2000" dirty="0">
                <a:solidFill>
                  <a:schemeClr val="accent2">
                    <a:lumMod val="60000"/>
                    <a:lumOff val="40000"/>
                  </a:schemeClr>
                </a:solidFill>
              </a:rPr>
              <a:t>Does not account for possibility that a </a:t>
            </a:r>
            <a:r>
              <a:rPr lang="en-US" altLang="zh-CN" sz="2000" b="1" dirty="0">
                <a:solidFill>
                  <a:srgbClr val="E9B3FF"/>
                </a:solidFill>
              </a:rPr>
              <a:t>packet “pretending” to be something you ask for</a:t>
            </a:r>
            <a:r>
              <a:rPr lang="en-US" altLang="zh-CN" sz="2000" dirty="0">
                <a:solidFill>
                  <a:schemeClr val="accent2">
                    <a:lumMod val="60000"/>
                    <a:lumOff val="40000"/>
                  </a:schemeClr>
                </a:solidFill>
              </a:rPr>
              <a:t>.</a:t>
            </a:r>
          </a:p>
          <a:p>
            <a:pPr lvl="3">
              <a:buFont typeface="Wingdings" panose="05000000000000000000" pitchFamily="2" charset="2"/>
              <a:buChar char="Ø"/>
            </a:pPr>
            <a:r>
              <a:rPr lang="en-US" altLang="zh-CN" sz="2000" dirty="0">
                <a:solidFill>
                  <a:schemeClr val="accent2">
                    <a:lumMod val="60000"/>
                    <a:lumOff val="40000"/>
                  </a:schemeClr>
                </a:solidFill>
              </a:rPr>
              <a:t>The basic purpose of stateless firewall is to enhance security through the use of </a:t>
            </a:r>
            <a:r>
              <a:rPr lang="en-US" altLang="zh-CN" sz="2000" b="1" dirty="0">
                <a:solidFill>
                  <a:srgbClr val="E9B3FF"/>
                </a:solidFill>
              </a:rPr>
              <a:t>packet filtering</a:t>
            </a:r>
            <a:r>
              <a:rPr lang="en-US" altLang="zh-CN" sz="2000" dirty="0">
                <a:solidFill>
                  <a:schemeClr val="accent2">
                    <a:lumMod val="60000"/>
                    <a:lumOff val="40000"/>
                  </a:schemeClr>
                </a:solidFill>
              </a:rPr>
              <a:t>.</a:t>
            </a:r>
          </a:p>
          <a:p>
            <a:pPr lvl="3">
              <a:buFont typeface="Wingdings" panose="05000000000000000000" pitchFamily="2" charset="2"/>
              <a:buChar char="Ø"/>
            </a:pPr>
            <a:r>
              <a:rPr lang="en-US" altLang="zh-CN" sz="2000" dirty="0">
                <a:solidFill>
                  <a:schemeClr val="accent2">
                    <a:lumMod val="60000"/>
                    <a:lumOff val="40000"/>
                  </a:schemeClr>
                </a:solidFill>
              </a:rPr>
              <a:t>Typically faster and perform better under heavier traffic loads</a:t>
            </a:r>
          </a:p>
          <a:p>
            <a:pPr lvl="2">
              <a:buFont typeface="Arial" panose="020B0604020202020204" pitchFamily="34" charset="0"/>
              <a:buChar char="•"/>
            </a:pPr>
            <a:r>
              <a:rPr lang="en-US" altLang="zh-CN" sz="2000" dirty="0">
                <a:solidFill>
                  <a:schemeClr val="accent2">
                    <a:lumMod val="60000"/>
                    <a:lumOff val="40000"/>
                  </a:schemeClr>
                </a:solidFill>
              </a:rPr>
              <a:t>Stateful</a:t>
            </a:r>
          </a:p>
          <a:p>
            <a:pPr lvl="3">
              <a:buFont typeface="Wingdings" panose="05000000000000000000" pitchFamily="2" charset="2"/>
              <a:buChar char="Ø"/>
            </a:pPr>
            <a:r>
              <a:rPr lang="en-US" altLang="zh-CN" sz="2000" dirty="0">
                <a:solidFill>
                  <a:schemeClr val="accent2">
                    <a:lumMod val="60000"/>
                    <a:lumOff val="40000"/>
                  </a:schemeClr>
                </a:solidFill>
              </a:rPr>
              <a:t>Watch traffic streams from end to end, aware of communication paths.</a:t>
            </a:r>
          </a:p>
          <a:p>
            <a:pPr lvl="3">
              <a:buFont typeface="Wingdings" panose="05000000000000000000" pitchFamily="2" charset="2"/>
              <a:buChar char="Ø"/>
            </a:pPr>
            <a:r>
              <a:rPr lang="en-US" altLang="zh-CN" sz="2000" dirty="0">
                <a:solidFill>
                  <a:schemeClr val="accent2">
                    <a:lumMod val="60000"/>
                    <a:lumOff val="40000"/>
                  </a:schemeClr>
                </a:solidFill>
              </a:rPr>
              <a:t>Better at </a:t>
            </a:r>
            <a:r>
              <a:rPr lang="en-US" altLang="zh-CN" sz="2000" b="1" dirty="0">
                <a:solidFill>
                  <a:srgbClr val="E9B3FF"/>
                </a:solidFill>
              </a:rPr>
              <a:t>identifying forged communications</a:t>
            </a:r>
            <a:r>
              <a:rPr lang="en-US" altLang="zh-CN" sz="2000" dirty="0">
                <a:solidFill>
                  <a:schemeClr val="accent2">
                    <a:lumMod val="60000"/>
                    <a:lumOff val="40000"/>
                  </a:schemeClr>
                </a:solidFill>
              </a:rPr>
              <a:t>.</a:t>
            </a:r>
            <a:endParaRPr lang="zh-CN" altLang="en-US" sz="2000" dirty="0">
              <a:solidFill>
                <a:schemeClr val="accent2">
                  <a:lumMod val="60000"/>
                  <a:lumOff val="40000"/>
                </a:schemeClr>
              </a:solidFill>
            </a:endParaRPr>
          </a:p>
        </p:txBody>
      </p:sp>
    </p:spTree>
    <p:extLst>
      <p:ext uri="{BB962C8B-B14F-4D97-AF65-F5344CB8AC3E}">
        <p14:creationId xmlns:p14="http://schemas.microsoft.com/office/powerpoint/2010/main" val="845576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EF2BE-F6FC-49DC-9B89-47D014022D64}"/>
              </a:ext>
            </a:extLst>
          </p:cNvPr>
          <p:cNvSpPr>
            <a:spLocks noGrp="1"/>
          </p:cNvSpPr>
          <p:nvPr>
            <p:ph type="title"/>
          </p:nvPr>
        </p:nvSpPr>
        <p:spPr/>
        <p:txBody>
          <a:bodyPr/>
          <a:lstStyle/>
          <a:p>
            <a:r>
              <a:rPr lang="en-US" altLang="zh-CN" dirty="0"/>
              <a:t>firewalls</a:t>
            </a:r>
            <a:endParaRPr lang="zh-CN" altLang="en-US" dirty="0"/>
          </a:p>
        </p:txBody>
      </p:sp>
      <p:sp>
        <p:nvSpPr>
          <p:cNvPr id="3" name="内容占位符 2">
            <a:extLst>
              <a:ext uri="{FF2B5EF4-FFF2-40B4-BE49-F238E27FC236}">
                <a16:creationId xmlns:a16="http://schemas.microsoft.com/office/drawing/2014/main" id="{E8874F68-D8C2-43F3-AC93-AB690A0F193F}"/>
              </a:ext>
            </a:extLst>
          </p:cNvPr>
          <p:cNvSpPr>
            <a:spLocks noGrp="1"/>
          </p:cNvSpPr>
          <p:nvPr>
            <p:ph idx="1"/>
          </p:nvPr>
        </p:nvSpPr>
        <p:spPr>
          <a:xfrm>
            <a:off x="1202919" y="2011680"/>
            <a:ext cx="9784080" cy="4562144"/>
          </a:xfrm>
        </p:spPr>
        <p:txBody>
          <a:bodyPr>
            <a:normAutofit lnSpcReduction="10000"/>
          </a:bodyPr>
          <a:lstStyle/>
          <a:p>
            <a:pPr lvl="1"/>
            <a:r>
              <a:rPr lang="en-US" altLang="zh-CN" sz="2400" dirty="0"/>
              <a:t>Application-level gateway</a:t>
            </a:r>
          </a:p>
          <a:p>
            <a:pPr lvl="2"/>
            <a:r>
              <a:rPr lang="en-US" altLang="zh-CN" sz="2000" dirty="0">
                <a:solidFill>
                  <a:schemeClr val="accent2">
                    <a:lumMod val="60000"/>
                    <a:lumOff val="40000"/>
                  </a:schemeClr>
                </a:solidFill>
              </a:rPr>
              <a:t>An application program that runs on a firewall system between two networks</a:t>
            </a:r>
          </a:p>
          <a:p>
            <a:pPr lvl="2"/>
            <a:r>
              <a:rPr lang="en-US" altLang="zh-CN" sz="2000" dirty="0">
                <a:solidFill>
                  <a:schemeClr val="accent2">
                    <a:lumMod val="60000"/>
                    <a:lumOff val="40000"/>
                  </a:schemeClr>
                </a:solidFill>
              </a:rPr>
              <a:t>Implemented through a proxy server, which acts as an intermediary between a client and a server.</a:t>
            </a:r>
          </a:p>
          <a:p>
            <a:pPr lvl="2"/>
            <a:r>
              <a:rPr lang="en-US" altLang="zh-CN" sz="2000" dirty="0">
                <a:solidFill>
                  <a:schemeClr val="accent2">
                    <a:lumMod val="60000"/>
                    <a:lumOff val="40000"/>
                  </a:schemeClr>
                </a:solidFill>
              </a:rPr>
              <a:t>Consists of security components that augment a firewall</a:t>
            </a:r>
          </a:p>
          <a:p>
            <a:pPr lvl="2"/>
            <a:r>
              <a:rPr lang="en-US" altLang="zh-CN" sz="2000" b="1" dirty="0">
                <a:solidFill>
                  <a:srgbClr val="E9B3FF"/>
                </a:solidFill>
              </a:rPr>
              <a:t>&gt;_&lt;: additional processing overhead on each connection</a:t>
            </a:r>
          </a:p>
          <a:p>
            <a:pPr lvl="1"/>
            <a:r>
              <a:rPr lang="en-US" altLang="zh-CN" sz="2400" dirty="0"/>
              <a:t>Bastion hosts</a:t>
            </a:r>
          </a:p>
          <a:p>
            <a:pPr lvl="2"/>
            <a:r>
              <a:rPr lang="en-US" altLang="zh-CN" sz="2000" dirty="0">
                <a:solidFill>
                  <a:schemeClr val="accent2">
                    <a:lumMod val="60000"/>
                    <a:lumOff val="40000"/>
                  </a:schemeClr>
                </a:solidFill>
              </a:rPr>
              <a:t>Serves as </a:t>
            </a:r>
            <a:r>
              <a:rPr lang="en-US" altLang="zh-CN" sz="2000" b="1" dirty="0">
                <a:solidFill>
                  <a:srgbClr val="E9B3FF"/>
                </a:solidFill>
              </a:rPr>
              <a:t>a platform for an application-level gateway</a:t>
            </a:r>
          </a:p>
          <a:p>
            <a:pPr lvl="2"/>
            <a:r>
              <a:rPr lang="en-US" altLang="zh-CN" sz="2000" dirty="0">
                <a:solidFill>
                  <a:schemeClr val="accent2">
                    <a:lumMod val="60000"/>
                    <a:lumOff val="40000"/>
                  </a:schemeClr>
                </a:solidFill>
              </a:rPr>
              <a:t>System identified as a critical strong point in the network’s security</a:t>
            </a:r>
          </a:p>
          <a:p>
            <a:pPr lvl="2"/>
            <a:r>
              <a:rPr lang="en-US" altLang="zh-CN" sz="2000" dirty="0">
                <a:solidFill>
                  <a:schemeClr val="accent2">
                    <a:lumMod val="60000"/>
                    <a:lumOff val="40000"/>
                  </a:schemeClr>
                </a:solidFill>
              </a:rPr>
              <a:t>A bastion host </a:t>
            </a:r>
            <a:r>
              <a:rPr lang="en-US" altLang="zh-CN" sz="2000" b="1" dirty="0">
                <a:solidFill>
                  <a:srgbClr val="E9B3FF"/>
                </a:solidFill>
              </a:rPr>
              <a:t>is a special purpose computer </a:t>
            </a:r>
            <a:r>
              <a:rPr lang="en-US" altLang="zh-CN" sz="2000" dirty="0">
                <a:solidFill>
                  <a:schemeClr val="accent2">
                    <a:lumMod val="60000"/>
                    <a:lumOff val="40000"/>
                  </a:schemeClr>
                </a:solidFill>
              </a:rPr>
              <a:t>on a network specifically designed and configured to withstand attacks. </a:t>
            </a:r>
          </a:p>
          <a:p>
            <a:pPr lvl="2"/>
            <a:r>
              <a:rPr lang="en-US" altLang="zh-CN" sz="2000" b="1" dirty="0">
                <a:solidFill>
                  <a:srgbClr val="E9B3FF"/>
                </a:solidFill>
              </a:rPr>
              <a:t>Runs secure OS and only essential services </a:t>
            </a:r>
            <a:r>
              <a:rPr lang="en-US" altLang="zh-CN" sz="2000" dirty="0">
                <a:solidFill>
                  <a:schemeClr val="accent2">
                    <a:lumMod val="60000"/>
                    <a:lumOff val="40000"/>
                  </a:schemeClr>
                </a:solidFill>
              </a:rPr>
              <a:t>-&gt; the computer generally hosts a single application, for example a proxy server, and all other services are removed or limited to reduce the threat to the computer.</a:t>
            </a:r>
            <a:endParaRPr lang="zh-CN" altLang="en-US" sz="2000" dirty="0">
              <a:solidFill>
                <a:schemeClr val="accent2">
                  <a:lumMod val="60000"/>
                  <a:lumOff val="40000"/>
                </a:schemeClr>
              </a:solidFill>
            </a:endParaRPr>
          </a:p>
        </p:txBody>
      </p:sp>
    </p:spTree>
    <p:extLst>
      <p:ext uri="{BB962C8B-B14F-4D97-AF65-F5344CB8AC3E}">
        <p14:creationId xmlns:p14="http://schemas.microsoft.com/office/powerpoint/2010/main" val="1252438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BDFA4-9F3A-447F-B013-BD3B373FFFC7}"/>
              </a:ext>
            </a:extLst>
          </p:cNvPr>
          <p:cNvSpPr>
            <a:spLocks noGrp="1"/>
          </p:cNvSpPr>
          <p:nvPr>
            <p:ph type="title"/>
          </p:nvPr>
        </p:nvSpPr>
        <p:spPr/>
        <p:txBody>
          <a:bodyPr/>
          <a:lstStyle/>
          <a:p>
            <a:r>
              <a:rPr lang="en-US" altLang="zh-CN" dirty="0"/>
              <a:t>firewalls</a:t>
            </a:r>
            <a:endParaRPr lang="zh-CN" altLang="en-US" dirty="0"/>
          </a:p>
        </p:txBody>
      </p:sp>
      <p:sp>
        <p:nvSpPr>
          <p:cNvPr id="3" name="内容占位符 2">
            <a:extLst>
              <a:ext uri="{FF2B5EF4-FFF2-40B4-BE49-F238E27FC236}">
                <a16:creationId xmlns:a16="http://schemas.microsoft.com/office/drawing/2014/main" id="{6EAF1BB3-3018-4D27-8490-C785A92696F1}"/>
              </a:ext>
            </a:extLst>
          </p:cNvPr>
          <p:cNvSpPr>
            <a:spLocks noGrp="1"/>
          </p:cNvSpPr>
          <p:nvPr>
            <p:ph idx="1"/>
          </p:nvPr>
        </p:nvSpPr>
        <p:spPr/>
        <p:txBody>
          <a:bodyPr>
            <a:normAutofit/>
          </a:bodyPr>
          <a:lstStyle/>
          <a:p>
            <a:pPr lvl="1"/>
            <a:r>
              <a:rPr lang="en-US" altLang="zh-CN" sz="2400" dirty="0"/>
              <a:t>Host based firewall</a:t>
            </a:r>
          </a:p>
          <a:p>
            <a:pPr lvl="2"/>
            <a:r>
              <a:rPr lang="en-US" altLang="zh-CN" sz="2000" dirty="0">
                <a:solidFill>
                  <a:schemeClr val="accent2">
                    <a:lumMod val="60000"/>
                    <a:lumOff val="40000"/>
                  </a:schemeClr>
                </a:solidFill>
              </a:rPr>
              <a:t>Used to </a:t>
            </a:r>
            <a:r>
              <a:rPr lang="en-US" altLang="zh-CN" sz="2000" b="1" dirty="0">
                <a:solidFill>
                  <a:srgbClr val="E9B3FF"/>
                </a:solidFill>
              </a:rPr>
              <a:t>secure an individual host</a:t>
            </a:r>
            <a:r>
              <a:rPr lang="en-US" altLang="zh-CN" sz="2000" dirty="0">
                <a:solidFill>
                  <a:schemeClr val="accent2">
                    <a:lumMod val="60000"/>
                    <a:lumOff val="40000"/>
                  </a:schemeClr>
                </a:solidFill>
              </a:rPr>
              <a:t>,</a:t>
            </a:r>
            <a:r>
              <a:rPr lang="zh-CN" altLang="en-US" sz="2000" dirty="0">
                <a:solidFill>
                  <a:schemeClr val="accent2">
                    <a:lumMod val="60000"/>
                    <a:lumOff val="40000"/>
                  </a:schemeClr>
                </a:solidFill>
              </a:rPr>
              <a:t> </a:t>
            </a:r>
            <a:r>
              <a:rPr lang="en-US" altLang="zh-CN" sz="2000" dirty="0">
                <a:solidFill>
                  <a:schemeClr val="accent2">
                    <a:lumMod val="60000"/>
                    <a:lumOff val="40000"/>
                  </a:schemeClr>
                </a:solidFill>
              </a:rPr>
              <a:t>common</a:t>
            </a:r>
            <a:r>
              <a:rPr lang="zh-CN" altLang="en-US" sz="2000" dirty="0">
                <a:solidFill>
                  <a:schemeClr val="accent2">
                    <a:lumMod val="60000"/>
                    <a:lumOff val="40000"/>
                  </a:schemeClr>
                </a:solidFill>
              </a:rPr>
              <a:t> </a:t>
            </a:r>
            <a:r>
              <a:rPr lang="en-US" altLang="zh-CN" sz="2000" dirty="0">
                <a:solidFill>
                  <a:schemeClr val="accent2">
                    <a:lumMod val="60000"/>
                    <a:lumOff val="40000"/>
                  </a:schemeClr>
                </a:solidFill>
              </a:rPr>
              <a:t>location</a:t>
            </a:r>
            <a:r>
              <a:rPr lang="zh-CN" altLang="en-US" sz="2000" dirty="0">
                <a:solidFill>
                  <a:schemeClr val="accent2">
                    <a:lumMod val="60000"/>
                    <a:lumOff val="40000"/>
                  </a:schemeClr>
                </a:solidFill>
              </a:rPr>
              <a:t> </a:t>
            </a:r>
            <a:r>
              <a:rPr lang="en-US" altLang="zh-CN" sz="2000" dirty="0">
                <a:solidFill>
                  <a:schemeClr val="accent2">
                    <a:lumMod val="60000"/>
                    <a:lumOff val="40000"/>
                  </a:schemeClr>
                </a:solidFill>
              </a:rPr>
              <a:t>is</a:t>
            </a:r>
            <a:r>
              <a:rPr lang="zh-CN" altLang="en-US" sz="2000" dirty="0">
                <a:solidFill>
                  <a:schemeClr val="accent2">
                    <a:lumMod val="60000"/>
                    <a:lumOff val="40000"/>
                  </a:schemeClr>
                </a:solidFill>
              </a:rPr>
              <a:t> </a:t>
            </a:r>
            <a:r>
              <a:rPr lang="en-US" altLang="zh-CN" sz="2000" dirty="0">
                <a:solidFill>
                  <a:schemeClr val="accent2">
                    <a:lumMod val="60000"/>
                    <a:lumOff val="40000"/>
                  </a:schemeClr>
                </a:solidFill>
              </a:rPr>
              <a:t>a</a:t>
            </a:r>
            <a:r>
              <a:rPr lang="zh-CN" altLang="en-US" sz="2000" dirty="0">
                <a:solidFill>
                  <a:schemeClr val="accent2">
                    <a:lumMod val="60000"/>
                    <a:lumOff val="40000"/>
                  </a:schemeClr>
                </a:solidFill>
              </a:rPr>
              <a:t> </a:t>
            </a:r>
            <a:r>
              <a:rPr lang="en-US" altLang="zh-CN" sz="2000" dirty="0">
                <a:solidFill>
                  <a:schemeClr val="accent2">
                    <a:lumMod val="60000"/>
                    <a:lumOff val="40000"/>
                  </a:schemeClr>
                </a:solidFill>
              </a:rPr>
              <a:t>server</a:t>
            </a:r>
          </a:p>
          <a:p>
            <a:pPr lvl="2"/>
            <a:r>
              <a:rPr lang="en-US" altLang="zh-CN" sz="2000" dirty="0">
                <a:solidFill>
                  <a:schemeClr val="accent2">
                    <a:lumMod val="60000"/>
                    <a:lumOff val="40000"/>
                  </a:schemeClr>
                </a:solidFill>
              </a:rPr>
              <a:t>Filtering rules can be tailored to the host environment</a:t>
            </a:r>
          </a:p>
          <a:p>
            <a:pPr lvl="2"/>
            <a:r>
              <a:rPr lang="en-US" altLang="zh-CN" sz="2000" dirty="0">
                <a:solidFill>
                  <a:schemeClr val="accent2">
                    <a:lumMod val="60000"/>
                    <a:lumOff val="40000"/>
                  </a:schemeClr>
                </a:solidFill>
              </a:rPr>
              <a:t>Provides an additional layer of protection</a:t>
            </a:r>
          </a:p>
          <a:p>
            <a:pPr lvl="1"/>
            <a:r>
              <a:rPr lang="en-US" altLang="zh-CN" sz="2400" dirty="0"/>
              <a:t>Personal firewall</a:t>
            </a:r>
          </a:p>
          <a:p>
            <a:pPr lvl="2"/>
            <a:r>
              <a:rPr lang="en-US" altLang="zh-CN" sz="2000" dirty="0">
                <a:solidFill>
                  <a:schemeClr val="accent2">
                    <a:lumMod val="60000"/>
                    <a:lumOff val="40000"/>
                  </a:schemeClr>
                </a:solidFill>
              </a:rPr>
              <a:t>Control traffic between a personal computer or workstation and the Internet or enterprise network</a:t>
            </a:r>
          </a:p>
          <a:p>
            <a:pPr lvl="2"/>
            <a:r>
              <a:rPr lang="en-US" altLang="zh-CN" sz="2000" dirty="0">
                <a:solidFill>
                  <a:schemeClr val="accent2">
                    <a:lumMod val="60000"/>
                    <a:lumOff val="40000"/>
                  </a:schemeClr>
                </a:solidFill>
              </a:rPr>
              <a:t>For both home and corporate use</a:t>
            </a:r>
          </a:p>
          <a:p>
            <a:pPr lvl="2"/>
            <a:r>
              <a:rPr lang="en-US" altLang="zh-CN" sz="2000" dirty="0">
                <a:solidFill>
                  <a:schemeClr val="accent2">
                    <a:lumMod val="60000"/>
                    <a:lumOff val="40000"/>
                  </a:schemeClr>
                </a:solidFill>
              </a:rPr>
              <a:t>Primary role is to deny unauthorized remote access -&gt; monitor outgoing traffic to detect and block worms and malware activity</a:t>
            </a:r>
          </a:p>
        </p:txBody>
      </p:sp>
    </p:spTree>
    <p:extLst>
      <p:ext uri="{BB962C8B-B14F-4D97-AF65-F5344CB8AC3E}">
        <p14:creationId xmlns:p14="http://schemas.microsoft.com/office/powerpoint/2010/main" val="23137579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6FAF0-155F-47E9-9BE1-0438155D4382}"/>
              </a:ext>
            </a:extLst>
          </p:cNvPr>
          <p:cNvSpPr>
            <a:spLocks noGrp="1"/>
          </p:cNvSpPr>
          <p:nvPr>
            <p:ph type="title"/>
          </p:nvPr>
        </p:nvSpPr>
        <p:spPr/>
        <p:txBody>
          <a:bodyPr/>
          <a:lstStyle/>
          <a:p>
            <a:r>
              <a:rPr lang="en-US" altLang="zh-CN" dirty="0"/>
              <a:t>firewalls</a:t>
            </a:r>
            <a:endParaRPr lang="zh-CN" altLang="en-US" dirty="0"/>
          </a:p>
        </p:txBody>
      </p:sp>
      <p:sp>
        <p:nvSpPr>
          <p:cNvPr id="3" name="内容占位符 2">
            <a:extLst>
              <a:ext uri="{FF2B5EF4-FFF2-40B4-BE49-F238E27FC236}">
                <a16:creationId xmlns:a16="http://schemas.microsoft.com/office/drawing/2014/main" id="{5A0471F4-B3B9-461B-BA8A-940EEEDB40EB}"/>
              </a:ext>
            </a:extLst>
          </p:cNvPr>
          <p:cNvSpPr>
            <a:spLocks noGrp="1"/>
          </p:cNvSpPr>
          <p:nvPr>
            <p:ph idx="1"/>
          </p:nvPr>
        </p:nvSpPr>
        <p:spPr>
          <a:xfrm>
            <a:off x="1202919" y="2011680"/>
            <a:ext cx="9784080" cy="4562144"/>
          </a:xfrm>
        </p:spPr>
        <p:txBody>
          <a:bodyPr>
            <a:normAutofit/>
          </a:bodyPr>
          <a:lstStyle/>
          <a:p>
            <a:pPr lvl="1"/>
            <a:r>
              <a:rPr lang="en-US" altLang="zh-CN" sz="2400" dirty="0"/>
              <a:t>Distributed firewall deployment</a:t>
            </a:r>
          </a:p>
          <a:p>
            <a:pPr lvl="2"/>
            <a:r>
              <a:rPr lang="en-US" altLang="zh-CN" sz="2000" dirty="0">
                <a:solidFill>
                  <a:srgbClr val="E9B3FF"/>
                </a:solidFill>
              </a:rPr>
              <a:t>DMZ</a:t>
            </a:r>
            <a:r>
              <a:rPr lang="en-US" altLang="zh-CN" sz="2000" dirty="0">
                <a:solidFill>
                  <a:schemeClr val="accent2">
                    <a:lumMod val="60000"/>
                    <a:lumOff val="40000"/>
                  </a:schemeClr>
                </a:solidFill>
              </a:rPr>
              <a:t> (demilitarized zone, aka as a perimeter network) is a physical or logical subnetwork that contains and exposes an organization's </a:t>
            </a:r>
            <a:r>
              <a:rPr lang="en-US" altLang="zh-CN" sz="2000" b="1" dirty="0">
                <a:solidFill>
                  <a:srgbClr val="E9B3FF"/>
                </a:solidFill>
              </a:rPr>
              <a:t>external-facing services </a:t>
            </a:r>
            <a:r>
              <a:rPr lang="en-US" altLang="zh-CN" sz="2000" dirty="0">
                <a:solidFill>
                  <a:schemeClr val="accent2">
                    <a:lumMod val="60000"/>
                    <a:lumOff val="40000"/>
                  </a:schemeClr>
                </a:solidFill>
              </a:rPr>
              <a:t>to an untrusted network, usually a larger network such as the Internet. </a:t>
            </a:r>
          </a:p>
          <a:p>
            <a:pPr lvl="2"/>
            <a:r>
              <a:rPr lang="en-US" altLang="zh-CN" sz="2000" dirty="0">
                <a:solidFill>
                  <a:schemeClr val="accent2">
                    <a:lumMod val="60000"/>
                    <a:lumOff val="40000"/>
                  </a:schemeClr>
                </a:solidFill>
              </a:rPr>
              <a:t>The purpose of a DMZ is to add an additional layer of security to an organization’s trusted internal network, such as local area network (LAN).</a:t>
            </a:r>
          </a:p>
          <a:p>
            <a:pPr lvl="2"/>
            <a:r>
              <a:rPr lang="en-US" altLang="zh-CN" sz="2000" b="1" dirty="0">
                <a:solidFill>
                  <a:srgbClr val="E9B3FF"/>
                </a:solidFill>
              </a:rPr>
              <a:t>Distributed firewall </a:t>
            </a:r>
            <a:r>
              <a:rPr lang="en-US" altLang="zh-CN" sz="2000" dirty="0">
                <a:solidFill>
                  <a:schemeClr val="accent2">
                    <a:lumMod val="60000"/>
                    <a:lumOff val="40000"/>
                  </a:schemeClr>
                </a:solidFill>
              </a:rPr>
              <a:t>is a system or group of systems (router, proxy, or gateway), involving stand-along firewalls and host based firewalls, that implements a set of security rules under a central administrative control to enforce access control between two networks to protect the "inside" network from the "outside" network.</a:t>
            </a:r>
          </a:p>
          <a:p>
            <a:pPr lvl="2"/>
            <a:r>
              <a:rPr lang="en-US" altLang="zh-CN" sz="2000" dirty="0">
                <a:solidFill>
                  <a:schemeClr val="accent2">
                    <a:lumMod val="60000"/>
                    <a:lumOff val="40000"/>
                  </a:schemeClr>
                </a:solidFill>
              </a:rPr>
              <a:t>Internal firewall</a:t>
            </a:r>
          </a:p>
          <a:p>
            <a:pPr marL="457200" lvl="2" indent="0">
              <a:buNone/>
            </a:pPr>
            <a:r>
              <a:rPr lang="en-US" altLang="zh-CN" sz="2000" dirty="0">
                <a:solidFill>
                  <a:schemeClr val="accent2">
                    <a:lumMod val="60000"/>
                    <a:lumOff val="40000"/>
                  </a:schemeClr>
                </a:solidFill>
              </a:rPr>
              <a:t>	Add more stringent filtering capability.</a:t>
            </a:r>
          </a:p>
          <a:p>
            <a:pPr marL="457200" lvl="2" indent="0">
              <a:buNone/>
            </a:pPr>
            <a:r>
              <a:rPr lang="en-US" altLang="zh-CN" sz="2000" dirty="0">
                <a:solidFill>
                  <a:schemeClr val="accent2">
                    <a:lumMod val="60000"/>
                    <a:lumOff val="40000"/>
                  </a:schemeClr>
                </a:solidFill>
              </a:rPr>
              <a:t>	Provide two-way protection with respect to the DMZ</a:t>
            </a:r>
          </a:p>
          <a:p>
            <a:endParaRPr lang="zh-CN" altLang="en-US" dirty="0"/>
          </a:p>
        </p:txBody>
      </p:sp>
    </p:spTree>
    <p:extLst>
      <p:ext uri="{BB962C8B-B14F-4D97-AF65-F5344CB8AC3E}">
        <p14:creationId xmlns:p14="http://schemas.microsoft.com/office/powerpoint/2010/main" val="108589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F33AA-75D3-464B-9107-B44DC0C9F566}"/>
              </a:ext>
            </a:extLst>
          </p:cNvPr>
          <p:cNvSpPr>
            <a:spLocks noGrp="1"/>
          </p:cNvSpPr>
          <p:nvPr>
            <p:ph type="title"/>
          </p:nvPr>
        </p:nvSpPr>
        <p:spPr/>
        <p:txBody>
          <a:bodyPr/>
          <a:lstStyle/>
          <a:p>
            <a:r>
              <a:rPr lang="en-US" altLang="zh-CN" dirty="0"/>
              <a:t>Security mindset</a:t>
            </a:r>
            <a:endParaRPr lang="zh-CN" altLang="en-US" dirty="0"/>
          </a:p>
        </p:txBody>
      </p:sp>
      <p:sp>
        <p:nvSpPr>
          <p:cNvPr id="3" name="内容占位符 2">
            <a:extLst>
              <a:ext uri="{FF2B5EF4-FFF2-40B4-BE49-F238E27FC236}">
                <a16:creationId xmlns:a16="http://schemas.microsoft.com/office/drawing/2014/main" id="{6D0E615D-6CB6-43A3-AD26-941FB37546D1}"/>
              </a:ext>
            </a:extLst>
          </p:cNvPr>
          <p:cNvSpPr>
            <a:spLocks noGrp="1"/>
          </p:cNvSpPr>
          <p:nvPr>
            <p:ph idx="1"/>
          </p:nvPr>
        </p:nvSpPr>
        <p:spPr>
          <a:xfrm>
            <a:off x="1202919" y="2011680"/>
            <a:ext cx="9784080" cy="4732020"/>
          </a:xfrm>
        </p:spPr>
        <p:txBody>
          <a:bodyPr>
            <a:normAutofit lnSpcReduction="10000"/>
          </a:bodyPr>
          <a:lstStyle/>
          <a:p>
            <a:pPr lvl="1"/>
            <a:r>
              <a:rPr lang="en-US" altLang="zh-CN" sz="2400" dirty="0"/>
              <a:t>2. Deception —— result in an authorized entity receiving false data and believing it to be true (active attack).</a:t>
            </a:r>
          </a:p>
          <a:p>
            <a:pPr lvl="2"/>
            <a:r>
              <a:rPr lang="en-US" altLang="zh-CN" sz="2000" dirty="0">
                <a:solidFill>
                  <a:schemeClr val="accent2">
                    <a:lumMod val="60000"/>
                    <a:lumOff val="40000"/>
                  </a:schemeClr>
                </a:solidFill>
              </a:rPr>
              <a:t>Masquerade: An unauthorized entity posing as an authorized entity.</a:t>
            </a:r>
          </a:p>
          <a:p>
            <a:pPr lvl="2"/>
            <a:r>
              <a:rPr lang="en-US" altLang="zh-CN" sz="2000" dirty="0">
                <a:solidFill>
                  <a:schemeClr val="accent2">
                    <a:lumMod val="60000"/>
                    <a:lumOff val="40000"/>
                  </a:schemeClr>
                </a:solidFill>
              </a:rPr>
              <a:t>Falsification: False data deceive an authorized entity.</a:t>
            </a:r>
          </a:p>
          <a:p>
            <a:pPr lvl="2"/>
            <a:r>
              <a:rPr lang="en-US" altLang="zh-CN" sz="2000" dirty="0">
                <a:solidFill>
                  <a:schemeClr val="accent2">
                    <a:lumMod val="60000"/>
                    <a:lumOff val="40000"/>
                  </a:schemeClr>
                </a:solidFill>
              </a:rPr>
              <a:t>Repudiation: Falsely denying responsibility for an act.</a:t>
            </a:r>
          </a:p>
          <a:p>
            <a:pPr lvl="1"/>
            <a:r>
              <a:rPr lang="en-US" altLang="zh-CN" sz="2400" dirty="0"/>
              <a:t>3. Disruption —— interrupts or prevents the correct operation services and functions (active attack).</a:t>
            </a:r>
          </a:p>
          <a:p>
            <a:pPr lvl="2"/>
            <a:r>
              <a:rPr lang="en-US" altLang="zh-CN" sz="2000" dirty="0">
                <a:solidFill>
                  <a:schemeClr val="accent2">
                    <a:lumMod val="60000"/>
                    <a:lumOff val="40000"/>
                  </a:schemeClr>
                </a:solidFill>
              </a:rPr>
              <a:t>Incapacitation: disable a system component.</a:t>
            </a:r>
          </a:p>
          <a:p>
            <a:pPr lvl="2"/>
            <a:r>
              <a:rPr lang="en-US" altLang="zh-CN" sz="2000" dirty="0">
                <a:solidFill>
                  <a:schemeClr val="accent2">
                    <a:lumMod val="60000"/>
                    <a:lumOff val="40000"/>
                  </a:schemeClr>
                </a:solidFill>
              </a:rPr>
              <a:t>Corruption: undesirably alters system operation</a:t>
            </a:r>
          </a:p>
          <a:p>
            <a:pPr lvl="2"/>
            <a:r>
              <a:rPr lang="en-US" altLang="zh-CN" sz="2000" dirty="0">
                <a:solidFill>
                  <a:schemeClr val="accent2">
                    <a:lumMod val="60000"/>
                    <a:lumOff val="40000"/>
                  </a:schemeClr>
                </a:solidFill>
              </a:rPr>
              <a:t>Obstruction:  interrupts delivery</a:t>
            </a:r>
          </a:p>
          <a:p>
            <a:pPr lvl="1"/>
            <a:r>
              <a:rPr lang="en-US" altLang="zh-CN" sz="2400" dirty="0"/>
              <a:t>4. Usurpation —— </a:t>
            </a:r>
            <a:r>
              <a:rPr lang="en-US" altLang="zh-CN" sz="2400" b="1" dirty="0">
                <a:solidFill>
                  <a:srgbClr val="E9B3FF"/>
                </a:solidFill>
              </a:rPr>
              <a:t>control</a:t>
            </a:r>
            <a:r>
              <a:rPr lang="en-US" altLang="zh-CN" sz="2400" dirty="0"/>
              <a:t> of system services or functions </a:t>
            </a:r>
            <a:r>
              <a:rPr lang="en-US" altLang="zh-CN" sz="2400" b="1" dirty="0">
                <a:solidFill>
                  <a:srgbClr val="E9B3FF"/>
                </a:solidFill>
              </a:rPr>
              <a:t>by an unauthorized entity</a:t>
            </a:r>
            <a:r>
              <a:rPr lang="en-US" altLang="zh-CN" sz="2400" dirty="0"/>
              <a:t> (active attack).</a:t>
            </a:r>
          </a:p>
          <a:p>
            <a:pPr lvl="2"/>
            <a:r>
              <a:rPr lang="en-US" altLang="zh-CN" sz="2000" dirty="0">
                <a:solidFill>
                  <a:schemeClr val="accent2">
                    <a:lumMod val="60000"/>
                    <a:lumOff val="40000"/>
                  </a:schemeClr>
                </a:solidFill>
              </a:rPr>
              <a:t>Misappropriation: get unauthorized </a:t>
            </a:r>
            <a:r>
              <a:rPr lang="en-US" altLang="zh-CN" sz="2000" b="1" dirty="0">
                <a:solidFill>
                  <a:srgbClr val="E9B3FF"/>
                </a:solidFill>
              </a:rPr>
              <a:t>control of a system resource</a:t>
            </a:r>
            <a:r>
              <a:rPr lang="en-US" altLang="zh-CN" sz="2000" dirty="0"/>
              <a:t>.</a:t>
            </a:r>
          </a:p>
          <a:p>
            <a:pPr lvl="2"/>
            <a:r>
              <a:rPr lang="en-US" altLang="zh-CN" sz="2000" dirty="0">
                <a:solidFill>
                  <a:schemeClr val="accent2">
                    <a:lumMod val="60000"/>
                    <a:lumOff val="40000"/>
                  </a:schemeClr>
                </a:solidFill>
              </a:rPr>
              <a:t>Misuse: Causes a system component to </a:t>
            </a:r>
            <a:r>
              <a:rPr lang="en-US" altLang="zh-CN" sz="2000" b="1" dirty="0">
                <a:solidFill>
                  <a:srgbClr val="E9B3FF"/>
                </a:solidFill>
              </a:rPr>
              <a:t>perform a detrimental function </a:t>
            </a:r>
            <a:r>
              <a:rPr lang="en-US" altLang="zh-CN" sz="2000" dirty="0">
                <a:solidFill>
                  <a:schemeClr val="accent2">
                    <a:lumMod val="60000"/>
                    <a:lumOff val="40000"/>
                  </a:schemeClr>
                </a:solidFill>
              </a:rPr>
              <a:t>or service.</a:t>
            </a:r>
          </a:p>
          <a:p>
            <a:pPr lvl="1"/>
            <a:endParaRPr lang="zh-CN" altLang="en-US" dirty="0"/>
          </a:p>
        </p:txBody>
      </p:sp>
    </p:spTree>
    <p:extLst>
      <p:ext uri="{BB962C8B-B14F-4D97-AF65-F5344CB8AC3E}">
        <p14:creationId xmlns:p14="http://schemas.microsoft.com/office/powerpoint/2010/main" val="182589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B8DDA-8158-42AD-962C-E61AA9D38943}"/>
              </a:ext>
            </a:extLst>
          </p:cNvPr>
          <p:cNvSpPr>
            <a:spLocks noGrp="1"/>
          </p:cNvSpPr>
          <p:nvPr>
            <p:ph type="title"/>
          </p:nvPr>
        </p:nvSpPr>
        <p:spPr/>
        <p:txBody>
          <a:bodyPr/>
          <a:lstStyle/>
          <a:p>
            <a:r>
              <a:rPr lang="en-US" altLang="zh-CN" dirty="0"/>
              <a:t>Security mindset</a:t>
            </a:r>
            <a:endParaRPr lang="zh-CN" altLang="en-US" dirty="0"/>
          </a:p>
        </p:txBody>
      </p:sp>
      <p:sp>
        <p:nvSpPr>
          <p:cNvPr id="3" name="内容占位符 2">
            <a:extLst>
              <a:ext uri="{FF2B5EF4-FFF2-40B4-BE49-F238E27FC236}">
                <a16:creationId xmlns:a16="http://schemas.microsoft.com/office/drawing/2014/main" id="{7A00399E-306F-4B2B-B41D-DC1E42233594}"/>
              </a:ext>
            </a:extLst>
          </p:cNvPr>
          <p:cNvSpPr>
            <a:spLocks noGrp="1"/>
          </p:cNvSpPr>
          <p:nvPr>
            <p:ph idx="1"/>
          </p:nvPr>
        </p:nvSpPr>
        <p:spPr/>
        <p:txBody>
          <a:bodyPr>
            <a:normAutofit/>
          </a:bodyPr>
          <a:lstStyle/>
          <a:p>
            <a:pPr lvl="1"/>
            <a:r>
              <a:rPr lang="en-US" altLang="zh-CN" sz="2200" dirty="0"/>
              <a:t>Security implementation involves four complementary courses of action: </a:t>
            </a:r>
            <a:r>
              <a:rPr lang="en-US" altLang="zh-CN" sz="2200" b="1" dirty="0">
                <a:solidFill>
                  <a:srgbClr val="E9B3FF"/>
                </a:solidFill>
              </a:rPr>
              <a:t>prevention, detection, response and recovery</a:t>
            </a:r>
            <a:r>
              <a:rPr lang="en-US" altLang="zh-CN" sz="2200" dirty="0"/>
              <a:t>.</a:t>
            </a:r>
          </a:p>
          <a:p>
            <a:r>
              <a:rPr lang="en-US" altLang="zh-CN" sz="2400" dirty="0"/>
              <a:t>Attack surface categories (an attack surface consists of the reachable and exploitable vulnerabilities in a system)</a:t>
            </a:r>
          </a:p>
          <a:p>
            <a:pPr lvl="1"/>
            <a:r>
              <a:rPr lang="en-US" altLang="zh-CN" sz="2400" dirty="0"/>
              <a:t>Network attack surface</a:t>
            </a:r>
          </a:p>
          <a:p>
            <a:pPr lvl="1"/>
            <a:r>
              <a:rPr lang="en-US" altLang="zh-CN" sz="2400" dirty="0"/>
              <a:t>Software attack surface</a:t>
            </a:r>
          </a:p>
          <a:p>
            <a:pPr lvl="2"/>
            <a:r>
              <a:rPr lang="en-US" altLang="zh-CN" sz="2000" dirty="0">
                <a:solidFill>
                  <a:schemeClr val="accent2">
                    <a:lumMod val="60000"/>
                    <a:lumOff val="40000"/>
                  </a:schemeClr>
                </a:solidFill>
              </a:rPr>
              <a:t>Vulnerabilities in application utility or operating system</a:t>
            </a:r>
          </a:p>
          <a:p>
            <a:pPr lvl="2"/>
            <a:r>
              <a:rPr lang="en-US" altLang="zh-CN" sz="2000" dirty="0">
                <a:solidFill>
                  <a:schemeClr val="accent2">
                    <a:lumMod val="60000"/>
                    <a:lumOff val="40000"/>
                  </a:schemeClr>
                </a:solidFill>
              </a:rPr>
              <a:t>Particular focus is Web server software</a:t>
            </a:r>
          </a:p>
          <a:p>
            <a:pPr lvl="1"/>
            <a:r>
              <a:rPr lang="en-US" altLang="zh-CN" sz="2400" dirty="0"/>
              <a:t>Human attack surface</a:t>
            </a:r>
          </a:p>
          <a:p>
            <a:pPr lvl="2"/>
            <a:r>
              <a:rPr lang="en-US" altLang="zh-CN" sz="2000" dirty="0">
                <a:solidFill>
                  <a:schemeClr val="accent2">
                    <a:lumMod val="60000"/>
                    <a:lumOff val="40000"/>
                  </a:schemeClr>
                </a:solidFill>
              </a:rPr>
              <a:t>Vulnerabilities created by personnel or outsiders, such as social engineering, human error and trusted insiders</a:t>
            </a:r>
          </a:p>
        </p:txBody>
      </p:sp>
    </p:spTree>
    <p:extLst>
      <p:ext uri="{BB962C8B-B14F-4D97-AF65-F5344CB8AC3E}">
        <p14:creationId xmlns:p14="http://schemas.microsoft.com/office/powerpoint/2010/main" val="1898495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27C49-8671-4F0A-BFDA-FC7F599D33A1}"/>
              </a:ext>
            </a:extLst>
          </p:cNvPr>
          <p:cNvSpPr>
            <a:spLocks noGrp="1"/>
          </p:cNvSpPr>
          <p:nvPr>
            <p:ph type="title"/>
          </p:nvPr>
        </p:nvSpPr>
        <p:spPr/>
        <p:txBody>
          <a:bodyPr/>
          <a:lstStyle/>
          <a:p>
            <a:r>
              <a:rPr lang="en-US" altLang="zh-CN" dirty="0"/>
              <a:t>Software security</a:t>
            </a:r>
            <a:endParaRPr lang="zh-CN" altLang="en-US" dirty="0"/>
          </a:p>
        </p:txBody>
      </p:sp>
      <p:sp>
        <p:nvSpPr>
          <p:cNvPr id="3" name="内容占位符 2">
            <a:extLst>
              <a:ext uri="{FF2B5EF4-FFF2-40B4-BE49-F238E27FC236}">
                <a16:creationId xmlns:a16="http://schemas.microsoft.com/office/drawing/2014/main" id="{F2D5F38F-D9D8-442D-916C-4517253D650F}"/>
              </a:ext>
            </a:extLst>
          </p:cNvPr>
          <p:cNvSpPr>
            <a:spLocks noGrp="1"/>
          </p:cNvSpPr>
          <p:nvPr>
            <p:ph idx="1"/>
          </p:nvPr>
        </p:nvSpPr>
        <p:spPr>
          <a:xfrm>
            <a:off x="1202919" y="2011680"/>
            <a:ext cx="9784080" cy="4562144"/>
          </a:xfrm>
        </p:spPr>
        <p:txBody>
          <a:bodyPr>
            <a:normAutofit/>
          </a:bodyPr>
          <a:lstStyle/>
          <a:p>
            <a:r>
              <a:rPr lang="en-US" altLang="zh-CN" sz="2400" dirty="0"/>
              <a:t>Defensive programming concept (objective, what we try to achieve, how?)</a:t>
            </a:r>
          </a:p>
          <a:p>
            <a:pPr lvl="1"/>
            <a:r>
              <a:rPr lang="en-US" altLang="zh-CN" sz="2400" dirty="0"/>
              <a:t>Objective: designing and implementing software so that it continues to </a:t>
            </a:r>
            <a:r>
              <a:rPr lang="en-US" altLang="zh-CN" sz="2400" b="1" dirty="0">
                <a:solidFill>
                  <a:srgbClr val="E9B3FF"/>
                </a:solidFill>
              </a:rPr>
              <a:t>function even under attack</a:t>
            </a:r>
          </a:p>
          <a:p>
            <a:pPr lvl="1"/>
            <a:r>
              <a:rPr lang="en-US" altLang="zh-CN" sz="2400" dirty="0"/>
              <a:t>We try to achieve: software that is able to detect erroneous conditions resulting from some attack</a:t>
            </a:r>
          </a:p>
          <a:p>
            <a:pPr lvl="1"/>
            <a:r>
              <a:rPr lang="en-US" altLang="zh-CN" sz="2400" dirty="0"/>
              <a:t>How?</a:t>
            </a:r>
          </a:p>
          <a:p>
            <a:pPr lvl="2"/>
            <a:r>
              <a:rPr lang="en-US" altLang="zh-CN" sz="2000" dirty="0">
                <a:solidFill>
                  <a:schemeClr val="accent2">
                    <a:lumMod val="60000"/>
                    <a:lumOff val="40000"/>
                  </a:schemeClr>
                </a:solidFill>
              </a:rPr>
              <a:t>Key rule —— </a:t>
            </a:r>
            <a:r>
              <a:rPr lang="en-US" altLang="zh-CN" sz="2000" b="1" dirty="0">
                <a:solidFill>
                  <a:srgbClr val="E9B3FF"/>
                </a:solidFill>
              </a:rPr>
              <a:t>never assume everything! </a:t>
            </a:r>
            <a:r>
              <a:rPr lang="en-US" altLang="zh-CN" sz="2000" dirty="0">
                <a:solidFill>
                  <a:schemeClr val="accent2">
                    <a:lumMod val="60000"/>
                    <a:lumOff val="40000"/>
                  </a:schemeClr>
                </a:solidFill>
              </a:rPr>
              <a:t>Check all assumptions and handle any possible error states.</a:t>
            </a:r>
          </a:p>
          <a:p>
            <a:pPr lvl="2"/>
            <a:r>
              <a:rPr lang="en-US" altLang="zh-CN" sz="2000" dirty="0">
                <a:solidFill>
                  <a:schemeClr val="accent2">
                    <a:lumMod val="60000"/>
                    <a:lumOff val="40000"/>
                  </a:schemeClr>
                </a:solidFill>
              </a:rPr>
              <a:t>Assumptions  about the type of inputs a program will receive and the environment it executes in should be validated by the program and all potential failures handled gracefully and safely.</a:t>
            </a:r>
          </a:p>
          <a:p>
            <a:pPr lvl="2"/>
            <a:r>
              <a:rPr lang="en-US" altLang="zh-CN" sz="2000" dirty="0">
                <a:solidFill>
                  <a:schemeClr val="accent2">
                    <a:lumMod val="60000"/>
                    <a:lumOff val="40000"/>
                  </a:schemeClr>
                </a:solidFill>
              </a:rPr>
              <a:t>A changed mindset: understand how failures can occur and the steps needed to reduce the chance of them occurring in their programs.</a:t>
            </a:r>
          </a:p>
        </p:txBody>
      </p:sp>
    </p:spTree>
    <p:extLst>
      <p:ext uri="{BB962C8B-B14F-4D97-AF65-F5344CB8AC3E}">
        <p14:creationId xmlns:p14="http://schemas.microsoft.com/office/powerpoint/2010/main" val="713067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1A4A1-09E3-4CCC-857E-14703730361B}"/>
              </a:ext>
            </a:extLst>
          </p:cNvPr>
          <p:cNvSpPr>
            <a:spLocks noGrp="1"/>
          </p:cNvSpPr>
          <p:nvPr>
            <p:ph type="title"/>
          </p:nvPr>
        </p:nvSpPr>
        <p:spPr/>
        <p:txBody>
          <a:bodyPr/>
          <a:lstStyle/>
          <a:p>
            <a:r>
              <a:rPr lang="en-US" altLang="zh-CN" dirty="0"/>
              <a:t>Software security</a:t>
            </a:r>
            <a:endParaRPr lang="zh-CN" altLang="en-US" dirty="0"/>
          </a:p>
        </p:txBody>
      </p:sp>
      <p:sp>
        <p:nvSpPr>
          <p:cNvPr id="3" name="内容占位符 2">
            <a:extLst>
              <a:ext uri="{FF2B5EF4-FFF2-40B4-BE49-F238E27FC236}">
                <a16:creationId xmlns:a16="http://schemas.microsoft.com/office/drawing/2014/main" id="{52B4EF22-3CC0-462E-B124-86DDEB963B65}"/>
              </a:ext>
            </a:extLst>
          </p:cNvPr>
          <p:cNvSpPr>
            <a:spLocks noGrp="1"/>
          </p:cNvSpPr>
          <p:nvPr>
            <p:ph idx="1"/>
          </p:nvPr>
        </p:nvSpPr>
        <p:spPr>
          <a:xfrm>
            <a:off x="370954" y="1992630"/>
            <a:ext cx="11449571" cy="4693920"/>
          </a:xfrm>
        </p:spPr>
        <p:txBody>
          <a:bodyPr>
            <a:normAutofit/>
          </a:bodyPr>
          <a:lstStyle/>
          <a:p>
            <a:r>
              <a:rPr lang="en-US" altLang="zh-CN" sz="2400" dirty="0"/>
              <a:t>Software testing techniques (provide variable inputs to a software)</a:t>
            </a:r>
          </a:p>
          <a:p>
            <a:pPr lvl="1"/>
            <a:r>
              <a:rPr lang="en-US" altLang="zh-CN" sz="2400" dirty="0"/>
              <a:t>Handling program input</a:t>
            </a:r>
          </a:p>
          <a:p>
            <a:pPr lvl="2"/>
            <a:r>
              <a:rPr lang="en-US" altLang="zh-CN" sz="2000" dirty="0">
                <a:solidFill>
                  <a:schemeClr val="accent2">
                    <a:lumMod val="60000"/>
                    <a:lumOff val="40000"/>
                  </a:schemeClr>
                </a:solidFill>
              </a:rPr>
              <a:t>Validating input syntax: ensure that data conform with many assumptions before subsequent use by </a:t>
            </a:r>
            <a:r>
              <a:rPr lang="en-US" altLang="zh-CN" sz="2000" b="1" dirty="0">
                <a:solidFill>
                  <a:srgbClr val="E9B3FF"/>
                </a:solidFill>
              </a:rPr>
              <a:t>comparing the input data against what is wanted</a:t>
            </a:r>
            <a:r>
              <a:rPr lang="en-US" altLang="zh-CN" sz="2000" dirty="0">
                <a:solidFill>
                  <a:schemeClr val="accent2">
                    <a:lumMod val="60000"/>
                    <a:lumOff val="40000"/>
                  </a:schemeClr>
                </a:solidFill>
              </a:rPr>
              <a:t> or, alternatively, </a:t>
            </a:r>
            <a:r>
              <a:rPr lang="en-US" altLang="zh-CN" sz="2000" b="1" dirty="0">
                <a:solidFill>
                  <a:srgbClr val="E9B3FF"/>
                </a:solidFill>
              </a:rPr>
              <a:t>comparing the input data with known dangerous values</a:t>
            </a:r>
            <a:r>
              <a:rPr lang="en-US" altLang="zh-CN" sz="2000" dirty="0">
                <a:solidFill>
                  <a:schemeClr val="accent2">
                    <a:lumMod val="60000"/>
                    <a:lumOff val="40000"/>
                  </a:schemeClr>
                </a:solidFill>
              </a:rPr>
              <a:t>.</a:t>
            </a:r>
          </a:p>
          <a:p>
            <a:pPr lvl="1"/>
            <a:r>
              <a:rPr lang="en-US" altLang="zh-CN" sz="2400" dirty="0"/>
              <a:t>Software testing technique that uses randomly generated data as inputs to a program</a:t>
            </a:r>
          </a:p>
          <a:p>
            <a:pPr lvl="2"/>
            <a:r>
              <a:rPr lang="en-US" altLang="zh-CN" sz="2000" dirty="0">
                <a:solidFill>
                  <a:schemeClr val="accent2">
                    <a:lumMod val="60000"/>
                    <a:lumOff val="40000"/>
                  </a:schemeClr>
                </a:solidFill>
              </a:rPr>
              <a:t>Range of inputs is very large</a:t>
            </a:r>
          </a:p>
          <a:p>
            <a:pPr lvl="2"/>
            <a:r>
              <a:rPr lang="en-US" altLang="zh-CN" sz="2000" dirty="0">
                <a:solidFill>
                  <a:schemeClr val="accent2">
                    <a:lumMod val="60000"/>
                    <a:lumOff val="40000"/>
                  </a:schemeClr>
                </a:solidFill>
              </a:rPr>
              <a:t>Intent to determine if the program correctly handles abnormal inputs</a:t>
            </a:r>
          </a:p>
          <a:p>
            <a:pPr lvl="2"/>
            <a:r>
              <a:rPr lang="en-US" altLang="zh-CN" sz="2000" dirty="0">
                <a:solidFill>
                  <a:schemeClr val="accent2">
                    <a:lumMod val="60000"/>
                    <a:lumOff val="40000"/>
                  </a:schemeClr>
                </a:solidFill>
              </a:rPr>
              <a:t>Simple, free of assumptions, cheap</a:t>
            </a:r>
          </a:p>
          <a:p>
            <a:pPr lvl="1"/>
            <a:r>
              <a:rPr lang="en-US" altLang="zh-CN" sz="2400" dirty="0"/>
              <a:t>Handling program output</a:t>
            </a:r>
          </a:p>
          <a:p>
            <a:pPr lvl="2"/>
            <a:r>
              <a:rPr lang="en-US" altLang="zh-CN" sz="2000" dirty="0">
                <a:solidFill>
                  <a:schemeClr val="accent2">
                    <a:lumMod val="60000"/>
                    <a:lumOff val="40000"/>
                  </a:schemeClr>
                </a:solidFill>
              </a:rPr>
              <a:t>Output conforms to the expected form and interpretation</a:t>
            </a:r>
          </a:p>
          <a:p>
            <a:pPr lvl="2"/>
            <a:r>
              <a:rPr lang="en-US" altLang="zh-CN" sz="2000" dirty="0">
                <a:solidFill>
                  <a:schemeClr val="accent2">
                    <a:lumMod val="60000"/>
                    <a:lumOff val="40000"/>
                  </a:schemeClr>
                </a:solidFill>
              </a:rPr>
              <a:t>Identify what is permissible output and filter any possibly untrusted data to ensure that only valid output is displayed</a:t>
            </a:r>
          </a:p>
        </p:txBody>
      </p:sp>
    </p:spTree>
    <p:extLst>
      <p:ext uri="{BB962C8B-B14F-4D97-AF65-F5344CB8AC3E}">
        <p14:creationId xmlns:p14="http://schemas.microsoft.com/office/powerpoint/2010/main" val="3268224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紫罗兰色">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带状">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docProps/app.xml><?xml version="1.0" encoding="utf-8"?>
<Properties xmlns="http://schemas.openxmlformats.org/officeDocument/2006/extended-properties" xmlns:vt="http://schemas.openxmlformats.org/officeDocument/2006/docPropsVTypes">
  <Template>镶边</Template>
  <TotalTime>3464</TotalTime>
  <Words>7030</Words>
  <Application>Microsoft Office PowerPoint</Application>
  <PresentationFormat>宽屏</PresentationFormat>
  <Paragraphs>513</Paragraphs>
  <Slides>58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58</vt:i4>
      </vt:variant>
    </vt:vector>
  </HeadingPairs>
  <TitlesOfParts>
    <vt:vector size="62" baseType="lpstr">
      <vt:lpstr>Arial</vt:lpstr>
      <vt:lpstr>Corbel</vt:lpstr>
      <vt:lpstr>Wingdings</vt:lpstr>
      <vt:lpstr>带状</vt:lpstr>
      <vt:lpstr>CS4235 Midterm review</vt:lpstr>
      <vt:lpstr>Security mindset</vt:lpstr>
      <vt:lpstr>Security mindset</vt:lpstr>
      <vt:lpstr>Security mindset</vt:lpstr>
      <vt:lpstr>Security mindset</vt:lpstr>
      <vt:lpstr>Security mindset</vt:lpstr>
      <vt:lpstr>Security mindset</vt:lpstr>
      <vt:lpstr>Software security</vt:lpstr>
      <vt:lpstr>Software security</vt:lpstr>
      <vt:lpstr>Software security</vt:lpstr>
      <vt:lpstr>Software security</vt:lpstr>
      <vt:lpstr>Software security</vt:lpstr>
      <vt:lpstr>Software security</vt:lpstr>
      <vt:lpstr>Software security</vt:lpstr>
      <vt:lpstr>Software security</vt:lpstr>
      <vt:lpstr>Software security</vt:lpstr>
      <vt:lpstr>Operating system</vt:lpstr>
      <vt:lpstr>Operating system</vt:lpstr>
      <vt:lpstr>Operating system</vt:lpstr>
      <vt:lpstr>Operating system</vt:lpstr>
      <vt:lpstr>Operating system</vt:lpstr>
      <vt:lpstr>Operating system</vt:lpstr>
      <vt:lpstr>Operating system</vt:lpstr>
      <vt:lpstr>Operating system</vt:lpstr>
      <vt:lpstr>authentication</vt:lpstr>
      <vt:lpstr>authentication</vt:lpstr>
      <vt:lpstr>authentication</vt:lpstr>
      <vt:lpstr>authentication</vt:lpstr>
      <vt:lpstr>authentication</vt:lpstr>
      <vt:lpstr>authentication</vt:lpstr>
      <vt:lpstr>authentication</vt:lpstr>
      <vt:lpstr>authentication</vt:lpstr>
      <vt:lpstr>Access control</vt:lpstr>
      <vt:lpstr>Access control</vt:lpstr>
      <vt:lpstr>Access control</vt:lpstr>
      <vt:lpstr>Access control</vt:lpstr>
      <vt:lpstr>Mandatory access control</vt:lpstr>
      <vt:lpstr>Mandatory access control</vt:lpstr>
      <vt:lpstr>Mandatory access control</vt:lpstr>
      <vt:lpstr>Mandatory access control</vt:lpstr>
      <vt:lpstr>Database security</vt:lpstr>
      <vt:lpstr>Database security</vt:lpstr>
      <vt:lpstr>Malicious code</vt:lpstr>
      <vt:lpstr>Malicious code</vt:lpstr>
      <vt:lpstr>Malicious code</vt:lpstr>
      <vt:lpstr>Malicious code</vt:lpstr>
      <vt:lpstr>Malicious code</vt:lpstr>
      <vt:lpstr>Malicious code</vt:lpstr>
      <vt:lpstr>Malicious code</vt:lpstr>
      <vt:lpstr>Malicious code</vt:lpstr>
      <vt:lpstr>Malicious code</vt:lpstr>
      <vt:lpstr>firewalls</vt:lpstr>
      <vt:lpstr>firewalls</vt:lpstr>
      <vt:lpstr>firewalls</vt:lpstr>
      <vt:lpstr>firewalls</vt:lpstr>
      <vt:lpstr>firewalls</vt:lpstr>
      <vt:lpstr>firewalls</vt:lpstr>
      <vt:lpstr>firewalls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25 questions,  multiple question &amp; T or F</dc:title>
  <dc:creator>YS CHANG</dc:creator>
  <cp:lastModifiedBy>YS CHANG</cp:lastModifiedBy>
  <cp:revision>112</cp:revision>
  <dcterms:created xsi:type="dcterms:W3CDTF">2019-02-19T18:42:35Z</dcterms:created>
  <dcterms:modified xsi:type="dcterms:W3CDTF">2019-02-26T18:26:51Z</dcterms:modified>
</cp:coreProperties>
</file>