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entation.xml" ContentType="application/vnd.openxmlformats-officedocument.presentationml.presentation.main+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270" r:id="rId3"/>
    <p:sldId id="280" r:id="rId4"/>
    <p:sldId id="268" r:id="rId5"/>
    <p:sldId id="281" r:id="rId6"/>
    <p:sldId id="282" r:id="rId7"/>
    <p:sldId id="283" r:id="rId8"/>
    <p:sldId id="317" r:id="rId9"/>
    <p:sldId id="284" r:id="rId10"/>
    <p:sldId id="285" r:id="rId11"/>
    <p:sldId id="320" r:id="rId12"/>
    <p:sldId id="321" r:id="rId13"/>
    <p:sldId id="322" r:id="rId14"/>
    <p:sldId id="319" r:id="rId15"/>
    <p:sldId id="288" r:id="rId16"/>
    <p:sldId id="291" r:id="rId17"/>
    <p:sldId id="312" r:id="rId18"/>
    <p:sldId id="292" r:id="rId19"/>
    <p:sldId id="272" r:id="rId20"/>
    <p:sldId id="271" r:id="rId21"/>
    <p:sldId id="273" r:id="rId22"/>
    <p:sldId id="274" r:id="rId23"/>
    <p:sldId id="275" r:id="rId24"/>
    <p:sldId id="309" r:id="rId25"/>
    <p:sldId id="276" r:id="rId26"/>
    <p:sldId id="307" r:id="rId27"/>
    <p:sldId id="26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36" autoAdjust="0"/>
    <p:restoredTop sz="94063" autoAdjust="0"/>
  </p:normalViewPr>
  <p:slideViewPr>
    <p:cSldViewPr snapToGrid="0" snapToObjects="1">
      <p:cViewPr varScale="1">
        <p:scale>
          <a:sx n="127" d="100"/>
          <a:sy n="127" d="100"/>
        </p:scale>
        <p:origin x="156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4575BA-2289-4DDC-B261-B2BB194DB1BB}" type="datetimeFigureOut">
              <a:rPr lang="en-US" smtClean="0"/>
              <a:t>3/24/25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DD38F-92D8-4A50-A194-3178E42A43CF}" type="slidenum">
              <a:rPr lang="en-US" smtClean="0"/>
              <a:t>‹#›</a:t>
            </a:fld>
            <a:endParaRPr lang="en-US"/>
          </a:p>
        </p:txBody>
      </p:sp>
    </p:spTree>
    <p:extLst>
      <p:ext uri="{BB962C8B-B14F-4D97-AF65-F5344CB8AC3E}">
        <p14:creationId xmlns:p14="http://schemas.microsoft.com/office/powerpoint/2010/main" val="3666175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EDD38F-92D8-4A50-A194-3178E42A43CF}" type="slidenum">
              <a:rPr lang="en-US" smtClean="0"/>
              <a:t>7</a:t>
            </a:fld>
            <a:endParaRPr lang="en-US"/>
          </a:p>
        </p:txBody>
      </p:sp>
    </p:spTree>
    <p:extLst>
      <p:ext uri="{BB962C8B-B14F-4D97-AF65-F5344CB8AC3E}">
        <p14:creationId xmlns:p14="http://schemas.microsoft.com/office/powerpoint/2010/main" val="17252997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3/24/25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en.wikipedia.org/wiki/Internet_Engineering_Task_Force" TargetMode="External"/><Relationship Id="rId2" Type="http://schemas.openxmlformats.org/officeDocument/2006/relationships/hyperlink" Target="http://en.wikipedia.org/wiki/World_Wide_Web_Consortium" TargetMode="Externa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www.example.com/index.html" TargetMode="External"/><Relationship Id="rId2" Type="http://schemas.openxmlformats.org/officeDocument/2006/relationships/hyperlink" Target="https://www.example.com/path/to/resource?query=value#section" TargetMode="Externa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w3schools.com/html/html_intro.asp" TargetMode="External"/><Relationship Id="rId2" Type="http://schemas.openxmlformats.org/officeDocument/2006/relationships/hyperlink" Target="https://developer.mozilla.org/enUS/docs/Web/HTTP/Status" TargetMode="External"/><Relationship Id="rId1" Type="http://schemas.openxmlformats.org/officeDocument/2006/relationships/slideLayout" Target="../slideLayouts/slideLayout9.xml"/><Relationship Id="rId4" Type="http://schemas.openxmlformats.org/officeDocument/2006/relationships/hyperlink" Target="https://www.w3schools.com/html/html_xhtml.asp"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www.heroku.com/"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Web Technology</a:t>
            </a:r>
          </a:p>
        </p:txBody>
      </p:sp>
      <p:sp>
        <p:nvSpPr>
          <p:cNvPr id="3" name="Subtitle 2"/>
          <p:cNvSpPr>
            <a:spLocks noGrp="1"/>
          </p:cNvSpPr>
          <p:nvPr>
            <p:ph type="subTitle" idx="1"/>
          </p:nvPr>
        </p:nvSpPr>
        <p:spPr>
          <a:xfrm>
            <a:off x="476205" y="1532427"/>
            <a:ext cx="2789509" cy="484632"/>
          </a:xfrm>
        </p:spPr>
        <p:txBody>
          <a:bodyPr/>
          <a:lstStyle/>
          <a:p>
            <a:r>
              <a:rPr lang="en-US" dirty="0"/>
              <a:t>Course Code: </a:t>
            </a:r>
            <a:r>
              <a:rPr lang="en-US" altLang="en-US" b="1"/>
              <a:t>CSC 3215</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94072661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Md.Al-Amin (</a:t>
                      </a:r>
                      <a:r>
                        <a:rPr lang="en-US" i="1"/>
                        <a:t>alamin@</a:t>
                      </a:r>
                      <a:r>
                        <a:rPr lang="en-US" i="1" dirty="0"/>
                        <a:t>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altLang="en-US" dirty="0"/>
              <a:t>WEB TECHNOLOGIES</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Internet</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4" y="1282195"/>
            <a:ext cx="8651752" cy="1200329"/>
          </a:xfrm>
          <a:prstGeom prst="rect">
            <a:avLst/>
          </a:prstGeom>
          <a:noFill/>
        </p:spPr>
        <p:txBody>
          <a:bodyPr wrap="square" rtlCol="0">
            <a:spAutoFit/>
          </a:bodyPr>
          <a:lstStyle/>
          <a:p>
            <a:r>
              <a:rPr lang="en-US" sz="2400" dirty="0"/>
              <a:t>The Internet is a global network of interconnected computers and devices that communicate with each other using standardized protocols. Use the </a:t>
            </a:r>
            <a:r>
              <a:rPr lang="en-US" sz="2400" b="1" dirty="0"/>
              <a:t>standard Internet Protocol Suite (TCP/IP)</a:t>
            </a:r>
            <a:r>
              <a:rPr lang="en-US" sz="2400" dirty="0"/>
              <a:t>.</a:t>
            </a:r>
          </a:p>
        </p:txBody>
      </p:sp>
      <p:sp>
        <p:nvSpPr>
          <p:cNvPr id="3" name="Rectangle 1">
            <a:extLst>
              <a:ext uri="{FF2B5EF4-FFF2-40B4-BE49-F238E27FC236}">
                <a16:creationId xmlns:a16="http://schemas.microsoft.com/office/drawing/2014/main" id="{C805C252-D8AB-90CB-EFF5-23838E95267C}"/>
              </a:ext>
            </a:extLst>
          </p:cNvPr>
          <p:cNvSpPr>
            <a:spLocks noChangeArrowheads="1"/>
          </p:cNvSpPr>
          <p:nvPr/>
        </p:nvSpPr>
        <p:spPr bwMode="auto">
          <a:xfrm>
            <a:off x="226777" y="2540143"/>
            <a:ext cx="865175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different types of networks (Based on </a:t>
            </a:r>
            <a:r>
              <a:rPr lang="en-US" altLang="en-US" sz="2400" b="1" dirty="0"/>
              <a:t>Size and Coverage</a:t>
            </a:r>
            <a:r>
              <a:rPr lang="en-US" altLang="en-US" sz="2400" dirty="0"/>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a. Personal Area Network (</a:t>
            </a:r>
            <a:r>
              <a:rPr lang="en-US" altLang="en-US" sz="2400" b="1" dirty="0"/>
              <a:t>PAN</a:t>
            </a:r>
            <a:r>
              <a:rPr lang="en-US" altLang="en-US" sz="2400" dirty="0"/>
              <a:t>): small network used for connecting devices within 10 meters. Ex: Bluetooth connections between a smartphone and a wireless headset.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b. Local Area Network (</a:t>
            </a:r>
            <a:r>
              <a:rPr lang="en-US" altLang="en-US" sz="2400" b="1" dirty="0"/>
              <a:t>LAN</a:t>
            </a:r>
            <a:r>
              <a:rPr lang="en-US" altLang="en-US" sz="2400" dirty="0"/>
              <a:t>):covers a small geographic area, such as a home, office, or building.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c. Metropolitan Area Network (</a:t>
            </a:r>
            <a:r>
              <a:rPr lang="en-US" altLang="en-US" sz="2400" b="1" dirty="0"/>
              <a:t>MAN</a:t>
            </a:r>
            <a:r>
              <a:rPr lang="en-US" altLang="en-US" sz="2400" dirty="0"/>
              <a:t>): spans a city or a large campus.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d. Wide Area Network (</a:t>
            </a:r>
            <a:r>
              <a:rPr lang="en-US" altLang="en-US" sz="2400" b="1" dirty="0"/>
              <a:t>WAN</a:t>
            </a:r>
            <a:r>
              <a:rPr lang="en-US" altLang="en-US" sz="2400" dirty="0"/>
              <a:t>):covers a large geographic area, such as a country or the entire world.</a:t>
            </a:r>
          </a:p>
        </p:txBody>
      </p:sp>
    </p:spTree>
    <p:extLst>
      <p:ext uri="{BB962C8B-B14F-4D97-AF65-F5344CB8AC3E}">
        <p14:creationId xmlns:p14="http://schemas.microsoft.com/office/powerpoint/2010/main" val="3829533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0FBB1-B7F1-E349-BEA4-380A5BBFE6DC}"/>
            </a:ext>
          </a:extLst>
        </p:cNvPr>
        <p:cNvGrpSpPr/>
        <p:nvPr/>
      </p:nvGrpSpPr>
      <p:grpSpPr>
        <a:xfrm>
          <a:off x="0" y="0"/>
          <a:ext cx="0" cy="0"/>
          <a:chOff x="0" y="0"/>
          <a:chExt cx="0" cy="0"/>
        </a:xfrm>
      </p:grpSpPr>
      <p:sp>
        <p:nvSpPr>
          <p:cNvPr id="2" name="Subtitle 2">
            <a:extLst>
              <a:ext uri="{FF2B5EF4-FFF2-40B4-BE49-F238E27FC236}">
                <a16:creationId xmlns:a16="http://schemas.microsoft.com/office/drawing/2014/main" id="{F37F3598-5E21-F326-FA7A-34668D564598}"/>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Network Address Translation (NAT)</a:t>
            </a:r>
            <a:endParaRPr lang="en-US" sz="2600" b="1" dirty="0">
              <a:solidFill>
                <a:schemeClr val="tx1"/>
              </a:solidFill>
            </a:endParaRPr>
          </a:p>
        </p:txBody>
      </p:sp>
      <p:sp>
        <p:nvSpPr>
          <p:cNvPr id="9" name="TextBox 8">
            <a:extLst>
              <a:ext uri="{FF2B5EF4-FFF2-40B4-BE49-F238E27FC236}">
                <a16:creationId xmlns:a16="http://schemas.microsoft.com/office/drawing/2014/main" id="{C06784B1-6045-3008-05FE-7551CEDB415E}"/>
              </a:ext>
            </a:extLst>
          </p:cNvPr>
          <p:cNvSpPr txBox="1"/>
          <p:nvPr/>
        </p:nvSpPr>
        <p:spPr>
          <a:xfrm>
            <a:off x="246124" y="1327354"/>
            <a:ext cx="8651751" cy="5262979"/>
          </a:xfrm>
          <a:prstGeom prst="rect">
            <a:avLst/>
          </a:prstGeom>
          <a:noFill/>
        </p:spPr>
        <p:txBody>
          <a:bodyPr wrap="square">
            <a:spAutoFit/>
          </a:bodyPr>
          <a:lstStyle/>
          <a:p>
            <a:r>
              <a:rPr lang="en-US" sz="2400" dirty="0"/>
              <a:t>Network Address Translation (NAT) is a technique used in networking to modify the IP address information in the headers of packets as they pass through a router or firewall. </a:t>
            </a:r>
          </a:p>
          <a:p>
            <a:endParaRPr lang="en-US" sz="2400" dirty="0"/>
          </a:p>
          <a:p>
            <a:pPr marL="285750" indent="-285750">
              <a:buFont typeface="Arial" panose="020B0604020202020204" pitchFamily="34" charset="0"/>
              <a:buChar char="•"/>
            </a:pPr>
            <a:r>
              <a:rPr lang="en-US" sz="2400" dirty="0"/>
              <a:t>used to enable multiple devices on a local network to share a single public IP address for accessing the internet.</a:t>
            </a:r>
          </a:p>
          <a:p>
            <a:pPr marL="285750" indent="-285750">
              <a:buFont typeface="Arial" panose="020B0604020202020204" pitchFamily="34" charset="0"/>
              <a:buChar char="•"/>
            </a:pPr>
            <a:r>
              <a:rPr lang="en-US" sz="2400" dirty="0"/>
              <a:t>conserve IP addresses and enhancing network security.</a:t>
            </a:r>
          </a:p>
          <a:p>
            <a:endParaRPr lang="en-US" sz="2400" dirty="0"/>
          </a:p>
          <a:p>
            <a:pPr marL="285750" indent="-285750">
              <a:buFont typeface="Arial" panose="020B0604020202020204" pitchFamily="34" charset="0"/>
              <a:buChar char="•"/>
            </a:pPr>
            <a:r>
              <a:rPr lang="en-US" sz="2400" dirty="0"/>
              <a:t>Private IP Addresses: Used within a local network (e.g., home or office). These addresses are not routable on the internet. Examples: 192.168.x.x, 10.x.x.x, 172.16.x.x.</a:t>
            </a:r>
          </a:p>
          <a:p>
            <a:endParaRPr lang="en-US" sz="2400" dirty="0"/>
          </a:p>
          <a:p>
            <a:pPr marL="285750" indent="-285750">
              <a:buFont typeface="Arial" panose="020B0604020202020204" pitchFamily="34" charset="0"/>
              <a:buChar char="•"/>
            </a:pPr>
            <a:r>
              <a:rPr lang="en-US" sz="2400" dirty="0"/>
              <a:t>Public IP Addresses: Used on the internet and assigned by Internet Service Providers (ISPs).</a:t>
            </a:r>
          </a:p>
        </p:txBody>
      </p:sp>
    </p:spTree>
    <p:extLst>
      <p:ext uri="{BB962C8B-B14F-4D97-AF65-F5344CB8AC3E}">
        <p14:creationId xmlns:p14="http://schemas.microsoft.com/office/powerpoint/2010/main" val="4207447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B5338-B747-18DE-B65B-182C3FB461D0}"/>
            </a:ext>
          </a:extLst>
        </p:cNvPr>
        <p:cNvGrpSpPr/>
        <p:nvPr/>
      </p:nvGrpSpPr>
      <p:grpSpPr>
        <a:xfrm>
          <a:off x="0" y="0"/>
          <a:ext cx="0" cy="0"/>
          <a:chOff x="0" y="0"/>
          <a:chExt cx="0" cy="0"/>
        </a:xfrm>
      </p:grpSpPr>
      <p:sp>
        <p:nvSpPr>
          <p:cNvPr id="2" name="Subtitle 2">
            <a:extLst>
              <a:ext uri="{FF2B5EF4-FFF2-40B4-BE49-F238E27FC236}">
                <a16:creationId xmlns:a16="http://schemas.microsoft.com/office/drawing/2014/main" id="{8B677169-5E18-66E1-6B27-D28D0527B758}"/>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a:t>Network Address Translation (NAT)</a:t>
            </a:r>
            <a:endParaRPr lang="en-US" sz="2600" b="1" dirty="0">
              <a:solidFill>
                <a:schemeClr val="tx1"/>
              </a:solidFill>
            </a:endParaRPr>
          </a:p>
        </p:txBody>
      </p:sp>
      <p:pic>
        <p:nvPicPr>
          <p:cNvPr id="4" name="Picture 3">
            <a:extLst>
              <a:ext uri="{FF2B5EF4-FFF2-40B4-BE49-F238E27FC236}">
                <a16:creationId xmlns:a16="http://schemas.microsoft.com/office/drawing/2014/main" id="{258B66B8-1DD6-CF43-7833-260AE1717532}"/>
              </a:ext>
            </a:extLst>
          </p:cNvPr>
          <p:cNvPicPr>
            <a:picLocks noChangeAspect="1"/>
          </p:cNvPicPr>
          <p:nvPr/>
        </p:nvPicPr>
        <p:blipFill>
          <a:blip r:embed="rId2"/>
          <a:stretch>
            <a:fillRect/>
          </a:stretch>
        </p:blipFill>
        <p:spPr>
          <a:xfrm>
            <a:off x="768452" y="1942892"/>
            <a:ext cx="7166180" cy="3751424"/>
          </a:xfrm>
          <a:prstGeom prst="rect">
            <a:avLst/>
          </a:prstGeom>
        </p:spPr>
      </p:pic>
    </p:spTree>
    <p:extLst>
      <p:ext uri="{BB962C8B-B14F-4D97-AF65-F5344CB8AC3E}">
        <p14:creationId xmlns:p14="http://schemas.microsoft.com/office/powerpoint/2010/main" val="1389959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E65B-45AC-C2EA-84A5-991A240CF5D3}"/>
            </a:ext>
          </a:extLst>
        </p:cNvPr>
        <p:cNvGrpSpPr/>
        <p:nvPr/>
      </p:nvGrpSpPr>
      <p:grpSpPr>
        <a:xfrm>
          <a:off x="0" y="0"/>
          <a:ext cx="0" cy="0"/>
          <a:chOff x="0" y="0"/>
          <a:chExt cx="0" cy="0"/>
        </a:xfrm>
      </p:grpSpPr>
      <p:sp>
        <p:nvSpPr>
          <p:cNvPr id="2" name="Subtitle 2">
            <a:extLst>
              <a:ext uri="{FF2B5EF4-FFF2-40B4-BE49-F238E27FC236}">
                <a16:creationId xmlns:a16="http://schemas.microsoft.com/office/drawing/2014/main" id="{DE3AAD74-371D-E6D1-04BB-7D8FE5ACAD2C}"/>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Domain Name System</a:t>
            </a:r>
            <a:endParaRPr lang="en-US" sz="2600" b="1" dirty="0">
              <a:solidFill>
                <a:schemeClr val="tx1"/>
              </a:solidFill>
            </a:endParaRPr>
          </a:p>
        </p:txBody>
      </p:sp>
      <p:pic>
        <p:nvPicPr>
          <p:cNvPr id="1026" name="Picture 2" descr="What is DNS? How DNS Works?">
            <a:extLst>
              <a:ext uri="{FF2B5EF4-FFF2-40B4-BE49-F238E27FC236}">
                <a16:creationId xmlns:a16="http://schemas.microsoft.com/office/drawing/2014/main" id="{2849EA5C-9CF7-3E5F-3869-1ADCEEDBF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525" y="3687250"/>
            <a:ext cx="6772275" cy="2905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CEAFF19-3526-5799-54AA-27661A2D1AE4}"/>
              </a:ext>
            </a:extLst>
          </p:cNvPr>
          <p:cNvSpPr txBox="1"/>
          <p:nvPr/>
        </p:nvSpPr>
        <p:spPr>
          <a:xfrm>
            <a:off x="335494" y="1593439"/>
            <a:ext cx="8056338" cy="2123658"/>
          </a:xfrm>
          <a:prstGeom prst="rect">
            <a:avLst/>
          </a:prstGeom>
          <a:noFill/>
        </p:spPr>
        <p:txBody>
          <a:bodyPr wrap="square">
            <a:spAutoFit/>
          </a:bodyPr>
          <a:lstStyle/>
          <a:p>
            <a:pPr algn="just"/>
            <a:r>
              <a:rPr lang="en-US" sz="2200" dirty="0"/>
              <a:t>DNS stands for Domain Name System, which is a system that translates </a:t>
            </a:r>
            <a:r>
              <a:rPr lang="en-US" sz="2200" b="1" dirty="0"/>
              <a:t>domain names </a:t>
            </a:r>
            <a:r>
              <a:rPr lang="en-US" sz="2200" dirty="0"/>
              <a:t>into </a:t>
            </a:r>
            <a:r>
              <a:rPr lang="en-US" sz="2200" b="1" dirty="0"/>
              <a:t>IP addresses</a:t>
            </a:r>
            <a:r>
              <a:rPr lang="en-US" sz="2200" dirty="0"/>
              <a:t>. This allows users to access websites and other internet resources by entering domain names like "www.google.com" instead of IP addresses. DNS is like the phone book of the web, organizing and identifying domains. </a:t>
            </a:r>
          </a:p>
          <a:p>
            <a:pPr algn="just"/>
            <a:endParaRPr lang="en-US" sz="2200" dirty="0"/>
          </a:p>
        </p:txBody>
      </p:sp>
    </p:spTree>
    <p:extLst>
      <p:ext uri="{BB962C8B-B14F-4D97-AF65-F5344CB8AC3E}">
        <p14:creationId xmlns:p14="http://schemas.microsoft.com/office/powerpoint/2010/main" val="739766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8655F-7E8A-44EC-F3D3-FDA84CC06674}"/>
            </a:ext>
          </a:extLst>
        </p:cNvPr>
        <p:cNvGrpSpPr/>
        <p:nvPr/>
      </p:nvGrpSpPr>
      <p:grpSpPr>
        <a:xfrm>
          <a:off x="0" y="0"/>
          <a:ext cx="0" cy="0"/>
          <a:chOff x="0" y="0"/>
          <a:chExt cx="0" cy="0"/>
        </a:xfrm>
      </p:grpSpPr>
      <p:sp>
        <p:nvSpPr>
          <p:cNvPr id="2" name="Subtitle 2">
            <a:extLst>
              <a:ext uri="{FF2B5EF4-FFF2-40B4-BE49-F238E27FC236}">
                <a16:creationId xmlns:a16="http://schemas.microsoft.com/office/drawing/2014/main" id="{309E6D21-EE66-C125-C886-957B9F5454A5}"/>
              </a:ext>
            </a:extLst>
          </p:cNvPr>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World Wide Web</a:t>
            </a:r>
            <a:endParaRPr lang="en-US" sz="2600" b="1" dirty="0">
              <a:solidFill>
                <a:schemeClr val="tx1"/>
              </a:solidFill>
            </a:endParaRPr>
          </a:p>
        </p:txBody>
      </p:sp>
      <p:sp>
        <p:nvSpPr>
          <p:cNvPr id="5" name="TextBox 4">
            <a:extLst>
              <a:ext uri="{FF2B5EF4-FFF2-40B4-BE49-F238E27FC236}">
                <a16:creationId xmlns:a16="http://schemas.microsoft.com/office/drawing/2014/main" id="{72AAD4E8-838B-1BE2-4C9E-820290DC6008}"/>
              </a:ext>
            </a:extLst>
          </p:cNvPr>
          <p:cNvSpPr txBox="1"/>
          <p:nvPr/>
        </p:nvSpPr>
        <p:spPr>
          <a:xfrm>
            <a:off x="335494" y="1282195"/>
            <a:ext cx="8651752" cy="1938992"/>
          </a:xfrm>
          <a:prstGeom prst="rect">
            <a:avLst/>
          </a:prstGeom>
          <a:noFill/>
        </p:spPr>
        <p:txBody>
          <a:bodyPr wrap="square" rtlCol="0">
            <a:spAutoFit/>
          </a:bodyPr>
          <a:lstStyle/>
          <a:p>
            <a:pPr marL="285750" indent="-285750">
              <a:buFont typeface="Arial" pitchFamily="34" charset="0"/>
              <a:buChar char="•"/>
            </a:pPr>
            <a:r>
              <a:rPr lang="en-US" sz="2400" dirty="0"/>
              <a:t>commonly referred to as the Web, is a system of </a:t>
            </a:r>
            <a:r>
              <a:rPr lang="en-US" sz="2400" b="1" dirty="0"/>
              <a:t>interlinked hypertext documents </a:t>
            </a:r>
            <a:r>
              <a:rPr lang="en-US" sz="2400" dirty="0"/>
              <a:t>and </a:t>
            </a:r>
            <a:r>
              <a:rPr lang="en-US" sz="2400" b="1" dirty="0"/>
              <a:t>multimedia</a:t>
            </a:r>
            <a:r>
              <a:rPr lang="en-US" sz="2400" dirty="0"/>
              <a:t> content that can be </a:t>
            </a:r>
            <a:r>
              <a:rPr lang="en-US" sz="2400" b="1" dirty="0"/>
              <a:t>accessed over the Internet</a:t>
            </a:r>
            <a:r>
              <a:rPr lang="en-US" sz="2400" dirty="0"/>
              <a:t>. It was invented by Tim Berners-Lee in 1989 and has since become the most widely used service on the Internet. </a:t>
            </a:r>
          </a:p>
        </p:txBody>
      </p:sp>
      <p:graphicFrame>
        <p:nvGraphicFramePr>
          <p:cNvPr id="3" name="Table 2">
            <a:extLst>
              <a:ext uri="{FF2B5EF4-FFF2-40B4-BE49-F238E27FC236}">
                <a16:creationId xmlns:a16="http://schemas.microsoft.com/office/drawing/2014/main" id="{C1722901-77F1-3EEC-4B89-62739C47687D}"/>
              </a:ext>
            </a:extLst>
          </p:cNvPr>
          <p:cNvGraphicFramePr>
            <a:graphicFrameLocks noGrp="1"/>
          </p:cNvGraphicFramePr>
          <p:nvPr>
            <p:extLst>
              <p:ext uri="{D42A27DB-BD31-4B8C-83A1-F6EECF244321}">
                <p14:modId xmlns:p14="http://schemas.microsoft.com/office/powerpoint/2010/main" val="1566543981"/>
              </p:ext>
            </p:extLst>
          </p:nvPr>
        </p:nvGraphicFramePr>
        <p:xfrm>
          <a:off x="699022" y="3286378"/>
          <a:ext cx="7737055" cy="3293521"/>
        </p:xfrm>
        <a:graphic>
          <a:graphicData uri="http://schemas.openxmlformats.org/drawingml/2006/table">
            <a:tbl>
              <a:tblPr>
                <a:tableStyleId>{22838BEF-8BB2-4498-84A7-C5851F593DF1}</a:tableStyleId>
              </a:tblPr>
              <a:tblGrid>
                <a:gridCol w="2449607">
                  <a:extLst>
                    <a:ext uri="{9D8B030D-6E8A-4147-A177-3AD203B41FA5}">
                      <a16:colId xmlns:a16="http://schemas.microsoft.com/office/drawing/2014/main" val="710136420"/>
                    </a:ext>
                  </a:extLst>
                </a:gridCol>
                <a:gridCol w="5287448">
                  <a:extLst>
                    <a:ext uri="{9D8B030D-6E8A-4147-A177-3AD203B41FA5}">
                      <a16:colId xmlns:a16="http://schemas.microsoft.com/office/drawing/2014/main" val="865636011"/>
                    </a:ext>
                  </a:extLst>
                </a:gridCol>
              </a:tblGrid>
              <a:tr h="471312">
                <a:tc>
                  <a:txBody>
                    <a:bodyPr/>
                    <a:lstStyle/>
                    <a:p>
                      <a:pPr algn="ctr" rtl="0"/>
                      <a:r>
                        <a:rPr lang="en-US" sz="1800" b="1" dirty="0">
                          <a:effectLst/>
                        </a:rPr>
                        <a:t>Decade</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a:r>
                        <a:rPr lang="en-US" sz="1800" b="1" dirty="0">
                          <a:effectLst/>
                        </a:rPr>
                        <a:t>Key Developments</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676106452"/>
                  </a:ext>
                </a:extLst>
              </a:tr>
              <a:tr h="471312">
                <a:tc>
                  <a:txBody>
                    <a:bodyPr/>
                    <a:lstStyle/>
                    <a:p>
                      <a:pPr algn="ctr" rtl="0"/>
                      <a:r>
                        <a:rPr lang="en-US" sz="1800" b="1">
                          <a:effectLst/>
                        </a:rPr>
                        <a:t>1960s</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a:r>
                        <a:rPr lang="en-US" sz="1800" dirty="0">
                          <a:effectLst/>
                        </a:rPr>
                        <a:t>Development of </a:t>
                      </a:r>
                      <a:r>
                        <a:rPr lang="en-US" sz="1800" b="1" dirty="0">
                          <a:effectLst/>
                        </a:rPr>
                        <a:t>ARPANET</a:t>
                      </a:r>
                    </a:p>
                  </a:txBody>
                  <a:tcPr marL="90331" marR="90331" marT="45165" marB="45165"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9653857"/>
                  </a:ext>
                </a:extLst>
              </a:tr>
              <a:tr h="465649">
                <a:tc>
                  <a:txBody>
                    <a:bodyPr/>
                    <a:lstStyle/>
                    <a:p>
                      <a:pPr algn="ctr" rtl="0"/>
                      <a:r>
                        <a:rPr lang="en-US" sz="1800" b="1" dirty="0">
                          <a:effectLst/>
                        </a:rPr>
                        <a:t>1980s</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a:r>
                        <a:rPr lang="en-US" sz="1800">
                          <a:effectLst/>
                        </a:rPr>
                        <a:t>Proposal of the World Wide Web by Tim Berners-Lee</a:t>
                      </a:r>
                    </a:p>
                  </a:txBody>
                  <a:tcPr marL="90331" marR="90331" marT="45165" marB="45165"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78263412"/>
                  </a:ext>
                </a:extLst>
              </a:tr>
              <a:tr h="471312">
                <a:tc>
                  <a:txBody>
                    <a:bodyPr/>
                    <a:lstStyle/>
                    <a:p>
                      <a:pPr algn="ctr" rtl="0"/>
                      <a:r>
                        <a:rPr lang="en-US" sz="1800" b="1" dirty="0">
                          <a:effectLst/>
                        </a:rPr>
                        <a:t>1990s</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a:r>
                        <a:rPr lang="en-US" sz="1800">
                          <a:effectLst/>
                        </a:rPr>
                        <a:t>Launch of the first web browser and server</a:t>
                      </a:r>
                    </a:p>
                  </a:txBody>
                  <a:tcPr marL="90331" marR="90331" marT="45165" marB="45165"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834438695"/>
                  </a:ext>
                </a:extLst>
              </a:tr>
              <a:tr h="471312">
                <a:tc>
                  <a:txBody>
                    <a:bodyPr/>
                    <a:lstStyle/>
                    <a:p>
                      <a:pPr algn="ctr" rtl="0"/>
                      <a:r>
                        <a:rPr lang="en-US" sz="1800" b="1" dirty="0">
                          <a:effectLst/>
                        </a:rPr>
                        <a:t>2000s</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a:r>
                        <a:rPr lang="en-US" sz="1800">
                          <a:effectLst/>
                        </a:rPr>
                        <a:t>Dot-com boom, emergence of social media</a:t>
                      </a:r>
                    </a:p>
                  </a:txBody>
                  <a:tcPr marL="90331" marR="90331" marT="45165" marB="45165"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486638691"/>
                  </a:ext>
                </a:extLst>
              </a:tr>
              <a:tr h="471312">
                <a:tc>
                  <a:txBody>
                    <a:bodyPr/>
                    <a:lstStyle/>
                    <a:p>
                      <a:pPr algn="ctr" rtl="0"/>
                      <a:r>
                        <a:rPr lang="en-US" sz="1800" b="1" dirty="0">
                          <a:effectLst/>
                        </a:rPr>
                        <a:t>2010s</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a:r>
                        <a:rPr lang="en-US" sz="1800" dirty="0">
                          <a:effectLst/>
                        </a:rPr>
                        <a:t>Rise of mobile technology, advent of IoT</a:t>
                      </a:r>
                    </a:p>
                  </a:txBody>
                  <a:tcPr marL="90331" marR="90331" marT="45165" marB="45165"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40699327"/>
                  </a:ext>
                </a:extLst>
              </a:tr>
              <a:tr h="471312">
                <a:tc>
                  <a:txBody>
                    <a:bodyPr/>
                    <a:lstStyle/>
                    <a:p>
                      <a:pPr algn="ctr" rtl="0"/>
                      <a:r>
                        <a:rPr lang="en-US" sz="1800" b="1" dirty="0">
                          <a:effectLst/>
                        </a:rPr>
                        <a:t>2020s</a:t>
                      </a:r>
                    </a:p>
                  </a:txBody>
                  <a:tcPr marL="90331" marR="90331" marT="45165" marB="451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a:r>
                        <a:rPr lang="en-US" sz="1800" dirty="0">
                          <a:effectLst/>
                        </a:rPr>
                        <a:t>Continued innovation and evolution</a:t>
                      </a:r>
                    </a:p>
                  </a:txBody>
                  <a:tcPr marL="90331" marR="90331" marT="45165" marB="45165"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473334268"/>
                  </a:ext>
                </a:extLst>
              </a:tr>
            </a:tbl>
          </a:graphicData>
        </a:graphic>
      </p:graphicFrame>
    </p:spTree>
    <p:extLst>
      <p:ext uri="{BB962C8B-B14F-4D97-AF65-F5344CB8AC3E}">
        <p14:creationId xmlns:p14="http://schemas.microsoft.com/office/powerpoint/2010/main" val="3772919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WWW standards</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43691" y="1282195"/>
            <a:ext cx="9000309" cy="5262979"/>
          </a:xfrm>
          <a:prstGeom prst="rect">
            <a:avLst/>
          </a:prstGeom>
          <a:noFill/>
        </p:spPr>
        <p:txBody>
          <a:bodyPr wrap="square" rtlCol="0">
            <a:spAutoFit/>
          </a:bodyPr>
          <a:lstStyle/>
          <a:p>
            <a:pPr marL="342900" indent="-342900" algn="just">
              <a:buFont typeface="Arial" pitchFamily="34" charset="0"/>
              <a:buChar char="•"/>
            </a:pPr>
            <a:r>
              <a:rPr lang="en-US" altLang="en-US" sz="2400" dirty="0"/>
              <a:t>Many of the documents are the work of the </a:t>
            </a:r>
            <a:r>
              <a:rPr lang="en-US" altLang="en-US" sz="2400" b="1" dirty="0">
                <a:hlinkClick r:id="rId2" tooltip="World Wide Web Consortium"/>
              </a:rPr>
              <a:t>World Wide Web Consortium</a:t>
            </a:r>
            <a:r>
              <a:rPr lang="en-US" altLang="en-US" sz="2400" b="1" dirty="0"/>
              <a:t> (W3C).</a:t>
            </a:r>
          </a:p>
          <a:p>
            <a:pPr marL="342900" indent="-342900" algn="just">
              <a:buFont typeface="Arial" pitchFamily="34" charset="0"/>
              <a:buChar char="•"/>
            </a:pPr>
            <a:r>
              <a:rPr lang="en-US" altLang="en-US" sz="2400" dirty="0"/>
              <a:t>Some of the documents are produced by the </a:t>
            </a:r>
            <a:r>
              <a:rPr lang="en-US" altLang="en-US" sz="2400" b="1" dirty="0">
                <a:hlinkClick r:id="rId3" tooltip="Internet Engineering Task Force"/>
              </a:rPr>
              <a:t>Internet Engineering Task Force</a:t>
            </a:r>
            <a:r>
              <a:rPr lang="en-US" altLang="en-US" sz="2400" b="1" dirty="0"/>
              <a:t> (IETF) </a:t>
            </a:r>
            <a:r>
              <a:rPr lang="en-US" altLang="en-US" sz="2400" dirty="0"/>
              <a:t>and other organizations.</a:t>
            </a:r>
          </a:p>
          <a:p>
            <a:pPr marL="342900" indent="-342900" algn="just">
              <a:buFont typeface="Arial" pitchFamily="34" charset="0"/>
              <a:buChar char="•"/>
            </a:pPr>
            <a:r>
              <a:rPr lang="en-US" altLang="en-US" sz="2400" dirty="0"/>
              <a:t>markup languages, especially HTML and XHTML, from the W3C</a:t>
            </a:r>
          </a:p>
          <a:p>
            <a:pPr marL="800100" lvl="1" indent="-342900" algn="just">
              <a:buFont typeface="Arial" pitchFamily="34" charset="0"/>
              <a:buChar char="•"/>
            </a:pPr>
            <a:r>
              <a:rPr lang="en-US" altLang="en-US" sz="2400" dirty="0"/>
              <a:t>define the structure and interpretation of hypertext documents</a:t>
            </a:r>
          </a:p>
          <a:p>
            <a:pPr marL="342900" indent="-342900" algn="just">
              <a:buFont typeface="Arial" pitchFamily="34" charset="0"/>
              <a:buChar char="•"/>
            </a:pPr>
            <a:r>
              <a:rPr lang="en-US" altLang="en-US" sz="2400" b="1" dirty="0" err="1"/>
              <a:t>ECMAScript</a:t>
            </a:r>
            <a:r>
              <a:rPr lang="en-US" altLang="en-US" sz="2400" dirty="0"/>
              <a:t> (usually in the form of JavaScript), from </a:t>
            </a:r>
            <a:r>
              <a:rPr lang="en-US" altLang="en-US" sz="2400" dirty="0" err="1"/>
              <a:t>Ecma</a:t>
            </a:r>
            <a:r>
              <a:rPr lang="en-US" altLang="en-US" sz="2400" dirty="0"/>
              <a:t> International.</a:t>
            </a:r>
          </a:p>
          <a:p>
            <a:pPr marL="342900" indent="-342900" algn="just">
              <a:buFont typeface="Arial" pitchFamily="34" charset="0"/>
              <a:buChar char="•"/>
            </a:pPr>
            <a:r>
              <a:rPr lang="en-US" altLang="en-US" sz="2400" b="1" dirty="0"/>
              <a:t>Document Object Model</a:t>
            </a:r>
            <a:r>
              <a:rPr lang="en-US" altLang="en-US" sz="2400" dirty="0"/>
              <a:t>, from W3C.</a:t>
            </a:r>
          </a:p>
          <a:p>
            <a:pPr marL="342900" indent="-342900" algn="just">
              <a:buFont typeface="Arial" pitchFamily="34" charset="0"/>
              <a:buChar char="•"/>
            </a:pPr>
            <a:r>
              <a:rPr lang="en-US" altLang="en-US" sz="2400" b="1" dirty="0" err="1"/>
              <a:t>HyperText</a:t>
            </a:r>
            <a:r>
              <a:rPr lang="en-US" altLang="en-US" sz="2400" b="1" dirty="0"/>
              <a:t> Transfer Protocol (HTTP)</a:t>
            </a:r>
            <a:r>
              <a:rPr lang="en-US" altLang="en-US" sz="2400" dirty="0"/>
              <a:t>- how the browser and server authenticate each other.</a:t>
            </a:r>
          </a:p>
          <a:p>
            <a:pPr marL="342900" indent="-342900" algn="just">
              <a:buFont typeface="Arial" pitchFamily="34" charset="0"/>
              <a:buChar char="•"/>
            </a:pPr>
            <a:r>
              <a:rPr lang="en-US" altLang="en-US" sz="2400" b="1" dirty="0"/>
              <a:t>Uniform Resource Identifier (URI)</a:t>
            </a:r>
            <a:r>
              <a:rPr lang="en-US" altLang="en-US" sz="2400" dirty="0"/>
              <a:t>- a universal system for referencing resources on the Internet, such as hypertext documents and images. </a:t>
            </a:r>
          </a:p>
        </p:txBody>
      </p:sp>
    </p:spTree>
    <p:extLst>
      <p:ext uri="{BB962C8B-B14F-4D97-AF65-F5344CB8AC3E}">
        <p14:creationId xmlns:p14="http://schemas.microsoft.com/office/powerpoint/2010/main" val="3796490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altLang="en-US" sz="2800" b="1" dirty="0"/>
              <a:t>Uniform Resource Identifier (Example)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335493" y="1282195"/>
            <a:ext cx="8808507" cy="3416320"/>
          </a:xfrm>
          <a:prstGeom prst="rect">
            <a:avLst/>
          </a:prstGeom>
          <a:noFill/>
        </p:spPr>
        <p:txBody>
          <a:bodyPr wrap="square" rtlCol="0">
            <a:spAutoFit/>
          </a:bodyPr>
          <a:lstStyle/>
          <a:p>
            <a:pPr algn="just"/>
            <a:r>
              <a:rPr lang="en-US" altLang="en-US" sz="2400" b="1" dirty="0">
                <a:highlight>
                  <a:srgbClr val="00FFFF"/>
                </a:highlight>
              </a:rPr>
              <a:t>http://en.wikipedia.org:80/wiki/URI?page=2&amp;frame=1#Examples _</a:t>
            </a:r>
            <a:r>
              <a:rPr lang="en-US" altLang="en-US" sz="2400" b="1" dirty="0" err="1">
                <a:highlight>
                  <a:srgbClr val="00FFFF"/>
                </a:highlight>
              </a:rPr>
              <a:t>of_URI_references</a:t>
            </a:r>
            <a:r>
              <a:rPr lang="en-US" altLang="en-US" sz="2400" b="1" dirty="0">
                <a:highlight>
                  <a:srgbClr val="00FFFF"/>
                </a:highlight>
              </a:rPr>
              <a:t>  </a:t>
            </a:r>
          </a:p>
          <a:p>
            <a:pPr marL="800100" lvl="1" indent="-342900" algn="just">
              <a:buFont typeface="Arial" pitchFamily="34" charset="0"/>
              <a:buChar char="•"/>
            </a:pPr>
            <a:r>
              <a:rPr lang="en-US" altLang="en-US" sz="2400" dirty="0"/>
              <a:t>"http" specifies the 'scheme' name</a:t>
            </a:r>
          </a:p>
          <a:p>
            <a:pPr marL="800100" lvl="1" indent="-342900" algn="just">
              <a:buFont typeface="Arial" pitchFamily="34" charset="0"/>
              <a:buChar char="•"/>
            </a:pPr>
            <a:r>
              <a:rPr lang="en-US" altLang="en-US" sz="2400" dirty="0"/>
              <a:t>"en.wikipedia.org" is the 'authority‘</a:t>
            </a:r>
          </a:p>
          <a:p>
            <a:pPr marL="800100" lvl="1" indent="-342900" algn="just">
              <a:buFont typeface="Arial" pitchFamily="34" charset="0"/>
              <a:buChar char="•"/>
            </a:pPr>
            <a:r>
              <a:rPr lang="en-US" altLang="en-US" sz="2400" dirty="0"/>
              <a:t>“80” is the port address</a:t>
            </a:r>
          </a:p>
          <a:p>
            <a:pPr marL="800100" lvl="1" indent="-342900" algn="just">
              <a:buFont typeface="Arial" pitchFamily="34" charset="0"/>
              <a:buChar char="•"/>
            </a:pPr>
            <a:r>
              <a:rPr lang="en-US" altLang="en-US" sz="2400" dirty="0"/>
              <a:t>"/wiki/URI" the 'path' pointing to this article</a:t>
            </a:r>
          </a:p>
          <a:p>
            <a:pPr marL="800100" lvl="1" indent="-342900" algn="just">
              <a:buFont typeface="Arial" pitchFamily="34" charset="0"/>
              <a:buChar char="•"/>
            </a:pPr>
            <a:r>
              <a:rPr lang="en-US" altLang="en-US" sz="2400" dirty="0"/>
              <a:t>“page=2&amp;frame=1” is the query</a:t>
            </a:r>
          </a:p>
          <a:p>
            <a:pPr marL="800100" lvl="1" indent="-342900" algn="just">
              <a:buFont typeface="Arial" pitchFamily="34" charset="0"/>
              <a:buChar char="•"/>
            </a:pPr>
            <a:r>
              <a:rPr lang="en-US" altLang="en-US" sz="2400" dirty="0"/>
              <a:t>"#Examples _</a:t>
            </a:r>
            <a:r>
              <a:rPr lang="en-US" altLang="en-US" sz="2400" dirty="0" err="1"/>
              <a:t>of_URI_references</a:t>
            </a:r>
            <a:r>
              <a:rPr lang="en-US" altLang="en-US" sz="2400" dirty="0"/>
              <a:t> " is a 'fragment’ or anchor pointing to this section</a:t>
            </a:r>
          </a:p>
        </p:txBody>
      </p:sp>
      <p:pic>
        <p:nvPicPr>
          <p:cNvPr id="4" name="Picture 3">
            <a:extLst>
              <a:ext uri="{FF2B5EF4-FFF2-40B4-BE49-F238E27FC236}">
                <a16:creationId xmlns:a16="http://schemas.microsoft.com/office/drawing/2014/main" id="{29936928-26DD-253E-536A-68DBF25F00AF}"/>
              </a:ext>
            </a:extLst>
          </p:cNvPr>
          <p:cNvPicPr>
            <a:picLocks noChangeAspect="1"/>
          </p:cNvPicPr>
          <p:nvPr/>
        </p:nvPicPr>
        <p:blipFill>
          <a:blip r:embed="rId2"/>
          <a:stretch>
            <a:fillRect/>
          </a:stretch>
        </p:blipFill>
        <p:spPr>
          <a:xfrm>
            <a:off x="809302" y="4672023"/>
            <a:ext cx="7525396" cy="2185977"/>
          </a:xfrm>
          <a:prstGeom prst="rect">
            <a:avLst/>
          </a:prstGeom>
        </p:spPr>
      </p:pic>
    </p:spTree>
    <p:extLst>
      <p:ext uri="{BB962C8B-B14F-4D97-AF65-F5344CB8AC3E}">
        <p14:creationId xmlns:p14="http://schemas.microsoft.com/office/powerpoint/2010/main" val="40590420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6BCFE15-4B49-1985-6743-B2F87AE4751E}"/>
              </a:ext>
            </a:extLst>
          </p:cNvPr>
          <p:cNvSpPr txBox="1"/>
          <p:nvPr/>
        </p:nvSpPr>
        <p:spPr>
          <a:xfrm>
            <a:off x="309716" y="574882"/>
            <a:ext cx="4572000" cy="523220"/>
          </a:xfrm>
          <a:prstGeom prst="rect">
            <a:avLst/>
          </a:prstGeom>
          <a:noFill/>
        </p:spPr>
        <p:txBody>
          <a:bodyPr wrap="square">
            <a:spAutoFit/>
          </a:bodyPr>
          <a:lstStyle/>
          <a:p>
            <a:r>
              <a:rPr lang="en-US" sz="2800" b="1" dirty="0"/>
              <a:t>URI, URL, and URN</a:t>
            </a:r>
          </a:p>
        </p:txBody>
      </p:sp>
      <p:sp>
        <p:nvSpPr>
          <p:cNvPr id="14" name="TextBox 13">
            <a:extLst>
              <a:ext uri="{FF2B5EF4-FFF2-40B4-BE49-F238E27FC236}">
                <a16:creationId xmlns:a16="http://schemas.microsoft.com/office/drawing/2014/main" id="{80D3D10F-71E2-DF4A-7CB7-887A14E3FDF4}"/>
              </a:ext>
            </a:extLst>
          </p:cNvPr>
          <p:cNvSpPr txBox="1"/>
          <p:nvPr/>
        </p:nvSpPr>
        <p:spPr>
          <a:xfrm>
            <a:off x="176980" y="1148477"/>
            <a:ext cx="8126361" cy="5262979"/>
          </a:xfrm>
          <a:prstGeom prst="rect">
            <a:avLst/>
          </a:prstGeom>
          <a:noFill/>
        </p:spPr>
        <p:txBody>
          <a:bodyPr wrap="square">
            <a:spAutoFit/>
          </a:bodyPr>
          <a:lstStyle/>
          <a:p>
            <a:r>
              <a:rPr lang="en-US" sz="2400" dirty="0"/>
              <a:t>URI (Uniform Resource Identifier):is a string of characters used to identify a resource on the Internet. It is a broad term that </a:t>
            </a:r>
            <a:r>
              <a:rPr lang="en-US" sz="2400" b="1" dirty="0"/>
              <a:t>encompasses both URLs and URNs. </a:t>
            </a:r>
            <a:r>
              <a:rPr lang="en-US" sz="2400" dirty="0"/>
              <a:t>Ex. </a:t>
            </a:r>
            <a:r>
              <a:rPr lang="en-US" sz="2400" dirty="0">
                <a:hlinkClick r:id="rId2"/>
              </a:rPr>
              <a:t>https://www.example.com/path/to/resource?query=value#section</a:t>
            </a:r>
            <a:endParaRPr lang="en-US" sz="2400" dirty="0"/>
          </a:p>
          <a:p>
            <a:endParaRPr lang="en-US" sz="2400" dirty="0"/>
          </a:p>
          <a:p>
            <a:endParaRPr lang="en-US" sz="2400" dirty="0"/>
          </a:p>
          <a:p>
            <a:r>
              <a:rPr lang="en-US" sz="2400" dirty="0"/>
              <a:t>URL (Uniform Resource Locator): specifies the location of a resource on the Internet and the protocol used to access it. Ex. </a:t>
            </a:r>
            <a:r>
              <a:rPr lang="en-US" sz="2400" dirty="0">
                <a:hlinkClick r:id="rId3"/>
              </a:rPr>
              <a:t>https://www.example.com/index.html</a:t>
            </a:r>
            <a:endParaRPr lang="en-US" sz="2400" dirty="0"/>
          </a:p>
          <a:p>
            <a:endParaRPr lang="en-US" sz="2400" dirty="0"/>
          </a:p>
          <a:p>
            <a:r>
              <a:rPr lang="en-US" sz="2400" dirty="0"/>
              <a:t>URN (Uniform Resource Name): type of URI that provides a unique and persistent name for a resource, but </a:t>
            </a:r>
            <a:r>
              <a:rPr lang="en-US" sz="2400" b="1" dirty="0"/>
              <a:t>does not specify its location </a:t>
            </a:r>
            <a:r>
              <a:rPr lang="en-US" sz="2400" dirty="0"/>
              <a:t>or how to access it. Ex. urn:isbn:0451450523</a:t>
            </a:r>
          </a:p>
        </p:txBody>
      </p:sp>
    </p:spTree>
    <p:extLst>
      <p:ext uri="{BB962C8B-B14F-4D97-AF65-F5344CB8AC3E}">
        <p14:creationId xmlns:p14="http://schemas.microsoft.com/office/powerpoint/2010/main" val="2658565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b="1" dirty="0"/>
              <a:t>Browsers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104503" y="2226891"/>
            <a:ext cx="8934993" cy="2646878"/>
          </a:xfrm>
          <a:prstGeom prst="rect">
            <a:avLst/>
          </a:prstGeom>
          <a:noFill/>
        </p:spPr>
        <p:txBody>
          <a:bodyPr wrap="square" rtlCol="0">
            <a:spAutoFit/>
          </a:bodyPr>
          <a:lstStyle/>
          <a:p>
            <a:pPr marL="800100" lvl="1" indent="-342900">
              <a:buFont typeface="Arial" pitchFamily="34" charset="0"/>
              <a:buChar char="•"/>
            </a:pPr>
            <a:r>
              <a:rPr lang="en-US" altLang="en-US" sz="2400" dirty="0"/>
              <a:t>A web browser or Internet browser is a software application for retrieving, presenting, and traversing information resources on the World Wide Web. An information resource is identified by a </a:t>
            </a:r>
            <a:r>
              <a:rPr lang="en-US" altLang="en-US" sz="2400" b="1" dirty="0"/>
              <a:t>Uniform Resource Identifier (URI) </a:t>
            </a:r>
            <a:r>
              <a:rPr lang="en-US" altLang="en-US" sz="2400" dirty="0"/>
              <a:t>and may be a web page, image, video, or other piece of content.</a:t>
            </a:r>
          </a:p>
          <a:p>
            <a:pPr marL="1257300" lvl="2" indent="-342900">
              <a:buFont typeface="Arial" pitchFamily="34" charset="0"/>
              <a:buChar char="•"/>
            </a:pPr>
            <a:r>
              <a:rPr lang="en-US" altLang="en-US" sz="2300" dirty="0"/>
              <a:t>e.g. Internet Explorer, Netscape, Mozilla Firefox, Opera, Google Chrome, Apple Safari</a:t>
            </a:r>
          </a:p>
        </p:txBody>
      </p:sp>
    </p:spTree>
    <p:extLst>
      <p:ext uri="{BB962C8B-B14F-4D97-AF65-F5344CB8AC3E}">
        <p14:creationId xmlns:p14="http://schemas.microsoft.com/office/powerpoint/2010/main" val="124707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Process of http</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8072845" cy="830997"/>
          </a:xfrm>
          <a:prstGeom prst="rect">
            <a:avLst/>
          </a:prstGeom>
          <a:noFill/>
        </p:spPr>
        <p:txBody>
          <a:bodyPr wrap="square" rtlCol="0">
            <a:spAutoFit/>
          </a:bodyPr>
          <a:lstStyle/>
          <a:p>
            <a:pPr marL="285750" indent="-285750">
              <a:buFont typeface="Arial" pitchFamily="34" charset="0"/>
              <a:buChar char="•"/>
            </a:pPr>
            <a:r>
              <a:rPr lang="en-US" sz="2400" dirty="0"/>
              <a:t>An HTTP client sends a request message to an HTTP server. The server, in turn, returns a response message</a:t>
            </a:r>
          </a:p>
        </p:txBody>
      </p:sp>
      <p:pic>
        <p:nvPicPr>
          <p:cNvPr id="9" name="Picture 8" descr="A diagram of a diagram of a response&#10;&#10;AI-generated content may be incorrect.">
            <a:extLst>
              <a:ext uri="{FF2B5EF4-FFF2-40B4-BE49-F238E27FC236}">
                <a16:creationId xmlns:a16="http://schemas.microsoft.com/office/drawing/2014/main" id="{95A21936-8EC4-65B3-7AFB-41FCB7D0AD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261" y="3333262"/>
            <a:ext cx="7620000" cy="3200400"/>
          </a:xfrm>
          <a:prstGeom prst="rect">
            <a:avLst/>
          </a:prstGeom>
        </p:spPr>
      </p:pic>
    </p:spTree>
    <p:extLst>
      <p:ext uri="{BB962C8B-B14F-4D97-AF65-F5344CB8AC3E}">
        <p14:creationId xmlns:p14="http://schemas.microsoft.com/office/powerpoint/2010/main" val="538126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Classroom and Course Policies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929153" cy="3046988"/>
          </a:xfrm>
          <a:prstGeom prst="rect">
            <a:avLst/>
          </a:prstGeom>
          <a:noFill/>
        </p:spPr>
        <p:txBody>
          <a:bodyPr wrap="square" rtlCol="0">
            <a:spAutoFit/>
          </a:bodyPr>
          <a:lstStyle/>
          <a:p>
            <a:pPr marL="285750" indent="-285750">
              <a:buFont typeface="Arial" pitchFamily="34" charset="0"/>
              <a:buChar char="•"/>
            </a:pPr>
            <a:r>
              <a:rPr lang="en-US" sz="2400" b="1" dirty="0">
                <a:solidFill>
                  <a:srgbClr val="FF0000"/>
                </a:solidFill>
              </a:rPr>
              <a:t>No make-up Quiz/Assignment will be taken.</a:t>
            </a:r>
          </a:p>
          <a:p>
            <a:pPr marL="285750" indent="-285750">
              <a:buFont typeface="Arial" pitchFamily="34" charset="0"/>
              <a:buChar char="•"/>
            </a:pPr>
            <a:r>
              <a:rPr lang="en-US" sz="2400" dirty="0"/>
              <a:t>At least 80% presence is required by the student to sit for examination. Absent classes must be defended through application and proper documentation to the department.</a:t>
            </a:r>
          </a:p>
          <a:p>
            <a:pPr marL="285750" indent="-285750">
              <a:buFont typeface="Arial" pitchFamily="34" charset="0"/>
              <a:buChar char="•"/>
            </a:pPr>
            <a:r>
              <a:rPr lang="en-US" sz="2400" dirty="0"/>
              <a:t>Student come after 10-15 minutes of due time is considered late.</a:t>
            </a:r>
          </a:p>
          <a:p>
            <a:pPr marL="285750" indent="-285750">
              <a:buFont typeface="Arial" pitchFamily="34" charset="0"/>
              <a:buChar char="•"/>
            </a:pPr>
            <a:r>
              <a:rPr lang="en-US" sz="2400" dirty="0"/>
              <a:t>3 late attendances are considered as one absent.</a:t>
            </a:r>
          </a:p>
          <a:p>
            <a:pPr marL="285750" indent="-285750">
              <a:buFont typeface="Arial" pitchFamily="34" charset="0"/>
              <a:buChar char="•"/>
            </a:pPr>
            <a:r>
              <a:rPr lang="en-US" sz="2400" dirty="0"/>
              <a:t>Late during quiz/presentation are not given additional time.</a:t>
            </a:r>
          </a:p>
        </p:txBody>
      </p:sp>
    </p:spTree>
    <p:extLst>
      <p:ext uri="{BB962C8B-B14F-4D97-AF65-F5344CB8AC3E}">
        <p14:creationId xmlns:p14="http://schemas.microsoft.com/office/powerpoint/2010/main" val="250971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104503" y="2226891"/>
            <a:ext cx="8934993" cy="3277820"/>
          </a:xfrm>
          <a:prstGeom prst="rect">
            <a:avLst/>
          </a:prstGeom>
          <a:noFill/>
        </p:spPr>
        <p:txBody>
          <a:bodyPr wrap="square" rtlCol="0">
            <a:spAutoFit/>
          </a:bodyPr>
          <a:lstStyle/>
          <a:p>
            <a:pPr marL="800100" lvl="1" indent="-342900">
              <a:buFont typeface="Arial" pitchFamily="34" charset="0"/>
              <a:buChar char="•"/>
            </a:pPr>
            <a:r>
              <a:rPr lang="en-US" altLang="en-US" sz="2300" dirty="0"/>
              <a:t>HTTP stands for Hyper Text Transfer Protocol. Default http port is 80.</a:t>
            </a:r>
          </a:p>
          <a:p>
            <a:pPr marL="800100" lvl="1" indent="-342900">
              <a:buFont typeface="Arial" pitchFamily="34" charset="0"/>
              <a:buChar char="•"/>
            </a:pPr>
            <a:r>
              <a:rPr lang="en-US" altLang="en-US" sz="2300" dirty="0"/>
              <a:t>Communication between client and web servers is done by sending http Requests and receiving http Responses.</a:t>
            </a:r>
          </a:p>
          <a:p>
            <a:pPr marL="800100" lvl="1" indent="-342900">
              <a:buFont typeface="Arial" pitchFamily="34" charset="0"/>
              <a:buChar char="•"/>
            </a:pPr>
            <a:r>
              <a:rPr lang="en-US" altLang="en-US" sz="2300" b="1" dirty="0"/>
              <a:t>http is Connectionless  </a:t>
            </a:r>
            <a:r>
              <a:rPr lang="en-US" altLang="en-US" sz="2300" dirty="0"/>
              <a:t>because after the connection is closed, the server does not remember anything about the client and the client does not remember anything about the server. </a:t>
            </a:r>
          </a:p>
          <a:p>
            <a:pPr marL="800100" lvl="1" indent="-342900">
              <a:buFont typeface="Arial" pitchFamily="34" charset="0"/>
              <a:buChar char="•"/>
            </a:pPr>
            <a:r>
              <a:rPr lang="en-US" altLang="en-US" sz="2300" b="1" dirty="0"/>
              <a:t>http is stateless </a:t>
            </a:r>
            <a:r>
              <a:rPr lang="en-US" altLang="en-US" sz="2300" dirty="0"/>
              <a:t>because both client and server do not expect anything from each other but they are still able to communicate. </a:t>
            </a:r>
          </a:p>
        </p:txBody>
      </p:sp>
    </p:spTree>
    <p:extLst>
      <p:ext uri="{BB962C8B-B14F-4D97-AF65-F5344CB8AC3E}">
        <p14:creationId xmlns:p14="http://schemas.microsoft.com/office/powerpoint/2010/main" val="50729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1938992"/>
          </a:xfrm>
          <a:prstGeom prst="rect">
            <a:avLst/>
          </a:prstGeom>
          <a:noFill/>
        </p:spPr>
        <p:txBody>
          <a:bodyPr wrap="square" rtlCol="0">
            <a:spAutoFit/>
          </a:bodyPr>
          <a:lstStyle/>
          <a:p>
            <a:pPr marL="342900" indent="-342900">
              <a:buFont typeface="Arial" pitchFamily="34" charset="0"/>
              <a:buChar char="•"/>
            </a:pPr>
            <a:r>
              <a:rPr lang="en-US" sz="2400" dirty="0"/>
              <a:t>Whenever you issue a URL from your browser to get a web resource using HTTP, e.g. http://www.abc.com/index.html, the browser turns the URL into a request message and sends it to the HTTP server.</a:t>
            </a:r>
            <a:br>
              <a:rPr lang="en-US" sz="2400" dirty="0"/>
            </a:br>
            <a:endParaRPr lang="en-US" altLang="en-US" sz="2400" dirty="0"/>
          </a:p>
        </p:txBody>
      </p:sp>
      <p:pic>
        <p:nvPicPr>
          <p:cNvPr id="7" name="Picture 4" descr="E:\Spring 2019-2020\Web Tech\Silde Web Tech\HTTP_Steps.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14400" y="3733800"/>
            <a:ext cx="7315200" cy="2340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7450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3170099"/>
          </a:xfrm>
          <a:prstGeom prst="rect">
            <a:avLst/>
          </a:prstGeom>
          <a:noFill/>
        </p:spPr>
        <p:txBody>
          <a:bodyPr wrap="square" rtlCol="0">
            <a:spAutoFit/>
          </a:bodyPr>
          <a:lstStyle/>
          <a:p>
            <a:pPr marL="342900" indent="-342900">
              <a:buFont typeface="Arial" pitchFamily="34" charset="0"/>
              <a:buChar char="•"/>
            </a:pPr>
            <a:r>
              <a:rPr lang="en-US" sz="2000" dirty="0"/>
              <a:t>The HTTP server interprets the request message, and returns you an appropriate response message, which is either the resource you requested or an error message.</a:t>
            </a:r>
          </a:p>
          <a:p>
            <a:pPr marL="342900" indent="-342900">
              <a:buFont typeface="Arial" pitchFamily="34" charset="0"/>
              <a:buChar char="•"/>
            </a:pPr>
            <a:r>
              <a:rPr lang="en-US" sz="2000" dirty="0"/>
              <a:t>A URL (Uniform Resource Locator) is used to uniquely identify a resource over the web. URL has the following syntax: </a:t>
            </a:r>
            <a:r>
              <a:rPr lang="en-US" sz="2000" b="1" dirty="0"/>
              <a:t>protocol://hostname:port/path-and-file-name</a:t>
            </a:r>
          </a:p>
          <a:p>
            <a:pPr marL="342900" indent="-342900">
              <a:buFont typeface="Arial" pitchFamily="34" charset="0"/>
              <a:buChar char="•"/>
            </a:pPr>
            <a:r>
              <a:rPr lang="en-US" sz="2000" dirty="0"/>
              <a:t>As mentioned, whenever you enter a URL in the address box of the browser, the browser translates the URL into a request message according to the specified protocol; and sends the request message to the server.</a:t>
            </a:r>
            <a:endParaRPr lang="en-US" sz="2400" dirty="0"/>
          </a:p>
        </p:txBody>
      </p:sp>
      <p:pic>
        <p:nvPicPr>
          <p:cNvPr id="6" name="Picture 2" descr="E:\Spring 2019-2020\Web Tech\Silde Web Tech\HTTP_Request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24000" y="5120639"/>
            <a:ext cx="4999038" cy="138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10354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Steps(continue)</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235975" y="2049390"/>
            <a:ext cx="8620642" cy="2167966"/>
          </a:xfrm>
          <a:prstGeom prst="rect">
            <a:avLst/>
          </a:prstGeom>
          <a:noFill/>
        </p:spPr>
        <p:txBody>
          <a:bodyPr wrap="square" rtlCol="0">
            <a:spAutoFit/>
          </a:bodyPr>
          <a:lstStyle/>
          <a:p>
            <a:pPr marL="342900" indent="-342900">
              <a:lnSpc>
                <a:spcPct val="80000"/>
              </a:lnSpc>
              <a:buFont typeface="Arial" pitchFamily="34" charset="0"/>
              <a:buChar char="•"/>
            </a:pPr>
            <a:r>
              <a:rPr lang="en-US" sz="2400" dirty="0"/>
              <a:t>The server interprets the request received, maps the request into a file under the server’s document directory, and returns the file requested to the client. Or</a:t>
            </a:r>
          </a:p>
          <a:p>
            <a:pPr marL="342900" indent="-342900">
              <a:lnSpc>
                <a:spcPct val="80000"/>
              </a:lnSpc>
              <a:buFont typeface="Arial" pitchFamily="34" charset="0"/>
              <a:buChar char="•"/>
            </a:pPr>
            <a:r>
              <a:rPr lang="en-US" sz="2400" dirty="0"/>
              <a:t>The server interprets the request received, maps the request into a program kept in the server, executes the program, and returns the output of the program to the client. If the request not be satisfied, server returns an error message.</a:t>
            </a:r>
          </a:p>
        </p:txBody>
      </p:sp>
      <p:pic>
        <p:nvPicPr>
          <p:cNvPr id="6" name="Picture 4" descr="E:\Spring 2019-2020\Web Tech\Silde Web Tech\HTTP_ResponseMessageExample.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43747" y="4217356"/>
            <a:ext cx="5364163"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0833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9A678-07E5-54C4-85B4-1F79727403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B0E27F-4ADA-6B20-5236-2B8928E451C0}"/>
              </a:ext>
            </a:extLst>
          </p:cNvPr>
          <p:cNvSpPr>
            <a:spLocks noGrp="1"/>
          </p:cNvSpPr>
          <p:nvPr>
            <p:ph type="ctrTitle"/>
          </p:nvPr>
        </p:nvSpPr>
        <p:spPr/>
        <p:txBody>
          <a:bodyPr/>
          <a:lstStyle/>
          <a:p>
            <a:r>
              <a:rPr lang="en-US" dirty="0"/>
              <a:t>HTTP Response Message</a:t>
            </a:r>
          </a:p>
        </p:txBody>
      </p:sp>
      <p:sp>
        <p:nvSpPr>
          <p:cNvPr id="7" name="TextBox 6">
            <a:extLst>
              <a:ext uri="{FF2B5EF4-FFF2-40B4-BE49-F238E27FC236}">
                <a16:creationId xmlns:a16="http://schemas.microsoft.com/office/drawing/2014/main" id="{212CDCE5-FEA2-5158-DCA4-FB0A15539D88}"/>
              </a:ext>
            </a:extLst>
          </p:cNvPr>
          <p:cNvSpPr txBox="1"/>
          <p:nvPr/>
        </p:nvSpPr>
        <p:spPr>
          <a:xfrm>
            <a:off x="476205" y="2062179"/>
            <a:ext cx="4572000" cy="1427442"/>
          </a:xfrm>
          <a:prstGeom prst="rect">
            <a:avLst/>
          </a:prstGeom>
          <a:noFill/>
        </p:spPr>
        <p:txBody>
          <a:bodyPr wrap="square">
            <a:spAutoFit/>
          </a:bodyPr>
          <a:lstStyle/>
          <a:p>
            <a:pPr>
              <a:lnSpc>
                <a:spcPct val="80000"/>
              </a:lnSpc>
            </a:pPr>
            <a:r>
              <a:rPr lang="en-US" dirty="0"/>
              <a:t>The type of response messages:</a:t>
            </a:r>
          </a:p>
          <a:p>
            <a:pPr marL="342900" indent="-342900">
              <a:lnSpc>
                <a:spcPct val="80000"/>
              </a:lnSpc>
              <a:buFont typeface="Arial" pitchFamily="34" charset="0"/>
              <a:buChar char="•"/>
            </a:pPr>
            <a:r>
              <a:rPr lang="en-US" dirty="0"/>
              <a:t>1xx: Informational response</a:t>
            </a:r>
          </a:p>
          <a:p>
            <a:pPr marL="342900" indent="-342900">
              <a:lnSpc>
                <a:spcPct val="80000"/>
              </a:lnSpc>
              <a:buFont typeface="Arial" pitchFamily="34" charset="0"/>
              <a:buChar char="•"/>
            </a:pPr>
            <a:r>
              <a:rPr lang="en-US" dirty="0"/>
              <a:t>2xx: Success</a:t>
            </a:r>
          </a:p>
          <a:p>
            <a:pPr marL="342900" indent="-342900">
              <a:lnSpc>
                <a:spcPct val="80000"/>
              </a:lnSpc>
              <a:buFont typeface="Arial" pitchFamily="34" charset="0"/>
              <a:buChar char="•"/>
            </a:pPr>
            <a:r>
              <a:rPr lang="en-US" dirty="0"/>
              <a:t>3xx: Redirection</a:t>
            </a:r>
          </a:p>
          <a:p>
            <a:pPr marL="342900" indent="-342900">
              <a:lnSpc>
                <a:spcPct val="80000"/>
              </a:lnSpc>
              <a:buFont typeface="Arial" pitchFamily="34" charset="0"/>
              <a:buChar char="•"/>
            </a:pPr>
            <a:r>
              <a:rPr lang="en-US" dirty="0"/>
              <a:t>4xx: Client error</a:t>
            </a:r>
          </a:p>
          <a:p>
            <a:pPr marL="342900" indent="-342900">
              <a:lnSpc>
                <a:spcPct val="80000"/>
              </a:lnSpc>
              <a:buFont typeface="Arial" pitchFamily="34" charset="0"/>
              <a:buChar char="•"/>
            </a:pPr>
            <a:r>
              <a:rPr lang="en-US" dirty="0"/>
              <a:t>5xx: Server error</a:t>
            </a:r>
          </a:p>
        </p:txBody>
      </p:sp>
      <p:sp>
        <p:nvSpPr>
          <p:cNvPr id="9" name="Subtitle 8">
            <a:extLst>
              <a:ext uri="{FF2B5EF4-FFF2-40B4-BE49-F238E27FC236}">
                <a16:creationId xmlns:a16="http://schemas.microsoft.com/office/drawing/2014/main" id="{3B33D0A6-06EE-E419-2A3D-4A4D0CBA1382}"/>
              </a:ext>
            </a:extLst>
          </p:cNvPr>
          <p:cNvSpPr>
            <a:spLocks noGrp="1"/>
          </p:cNvSpPr>
          <p:nvPr>
            <p:ph type="subTitle" idx="1"/>
          </p:nvPr>
        </p:nvSpPr>
        <p:spPr/>
        <p:txBody>
          <a:bodyPr/>
          <a:lstStyle/>
          <a:p>
            <a:endParaRPr lang="en-US"/>
          </a:p>
        </p:txBody>
      </p:sp>
      <p:graphicFrame>
        <p:nvGraphicFramePr>
          <p:cNvPr id="12" name="Table 11">
            <a:extLst>
              <a:ext uri="{FF2B5EF4-FFF2-40B4-BE49-F238E27FC236}">
                <a16:creationId xmlns:a16="http://schemas.microsoft.com/office/drawing/2014/main" id="{1AC6620E-40D9-F4E3-83B8-78DC1D84A031}"/>
              </a:ext>
            </a:extLst>
          </p:cNvPr>
          <p:cNvGraphicFramePr>
            <a:graphicFrameLocks noGrp="1"/>
          </p:cNvGraphicFramePr>
          <p:nvPr>
            <p:extLst>
              <p:ext uri="{D42A27DB-BD31-4B8C-83A1-F6EECF244321}">
                <p14:modId xmlns:p14="http://schemas.microsoft.com/office/powerpoint/2010/main" val="722370991"/>
              </p:ext>
            </p:extLst>
          </p:nvPr>
        </p:nvGraphicFramePr>
        <p:xfrm>
          <a:off x="162232" y="3534741"/>
          <a:ext cx="8981768" cy="2992514"/>
        </p:xfrm>
        <a:graphic>
          <a:graphicData uri="http://schemas.openxmlformats.org/drawingml/2006/table">
            <a:tbl>
              <a:tblPr/>
              <a:tblGrid>
                <a:gridCol w="1373310">
                  <a:extLst>
                    <a:ext uri="{9D8B030D-6E8A-4147-A177-3AD203B41FA5}">
                      <a16:colId xmlns:a16="http://schemas.microsoft.com/office/drawing/2014/main" val="2746931050"/>
                    </a:ext>
                  </a:extLst>
                </a:gridCol>
                <a:gridCol w="1783725">
                  <a:extLst>
                    <a:ext uri="{9D8B030D-6E8A-4147-A177-3AD203B41FA5}">
                      <a16:colId xmlns:a16="http://schemas.microsoft.com/office/drawing/2014/main" val="3250759362"/>
                    </a:ext>
                  </a:extLst>
                </a:gridCol>
                <a:gridCol w="5824733">
                  <a:extLst>
                    <a:ext uri="{9D8B030D-6E8A-4147-A177-3AD203B41FA5}">
                      <a16:colId xmlns:a16="http://schemas.microsoft.com/office/drawing/2014/main" val="2099499685"/>
                    </a:ext>
                  </a:extLst>
                </a:gridCol>
              </a:tblGrid>
              <a:tr h="286771">
                <a:tc>
                  <a:txBody>
                    <a:bodyPr/>
                    <a:lstStyle/>
                    <a:p>
                      <a:r>
                        <a:rPr lang="en-US" sz="1600" b="1" i="0">
                          <a:effectLst/>
                        </a:rPr>
                        <a:t>Status Code</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FFFFF"/>
                    </a:solidFill>
                  </a:tcPr>
                </a:tc>
                <a:tc>
                  <a:txBody>
                    <a:bodyPr/>
                    <a:lstStyle/>
                    <a:p>
                      <a:r>
                        <a:rPr lang="en-US" sz="1600" b="1" i="0">
                          <a:effectLst/>
                        </a:rPr>
                        <a:t>Status Text</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FFFFF"/>
                    </a:solidFill>
                  </a:tcPr>
                </a:tc>
                <a:tc>
                  <a:txBody>
                    <a:bodyPr/>
                    <a:lstStyle/>
                    <a:p>
                      <a:r>
                        <a:rPr lang="en-US" sz="1600" b="1" i="0">
                          <a:effectLst/>
                        </a:rPr>
                        <a:t>Meaning</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FFFFF"/>
                    </a:solidFill>
                  </a:tcPr>
                </a:tc>
                <a:extLst>
                  <a:ext uri="{0D108BD9-81ED-4DB2-BD59-A6C34878D82A}">
                    <a16:rowId xmlns:a16="http://schemas.microsoft.com/office/drawing/2014/main" val="3535428469"/>
                  </a:ext>
                </a:extLst>
              </a:tr>
              <a:tr h="495768">
                <a:tc>
                  <a:txBody>
                    <a:bodyPr/>
                    <a:lstStyle/>
                    <a:p>
                      <a:pPr algn="l"/>
                      <a:r>
                        <a:rPr lang="en-US" sz="1600" b="0" i="0">
                          <a:effectLst/>
                        </a:rPr>
                        <a:t>200</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FFFFF"/>
                    </a:solidFill>
                  </a:tcPr>
                </a:tc>
                <a:tc>
                  <a:txBody>
                    <a:bodyPr/>
                    <a:lstStyle/>
                    <a:p>
                      <a:pPr algn="l"/>
                      <a:r>
                        <a:rPr lang="en-US" sz="1600" b="0" i="0">
                          <a:effectLst/>
                        </a:rPr>
                        <a:t>OK</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FFFFF"/>
                    </a:solidFill>
                  </a:tcPr>
                </a:tc>
                <a:tc>
                  <a:txBody>
                    <a:bodyPr/>
                    <a:lstStyle/>
                    <a:p>
                      <a:pPr algn="l"/>
                      <a:r>
                        <a:rPr lang="en-US" sz="1600" b="0" i="0" dirty="0">
                          <a:effectLst/>
                        </a:rPr>
                        <a:t>The request was successful and the response body contains the data.</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FFFFF"/>
                    </a:solidFill>
                  </a:tcPr>
                </a:tc>
                <a:extLst>
                  <a:ext uri="{0D108BD9-81ED-4DB2-BD59-A6C34878D82A}">
                    <a16:rowId xmlns:a16="http://schemas.microsoft.com/office/drawing/2014/main" val="4182258656"/>
                  </a:ext>
                </a:extLst>
              </a:tr>
              <a:tr h="335373">
                <a:tc>
                  <a:txBody>
                    <a:bodyPr/>
                    <a:lstStyle/>
                    <a:p>
                      <a:pPr algn="l"/>
                      <a:r>
                        <a:rPr lang="en-US" sz="1600" b="0" i="0">
                          <a:effectLst/>
                        </a:rPr>
                        <a:t>201</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9FAFB"/>
                    </a:solidFill>
                  </a:tcPr>
                </a:tc>
                <a:tc>
                  <a:txBody>
                    <a:bodyPr/>
                    <a:lstStyle/>
                    <a:p>
                      <a:pPr algn="l"/>
                      <a:r>
                        <a:rPr lang="en-US" sz="1600" b="0" i="0">
                          <a:effectLst/>
                        </a:rPr>
                        <a:t>Created</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9FAFB"/>
                    </a:solidFill>
                  </a:tcPr>
                </a:tc>
                <a:tc>
                  <a:txBody>
                    <a:bodyPr/>
                    <a:lstStyle/>
                    <a:p>
                      <a:pPr algn="l"/>
                      <a:r>
                        <a:rPr lang="en-US" sz="1600" b="0" i="0">
                          <a:effectLst/>
                        </a:rPr>
                        <a:t>The request was successful and a new resource was created.</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9FAFB"/>
                    </a:solidFill>
                  </a:tcPr>
                </a:tc>
                <a:extLst>
                  <a:ext uri="{0D108BD9-81ED-4DB2-BD59-A6C34878D82A}">
                    <a16:rowId xmlns:a16="http://schemas.microsoft.com/office/drawing/2014/main" val="1588419118"/>
                  </a:ext>
                </a:extLst>
              </a:tr>
              <a:tr h="495768">
                <a:tc>
                  <a:txBody>
                    <a:bodyPr/>
                    <a:lstStyle/>
                    <a:p>
                      <a:pPr algn="l"/>
                      <a:r>
                        <a:rPr lang="en-US" sz="1600" b="0" i="0" dirty="0">
                          <a:effectLst/>
                        </a:rPr>
                        <a:t>400</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9FAFB"/>
                    </a:solidFill>
                  </a:tcPr>
                </a:tc>
                <a:tc>
                  <a:txBody>
                    <a:bodyPr/>
                    <a:lstStyle/>
                    <a:p>
                      <a:pPr algn="l"/>
                      <a:r>
                        <a:rPr lang="en-US" sz="1600" b="0" i="0">
                          <a:effectLst/>
                        </a:rPr>
                        <a:t>Bad Request</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9FAFB"/>
                    </a:solidFill>
                  </a:tcPr>
                </a:tc>
                <a:tc>
                  <a:txBody>
                    <a:bodyPr/>
                    <a:lstStyle/>
                    <a:p>
                      <a:pPr algn="l"/>
                      <a:r>
                        <a:rPr lang="en-US" sz="1600" b="0" i="0" dirty="0">
                          <a:effectLst/>
                        </a:rPr>
                        <a:t>The server could not understand the request due to invalid syntax.</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9FAFB"/>
                    </a:solidFill>
                  </a:tcPr>
                </a:tc>
                <a:extLst>
                  <a:ext uri="{0D108BD9-81ED-4DB2-BD59-A6C34878D82A}">
                    <a16:rowId xmlns:a16="http://schemas.microsoft.com/office/drawing/2014/main" val="2375357178"/>
                  </a:ext>
                </a:extLst>
              </a:tr>
              <a:tr h="286771">
                <a:tc>
                  <a:txBody>
                    <a:bodyPr/>
                    <a:lstStyle/>
                    <a:p>
                      <a:pPr algn="l"/>
                      <a:r>
                        <a:rPr lang="en-US" sz="1600" b="0" i="0">
                          <a:effectLst/>
                        </a:rPr>
                        <a:t>401</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FFFFF"/>
                    </a:solidFill>
                  </a:tcPr>
                </a:tc>
                <a:tc>
                  <a:txBody>
                    <a:bodyPr/>
                    <a:lstStyle/>
                    <a:p>
                      <a:pPr algn="l"/>
                      <a:r>
                        <a:rPr lang="en-US" sz="1600" b="0" i="0">
                          <a:effectLst/>
                        </a:rPr>
                        <a:t>Unauthorized</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FFFFF"/>
                    </a:solidFill>
                  </a:tcPr>
                </a:tc>
                <a:tc>
                  <a:txBody>
                    <a:bodyPr/>
                    <a:lstStyle/>
                    <a:p>
                      <a:pPr algn="l"/>
                      <a:r>
                        <a:rPr lang="en-US" sz="1600" b="0" i="0" dirty="0">
                          <a:effectLst/>
                        </a:rPr>
                        <a:t>The request requires user authentication.</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FFFFF"/>
                    </a:solidFill>
                  </a:tcPr>
                </a:tc>
                <a:extLst>
                  <a:ext uri="{0D108BD9-81ED-4DB2-BD59-A6C34878D82A}">
                    <a16:rowId xmlns:a16="http://schemas.microsoft.com/office/drawing/2014/main" val="1128055947"/>
                  </a:ext>
                </a:extLst>
              </a:tr>
              <a:tr h="335373">
                <a:tc>
                  <a:txBody>
                    <a:bodyPr/>
                    <a:lstStyle/>
                    <a:p>
                      <a:pPr algn="l"/>
                      <a:r>
                        <a:rPr lang="en-US" sz="1600" b="0" i="0">
                          <a:effectLst/>
                        </a:rPr>
                        <a:t>404</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9FAFB"/>
                    </a:solidFill>
                  </a:tcPr>
                </a:tc>
                <a:tc>
                  <a:txBody>
                    <a:bodyPr/>
                    <a:lstStyle/>
                    <a:p>
                      <a:pPr algn="l"/>
                      <a:r>
                        <a:rPr lang="en-US" sz="1600" b="0" i="0">
                          <a:effectLst/>
                        </a:rPr>
                        <a:t>Not Found</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9FAFB"/>
                    </a:solidFill>
                  </a:tcPr>
                </a:tc>
                <a:tc>
                  <a:txBody>
                    <a:bodyPr/>
                    <a:lstStyle/>
                    <a:p>
                      <a:pPr algn="l"/>
                      <a:r>
                        <a:rPr lang="en-US" sz="1600" b="0" i="0" dirty="0">
                          <a:effectLst/>
                        </a:rPr>
                        <a:t>The server could not find the requested resource.</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AECF0"/>
                      </a:solidFill>
                      <a:prstDash val="solid"/>
                      <a:round/>
                      <a:headEnd type="none" w="med" len="med"/>
                      <a:tailEnd type="none" w="med" len="med"/>
                    </a:lnB>
                    <a:solidFill>
                      <a:srgbClr val="F9FAFB"/>
                    </a:solidFill>
                  </a:tcPr>
                </a:tc>
                <a:extLst>
                  <a:ext uri="{0D108BD9-81ED-4DB2-BD59-A6C34878D82A}">
                    <a16:rowId xmlns:a16="http://schemas.microsoft.com/office/drawing/2014/main" val="3581344041"/>
                  </a:ext>
                </a:extLst>
              </a:tr>
              <a:tr h="495768">
                <a:tc>
                  <a:txBody>
                    <a:bodyPr/>
                    <a:lstStyle/>
                    <a:p>
                      <a:pPr algn="l"/>
                      <a:r>
                        <a:rPr lang="en-US" sz="1600" b="0" i="0">
                          <a:effectLst/>
                        </a:rPr>
                        <a:t>500</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pPr algn="l"/>
                      <a:r>
                        <a:rPr lang="en-US" sz="1600" b="0" i="0">
                          <a:effectLst/>
                        </a:rPr>
                        <a:t>Internal Server Error</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tc>
                  <a:txBody>
                    <a:bodyPr/>
                    <a:lstStyle/>
                    <a:p>
                      <a:pPr algn="l"/>
                      <a:r>
                        <a:rPr lang="en-US" sz="1600" b="0" i="0" dirty="0">
                          <a:effectLst/>
                        </a:rPr>
                        <a:t>The server encountered an unexpected error.</a:t>
                      </a:r>
                    </a:p>
                  </a:txBody>
                  <a:tcPr marL="75617" marR="75617" marT="45370" marB="45370" anchor="ctr">
                    <a:lnL w="9525" cap="flat" cmpd="sng" algn="ctr">
                      <a:solidFill>
                        <a:srgbClr val="EAECF0"/>
                      </a:solidFill>
                      <a:prstDash val="solid"/>
                      <a:round/>
                      <a:headEnd type="none" w="med" len="med"/>
                      <a:tailEnd type="none" w="med" len="med"/>
                    </a:lnL>
                    <a:lnR w="9525" cap="flat" cmpd="sng" algn="ctr">
                      <a:solidFill>
                        <a:srgbClr val="EAECF0"/>
                      </a:solidFill>
                      <a:prstDash val="solid"/>
                      <a:round/>
                      <a:headEnd type="none" w="med" len="med"/>
                      <a:tailEnd type="none" w="med" len="med"/>
                    </a:lnR>
                    <a:lnT w="9525" cap="flat" cmpd="sng" algn="ctr">
                      <a:solidFill>
                        <a:srgbClr val="EAECF0"/>
                      </a:solidFill>
                      <a:prstDash val="solid"/>
                      <a:round/>
                      <a:headEnd type="none" w="med" len="med"/>
                      <a:tailEnd type="none" w="med" len="med"/>
                    </a:lnT>
                    <a:lnB w="9525" cap="flat" cmpd="sng" algn="ctr">
                      <a:solidFill>
                        <a:srgbClr val="E0E0E0"/>
                      </a:solidFill>
                      <a:prstDash val="solid"/>
                      <a:round/>
                      <a:headEnd type="none" w="med" len="med"/>
                      <a:tailEnd type="none" w="med" len="med"/>
                    </a:lnB>
                    <a:solidFill>
                      <a:srgbClr val="FFFFFF"/>
                    </a:solidFill>
                  </a:tcPr>
                </a:tc>
                <a:extLst>
                  <a:ext uri="{0D108BD9-81ED-4DB2-BD59-A6C34878D82A}">
                    <a16:rowId xmlns:a16="http://schemas.microsoft.com/office/drawing/2014/main" val="2332456460"/>
                  </a:ext>
                </a:extLst>
              </a:tr>
            </a:tbl>
          </a:graphicData>
        </a:graphic>
      </p:graphicFrame>
    </p:spTree>
    <p:extLst>
      <p:ext uri="{BB962C8B-B14F-4D97-AF65-F5344CB8AC3E}">
        <p14:creationId xmlns:p14="http://schemas.microsoft.com/office/powerpoint/2010/main" val="19646061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HTTP protocol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HTTP Request Methods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1" y="2049390"/>
            <a:ext cx="8072845" cy="2677656"/>
          </a:xfrm>
          <a:prstGeom prst="rect">
            <a:avLst/>
          </a:prstGeom>
          <a:noFill/>
        </p:spPr>
        <p:txBody>
          <a:bodyPr wrap="square" rtlCol="0">
            <a:spAutoFit/>
          </a:bodyPr>
          <a:lstStyle/>
          <a:p>
            <a:r>
              <a:rPr lang="en-US" sz="2400" b="1" dirty="0"/>
              <a:t>GET</a:t>
            </a:r>
            <a:r>
              <a:rPr lang="en-US" sz="2400" dirty="0"/>
              <a:t>: A client can use the GET request to get a web resource from the server.</a:t>
            </a:r>
          </a:p>
          <a:p>
            <a:r>
              <a:rPr lang="en-US" sz="2400" b="1" dirty="0"/>
              <a:t>POST</a:t>
            </a:r>
            <a:r>
              <a:rPr lang="en-US" sz="2400" dirty="0"/>
              <a:t>: Used to post data up to the web server. HTML form uses POST request.</a:t>
            </a:r>
          </a:p>
          <a:p>
            <a:r>
              <a:rPr lang="en-US" sz="2400" b="1" dirty="0"/>
              <a:t>PUT</a:t>
            </a:r>
            <a:r>
              <a:rPr lang="en-US" sz="2400" dirty="0"/>
              <a:t>: Ask the server to store the data.</a:t>
            </a:r>
          </a:p>
          <a:p>
            <a:r>
              <a:rPr lang="en-US" sz="2400" b="1" dirty="0"/>
              <a:t>DELETE</a:t>
            </a:r>
            <a:r>
              <a:rPr lang="en-US" sz="2400" dirty="0"/>
              <a:t>: Ask the server to delete the data.</a:t>
            </a:r>
            <a:br>
              <a:rPr lang="en-US" sz="2400" dirty="0"/>
            </a:br>
            <a:endParaRPr lang="en-US" sz="2400" dirty="0"/>
          </a:p>
        </p:txBody>
      </p:sp>
    </p:spTree>
    <p:extLst>
      <p:ext uri="{BB962C8B-B14F-4D97-AF65-F5344CB8AC3E}">
        <p14:creationId xmlns:p14="http://schemas.microsoft.com/office/powerpoint/2010/main" val="2027341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B0E24-5868-B55A-EEEB-ECDB567A6420}"/>
              </a:ext>
            </a:extLst>
          </p:cNvPr>
          <p:cNvSpPr>
            <a:spLocks noGrp="1"/>
          </p:cNvSpPr>
          <p:nvPr>
            <p:ph type="title"/>
          </p:nvPr>
        </p:nvSpPr>
        <p:spPr/>
        <p:txBody>
          <a:bodyPr/>
          <a:lstStyle/>
          <a:p>
            <a:pPr algn="l"/>
            <a:r>
              <a:rPr lang="en-US" dirty="0"/>
              <a:t>HTTP Vs HTTPs</a:t>
            </a:r>
          </a:p>
        </p:txBody>
      </p:sp>
      <p:sp>
        <p:nvSpPr>
          <p:cNvPr id="3" name="Content Placeholder 2">
            <a:extLst>
              <a:ext uri="{FF2B5EF4-FFF2-40B4-BE49-F238E27FC236}">
                <a16:creationId xmlns:a16="http://schemas.microsoft.com/office/drawing/2014/main" id="{2FD6F55D-E7A8-EF40-F116-5ED6581BC284}"/>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1A8B8E0B-1147-6D64-623C-C02D9F541D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240" y="2133600"/>
            <a:ext cx="8202010" cy="4573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387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7720148" cy="1231106"/>
          </a:xfrm>
          <a:prstGeom prst="rect">
            <a:avLst/>
          </a:prstGeom>
          <a:noFill/>
        </p:spPr>
        <p:txBody>
          <a:bodyPr wrap="square" rtlCol="0">
            <a:spAutoFit/>
          </a:bodyPr>
          <a:lstStyle/>
          <a:p>
            <a:pPr marL="342900" indent="-342900">
              <a:buFont typeface="+mj-lt"/>
              <a:buAutoNum type="arabicPeriod"/>
            </a:pPr>
            <a:r>
              <a:rPr lang="en-US" dirty="0">
                <a:hlinkClick r:id="rId2"/>
              </a:rPr>
              <a:t>https://developer.mozilla.org/enUS/docs/Web/HTTP/Status</a:t>
            </a:r>
            <a:endParaRPr lang="en-US" dirty="0"/>
          </a:p>
          <a:p>
            <a:pPr marL="342900" indent="-342900">
              <a:buFont typeface="+mj-lt"/>
              <a:buAutoNum type="arabicPeriod"/>
            </a:pPr>
            <a:r>
              <a:rPr lang="en-US" dirty="0">
                <a:hlinkClick r:id="rId3"/>
              </a:rPr>
              <a:t>https://www.w3schools.com/html/html_intro.asp</a:t>
            </a:r>
            <a:endParaRPr lang="en-US" dirty="0"/>
          </a:p>
          <a:p>
            <a:pPr marL="342900" indent="-342900">
              <a:buFont typeface="+mj-lt"/>
              <a:buAutoNum type="arabicPeriod"/>
            </a:pPr>
            <a:r>
              <a:rPr lang="en-US" sz="2000" dirty="0">
                <a:hlinkClick r:id="rId4"/>
              </a:rPr>
              <a:t>https://www.w3schools.com/html/html_xhtml.asp</a:t>
            </a:r>
            <a:br>
              <a:rPr lang="en-US" dirty="0"/>
            </a:br>
            <a:endParaRPr lang="en-US" alt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Lab Work and Assignment</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3" y="2435897"/>
            <a:ext cx="7929153" cy="3416320"/>
          </a:xfrm>
          <a:prstGeom prst="rect">
            <a:avLst/>
          </a:prstGeom>
          <a:noFill/>
        </p:spPr>
        <p:txBody>
          <a:bodyPr wrap="square" rtlCol="0">
            <a:spAutoFit/>
          </a:bodyPr>
          <a:lstStyle/>
          <a:p>
            <a:pPr marL="342900" indent="-342900">
              <a:buFont typeface="Arial" pitchFamily="34" charset="0"/>
              <a:buChar char="•"/>
            </a:pPr>
            <a:r>
              <a:rPr lang="en-US" sz="2400" dirty="0"/>
              <a:t>Every theory class will be followed by a lab class.</a:t>
            </a:r>
          </a:p>
          <a:p>
            <a:pPr marL="342900" indent="-342900">
              <a:buFont typeface="Arial" pitchFamily="34" charset="0"/>
              <a:buChar char="•"/>
            </a:pPr>
            <a:r>
              <a:rPr lang="en-US" sz="2400" dirty="0"/>
              <a:t>We will run and test lab work in every lab class.</a:t>
            </a:r>
          </a:p>
          <a:p>
            <a:pPr marL="342900" indent="-342900">
              <a:buFont typeface="Arial" pitchFamily="34" charset="0"/>
              <a:buChar char="•"/>
            </a:pPr>
            <a:r>
              <a:rPr lang="en-US" sz="2400" dirty="0"/>
              <a:t>There will be an assessment in every lab. </a:t>
            </a:r>
          </a:p>
          <a:p>
            <a:pPr marL="342900" indent="-342900">
              <a:buFont typeface="Arial" pitchFamily="34" charset="0"/>
              <a:buChar char="•"/>
            </a:pPr>
            <a:r>
              <a:rPr lang="en-US" sz="2400" dirty="0"/>
              <a:t>Every one should have </a:t>
            </a:r>
            <a:r>
              <a:rPr lang="en-US" sz="2400" b="1" dirty="0" err="1"/>
              <a:t>github</a:t>
            </a:r>
            <a:r>
              <a:rPr lang="en-US" sz="2400" b="1" dirty="0"/>
              <a:t> account(version control).</a:t>
            </a:r>
          </a:p>
          <a:p>
            <a:pPr marL="342900" indent="-342900">
              <a:buFont typeface="Arial" pitchFamily="34" charset="0"/>
              <a:buChar char="•"/>
            </a:pPr>
            <a:r>
              <a:rPr lang="en-US" sz="2400" dirty="0"/>
              <a:t>All assignments and project(lab tasks) push in the </a:t>
            </a:r>
            <a:r>
              <a:rPr lang="en-US" sz="2400" dirty="0" err="1"/>
              <a:t>github</a:t>
            </a:r>
            <a:br>
              <a:rPr lang="en-US" sz="2400" dirty="0"/>
            </a:br>
            <a:r>
              <a:rPr lang="en-US" sz="2400" dirty="0"/>
              <a:t>repositories.</a:t>
            </a:r>
          </a:p>
          <a:p>
            <a:pPr marL="342900" indent="-342900">
              <a:buFont typeface="Arial" pitchFamily="34" charset="0"/>
              <a:buChar char="•"/>
            </a:pPr>
            <a:r>
              <a:rPr lang="en-US" sz="2400" dirty="0"/>
              <a:t>Please submit your </a:t>
            </a:r>
            <a:r>
              <a:rPr lang="en-US" sz="2400" dirty="0" err="1"/>
              <a:t>github</a:t>
            </a:r>
            <a:r>
              <a:rPr lang="en-US" sz="2400" dirty="0"/>
              <a:t> account in the first lab. [Google form Link]</a:t>
            </a:r>
          </a:p>
          <a:p>
            <a:pPr marL="342900" indent="-342900">
              <a:buFont typeface="Arial" pitchFamily="34" charset="0"/>
              <a:buChar char="•"/>
            </a:pPr>
            <a:r>
              <a:rPr lang="en-US" sz="2400" dirty="0"/>
              <a:t>Deploy your application on </a:t>
            </a:r>
            <a:r>
              <a:rPr lang="en-US" sz="2400" dirty="0">
                <a:hlinkClick r:id="rId2"/>
              </a:rPr>
              <a:t>www.heroku.com</a:t>
            </a:r>
            <a:r>
              <a:rPr lang="en-US" sz="2400" dirty="0"/>
              <a:t> if possible.</a:t>
            </a:r>
            <a:endParaRPr lang="en-US" sz="2000" dirty="0"/>
          </a:p>
        </p:txBody>
      </p:sp>
    </p:spTree>
    <p:extLst>
      <p:ext uri="{BB962C8B-B14F-4D97-AF65-F5344CB8AC3E}">
        <p14:creationId xmlns:p14="http://schemas.microsoft.com/office/powerpoint/2010/main" val="3123898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Course Logistics</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altLang="en-US" dirty="0"/>
              <a:t>Required software and tools</a:t>
            </a:r>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50777" cy="3970318"/>
          </a:xfrm>
          <a:prstGeom prst="rect">
            <a:avLst/>
          </a:prstGeom>
          <a:noFill/>
        </p:spPr>
        <p:txBody>
          <a:bodyPr wrap="square" rtlCol="0">
            <a:spAutoFit/>
          </a:bodyPr>
          <a:lstStyle/>
          <a:p>
            <a:pPr marL="285750" indent="-285750">
              <a:buFont typeface="Arial" pitchFamily="34" charset="0"/>
              <a:buChar char="•"/>
            </a:pPr>
            <a:r>
              <a:rPr lang="en-US" sz="2800" dirty="0"/>
              <a:t>Text editor to write HTML, CSS, JavaScript, </a:t>
            </a:r>
            <a:r>
              <a:rPr lang="en-US" sz="2800" dirty="0" err="1"/>
              <a:t>php</a:t>
            </a:r>
            <a:r>
              <a:rPr lang="en-US" sz="2800" dirty="0"/>
              <a:t> code. E.g. Sublime Text, Note Pad ++,</a:t>
            </a:r>
            <a:r>
              <a:rPr lang="en-US" sz="2800" b="1" dirty="0"/>
              <a:t>VS code</a:t>
            </a:r>
            <a:r>
              <a:rPr lang="en-US" sz="2800" dirty="0"/>
              <a:t>, atoms, etc.</a:t>
            </a:r>
          </a:p>
          <a:p>
            <a:pPr marL="285750" indent="-285750">
              <a:buFont typeface="Arial" pitchFamily="34" charset="0"/>
              <a:buChar char="•"/>
            </a:pPr>
            <a:r>
              <a:rPr lang="en-US" sz="2800" dirty="0"/>
              <a:t>Modern browser and server need to test them out. E.g. – google chrome(browser), </a:t>
            </a:r>
            <a:r>
              <a:rPr lang="en-US" sz="2800" b="1" dirty="0"/>
              <a:t>XAMMP</a:t>
            </a:r>
            <a:r>
              <a:rPr lang="en-US" sz="2800" dirty="0"/>
              <a:t>(apache server).</a:t>
            </a:r>
          </a:p>
          <a:p>
            <a:pPr marL="285750" indent="-285750">
              <a:buFont typeface="Arial" pitchFamily="34" charset="0"/>
              <a:buChar char="•"/>
            </a:pPr>
            <a:r>
              <a:rPr lang="en-US" sz="2800" dirty="0"/>
              <a:t>Every one should have </a:t>
            </a:r>
            <a:r>
              <a:rPr lang="en-US" sz="2800" b="1" dirty="0" err="1"/>
              <a:t>github</a:t>
            </a:r>
            <a:r>
              <a:rPr lang="en-US" sz="2800" b="1"/>
              <a:t> account(version control).</a:t>
            </a:r>
          </a:p>
          <a:p>
            <a:pPr marL="285750" indent="-285750">
              <a:buFont typeface="Arial" pitchFamily="34" charset="0"/>
              <a:buChar char="•"/>
            </a:pPr>
            <a:endParaRPr lang="en-US" sz="2800" dirty="0"/>
          </a:p>
        </p:txBody>
      </p:sp>
    </p:spTree>
    <p:extLst>
      <p:ext uri="{BB962C8B-B14F-4D97-AF65-F5344CB8AC3E}">
        <p14:creationId xmlns:p14="http://schemas.microsoft.com/office/powerpoint/2010/main" val="1267756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Learning Objectives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916091" cy="2246769"/>
          </a:xfrm>
          <a:prstGeom prst="rect">
            <a:avLst/>
          </a:prstGeom>
          <a:noFill/>
        </p:spPr>
        <p:txBody>
          <a:bodyPr wrap="square" rtlCol="0">
            <a:spAutoFit/>
          </a:bodyPr>
          <a:lstStyle/>
          <a:p>
            <a:pPr marL="285750" indent="-285750">
              <a:buFont typeface="Arial" pitchFamily="34" charset="0"/>
              <a:buChar char="•"/>
            </a:pPr>
            <a:r>
              <a:rPr lang="en-US" sz="2800" dirty="0">
                <a:latin typeface="Times New Roman" pitchFamily="18" charset="0"/>
                <a:cs typeface="Times New Roman" pitchFamily="18" charset="0"/>
              </a:rPr>
              <a:t>In this lecture , we will learn about Web Technology and few terminology : HTTP, HTML, XML and XHTML.</a:t>
            </a:r>
          </a:p>
          <a:p>
            <a:pPr marL="285750" indent="-285750">
              <a:buFont typeface="Arial" pitchFamily="34" charset="0"/>
              <a:buChar char="•"/>
            </a:pPr>
            <a:r>
              <a:rPr lang="en-US" sz="2800" dirty="0">
                <a:latin typeface="Times New Roman" pitchFamily="18" charset="0"/>
                <a:cs typeface="Times New Roman" pitchFamily="18" charset="0"/>
              </a:rPr>
              <a:t>We will learn about how web technology can help in the Business World as well.</a:t>
            </a:r>
            <a:endParaRPr lang="x-none" dirty="0"/>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4191638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Client/Server model</a:t>
            </a:r>
          </a:p>
        </p:txBody>
      </p:sp>
      <p:sp>
        <p:nvSpPr>
          <p:cNvPr id="3" name="Subtitle 2"/>
          <p:cNvSpPr>
            <a:spLocks noGrp="1"/>
          </p:cNvSpPr>
          <p:nvPr>
            <p:ph type="subTitle" idx="1"/>
          </p:nvPr>
        </p:nvSpPr>
        <p:spPr/>
        <p:txBody>
          <a:bodyPr/>
          <a:lstStyle/>
          <a:p>
            <a:r>
              <a:rPr lang="en-US" dirty="0"/>
              <a:t> </a:t>
            </a:r>
          </a:p>
        </p:txBody>
      </p:sp>
      <p:pic>
        <p:nvPicPr>
          <p:cNvPr id="5" name="Picture 11"/>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48630" y="3627216"/>
            <a:ext cx="2967674" cy="1945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A52F3FBC-6ACB-3411-8386-06A01E06783E}"/>
              </a:ext>
            </a:extLst>
          </p:cNvPr>
          <p:cNvSpPr txBox="1"/>
          <p:nvPr/>
        </p:nvSpPr>
        <p:spPr>
          <a:xfrm>
            <a:off x="295916" y="3465195"/>
            <a:ext cx="5264227" cy="2200602"/>
          </a:xfrm>
          <a:prstGeom prst="rect">
            <a:avLst/>
          </a:prstGeom>
          <a:noFill/>
        </p:spPr>
        <p:txBody>
          <a:bodyPr wrap="square">
            <a:spAutoFit/>
          </a:bodyPr>
          <a:lstStyle/>
          <a:p>
            <a:pPr algn="l">
              <a:spcAft>
                <a:spcPts val="300"/>
              </a:spcAft>
            </a:pPr>
            <a:r>
              <a:rPr lang="en-US" sz="2200" b="1" dirty="0"/>
              <a:t>Client</a:t>
            </a:r>
            <a:r>
              <a:rPr lang="en-US" sz="2200" dirty="0"/>
              <a:t>: is a </a:t>
            </a:r>
            <a:r>
              <a:rPr lang="en-US" sz="2200" b="1" dirty="0"/>
              <a:t>device</a:t>
            </a:r>
            <a:r>
              <a:rPr lang="en-US" sz="2200" dirty="0"/>
              <a:t> or </a:t>
            </a:r>
            <a:r>
              <a:rPr lang="en-US" sz="2200" b="1" dirty="0"/>
              <a:t>software</a:t>
            </a:r>
            <a:r>
              <a:rPr lang="en-US" sz="2200" dirty="0"/>
              <a:t> that requests services or resources from a server. Ex: Web browsers, mobile apps, email clients.</a:t>
            </a:r>
          </a:p>
          <a:p>
            <a:pPr>
              <a:spcBef>
                <a:spcPts val="300"/>
              </a:spcBef>
            </a:pPr>
            <a:r>
              <a:rPr lang="en-US" sz="2200" b="1" dirty="0"/>
              <a:t>Server</a:t>
            </a:r>
            <a:r>
              <a:rPr lang="en-US" sz="2200" dirty="0"/>
              <a:t>: is a device or software that </a:t>
            </a:r>
            <a:r>
              <a:rPr lang="en-US" sz="2200" b="1" dirty="0"/>
              <a:t>provides services, resources, or data </a:t>
            </a:r>
            <a:r>
              <a:rPr lang="en-US" sz="2200" dirty="0"/>
              <a:t>to clients. Ex: Web servers, database servers, file servers.</a:t>
            </a:r>
          </a:p>
        </p:txBody>
      </p:sp>
      <p:sp>
        <p:nvSpPr>
          <p:cNvPr id="13" name="TextBox 12">
            <a:extLst>
              <a:ext uri="{FF2B5EF4-FFF2-40B4-BE49-F238E27FC236}">
                <a16:creationId xmlns:a16="http://schemas.microsoft.com/office/drawing/2014/main" id="{7D1C96CA-9393-7801-4114-4C70111BD4A3}"/>
              </a:ext>
            </a:extLst>
          </p:cNvPr>
          <p:cNvSpPr txBox="1"/>
          <p:nvPr/>
        </p:nvSpPr>
        <p:spPr>
          <a:xfrm>
            <a:off x="295916" y="2284810"/>
            <a:ext cx="8671104" cy="1107996"/>
          </a:xfrm>
          <a:prstGeom prst="rect">
            <a:avLst/>
          </a:prstGeom>
          <a:noFill/>
        </p:spPr>
        <p:txBody>
          <a:bodyPr wrap="square">
            <a:spAutoFit/>
          </a:bodyPr>
          <a:lstStyle/>
          <a:p>
            <a:r>
              <a:rPr lang="en-US" sz="2200" b="1" dirty="0"/>
              <a:t>Client-Server Architecture </a:t>
            </a:r>
            <a:r>
              <a:rPr lang="en-US" sz="2200" dirty="0"/>
              <a:t>is a fundamental model in computing where tasks or workloads are divided between two types of entities: clients and servers. </a:t>
            </a:r>
          </a:p>
        </p:txBody>
      </p:sp>
    </p:spTree>
    <p:extLst>
      <p:ext uri="{BB962C8B-B14F-4D97-AF65-F5344CB8AC3E}">
        <p14:creationId xmlns:p14="http://schemas.microsoft.com/office/powerpoint/2010/main" val="54561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Three-tier Client Server Architecture</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71044" y="1282195"/>
            <a:ext cx="7661168" cy="2677656"/>
          </a:xfrm>
          <a:prstGeom prst="rect">
            <a:avLst/>
          </a:prstGeom>
          <a:noFill/>
        </p:spPr>
        <p:txBody>
          <a:bodyPr wrap="square" rtlCol="0">
            <a:spAutoFit/>
          </a:bodyPr>
          <a:lstStyle/>
          <a:p>
            <a:pPr marL="285750" indent="-285750">
              <a:buFont typeface="Arial" pitchFamily="34" charset="0"/>
              <a:buChar char="•"/>
            </a:pPr>
            <a:r>
              <a:rPr lang="en-US" sz="2400" dirty="0"/>
              <a:t>The traditional client/server architecture involves two levels, a client level and a server level. Another common design of client/server systems uses three tiers:</a:t>
            </a:r>
          </a:p>
          <a:p>
            <a:pPr marL="285750" indent="-285750">
              <a:buFont typeface="Arial" pitchFamily="34" charset="0"/>
              <a:buChar char="•"/>
            </a:pPr>
            <a:r>
              <a:rPr lang="en-US" sz="2400" dirty="0"/>
              <a:t>A client that interacts with the user</a:t>
            </a:r>
          </a:p>
          <a:p>
            <a:pPr marL="285750" indent="-285750">
              <a:buFont typeface="Arial" pitchFamily="34" charset="0"/>
              <a:buChar char="•"/>
            </a:pPr>
            <a:r>
              <a:rPr lang="en-US" sz="2400" dirty="0"/>
              <a:t>An application server that contains the business logic of the application</a:t>
            </a:r>
          </a:p>
          <a:p>
            <a:pPr marL="285750" indent="-285750">
              <a:buFont typeface="Arial" pitchFamily="34" charset="0"/>
              <a:buChar char="•"/>
            </a:pPr>
            <a:r>
              <a:rPr lang="en-US" sz="2400" dirty="0"/>
              <a:t>A resource manager that stores data.</a:t>
            </a:r>
          </a:p>
        </p:txBody>
      </p:sp>
      <p:pic>
        <p:nvPicPr>
          <p:cNvPr id="6" name="Picture 2"/>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62015" y="3959850"/>
            <a:ext cx="3417087"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65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621F8829-5A9B-3990-B076-25E2B31C8AEA}"/>
              </a:ext>
            </a:extLst>
          </p:cNvPr>
          <p:cNvSpPr>
            <a:spLocks noGrp="1"/>
          </p:cNvSpPr>
          <p:nvPr>
            <p:ph type="title"/>
          </p:nvPr>
        </p:nvSpPr>
        <p:spPr>
          <a:xfrm>
            <a:off x="284163" y="630382"/>
            <a:ext cx="8574087" cy="967840"/>
          </a:xfrm>
        </p:spPr>
        <p:txBody>
          <a:bodyPr/>
          <a:lstStyle/>
          <a:p>
            <a:pPr algn="l"/>
            <a:r>
              <a:rPr lang="en-US" dirty="0"/>
              <a:t>Types of Server</a:t>
            </a:r>
          </a:p>
        </p:txBody>
      </p:sp>
      <p:pic>
        <p:nvPicPr>
          <p:cNvPr id="7" name="Picture 6">
            <a:extLst>
              <a:ext uri="{FF2B5EF4-FFF2-40B4-BE49-F238E27FC236}">
                <a16:creationId xmlns:a16="http://schemas.microsoft.com/office/drawing/2014/main" id="{4973CE76-290D-3494-23E4-695461E25785}"/>
              </a:ext>
            </a:extLst>
          </p:cNvPr>
          <p:cNvPicPr>
            <a:picLocks noChangeAspect="1"/>
          </p:cNvPicPr>
          <p:nvPr/>
        </p:nvPicPr>
        <p:blipFill>
          <a:blip r:embed="rId2"/>
          <a:stretch>
            <a:fillRect/>
          </a:stretch>
        </p:blipFill>
        <p:spPr>
          <a:xfrm>
            <a:off x="662265" y="2115859"/>
            <a:ext cx="7819469" cy="3831540"/>
          </a:xfrm>
          <a:prstGeom prst="rect">
            <a:avLst/>
          </a:prstGeom>
          <a:noFill/>
        </p:spPr>
      </p:pic>
    </p:spTree>
    <p:extLst>
      <p:ext uri="{BB962C8B-B14F-4D97-AF65-F5344CB8AC3E}">
        <p14:creationId xmlns:p14="http://schemas.microsoft.com/office/powerpoint/2010/main" val="1986109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b="1" dirty="0"/>
              <a:t>Peer to Peer (P2P)</a:t>
            </a: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871044" y="1282195"/>
            <a:ext cx="7661168" cy="1938992"/>
          </a:xfrm>
          <a:prstGeom prst="rect">
            <a:avLst/>
          </a:prstGeom>
          <a:noFill/>
        </p:spPr>
        <p:txBody>
          <a:bodyPr wrap="square" rtlCol="0">
            <a:spAutoFit/>
          </a:bodyPr>
          <a:lstStyle/>
          <a:p>
            <a:pPr marL="285750" indent="-285750">
              <a:buFont typeface="Arial" pitchFamily="34" charset="0"/>
              <a:buChar char="•"/>
            </a:pPr>
            <a:r>
              <a:rPr lang="en-US" sz="2400" dirty="0"/>
              <a:t>Distributed application architecture that partitions tasks or work loads between peers. </a:t>
            </a:r>
          </a:p>
          <a:p>
            <a:pPr marL="285750" indent="-285750">
              <a:buFont typeface="Arial" pitchFamily="34" charset="0"/>
              <a:buChar char="•"/>
            </a:pPr>
            <a:r>
              <a:rPr lang="en-US" sz="2400" dirty="0"/>
              <a:t>Peers are equally privileged, equipotent participants in the application. </a:t>
            </a:r>
          </a:p>
          <a:p>
            <a:pPr marL="285750" indent="-285750">
              <a:buFont typeface="Arial" pitchFamily="34" charset="0"/>
              <a:buChar char="•"/>
            </a:pPr>
            <a:r>
              <a:rPr lang="en-US" sz="2400" dirty="0"/>
              <a:t>They are said to form a peer-to-peer network of nodes.</a:t>
            </a:r>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190" y="3529675"/>
            <a:ext cx="3944893" cy="31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99622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3E5BDC5C551145B693F0E5668ABB8D" ma:contentTypeVersion="3" ma:contentTypeDescription="Create a new document." ma:contentTypeScope="" ma:versionID="b8d8a30219489fc74f1cd007bf6ea123">
  <xsd:schema xmlns:xsd="http://www.w3.org/2001/XMLSchema" xmlns:xs="http://www.w3.org/2001/XMLSchema" xmlns:p="http://schemas.microsoft.com/office/2006/metadata/properties" xmlns:ns2="8323ff4e-5af7-4051-9371-eadce3aee04b" targetNamespace="http://schemas.microsoft.com/office/2006/metadata/properties" ma:root="true" ma:fieldsID="9fa8bcd29ede334e0e5723b4a87a0299" ns2:_="">
    <xsd:import namespace="8323ff4e-5af7-4051-9371-eadce3aee04b"/>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23ff4e-5af7-4051-9371-eadce3aee0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16DA45-4B41-48A8-BCD2-9E57D87ADA39}"/>
</file>

<file path=customXml/itemProps2.xml><?xml version="1.0" encoding="utf-8"?>
<ds:datastoreItem xmlns:ds="http://schemas.openxmlformats.org/officeDocument/2006/customXml" ds:itemID="{8D8F4A4A-7B34-4F2E-A8E8-7D236C2A167B}"/>
</file>

<file path=customXml/itemProps3.xml><?xml version="1.0" encoding="utf-8"?>
<ds:datastoreItem xmlns:ds="http://schemas.openxmlformats.org/officeDocument/2006/customXml" ds:itemID="{6EB58DA5-B139-4304-A0ED-67475F7A19FC}"/>
</file>

<file path=docProps/app.xml><?xml version="1.0" encoding="utf-8"?>
<Properties xmlns="http://schemas.openxmlformats.org/officeDocument/2006/extended-properties" xmlns:vt="http://schemas.openxmlformats.org/officeDocument/2006/docPropsVTypes">
  <Template>Spectrum.thmx</Template>
  <TotalTime>2408</TotalTime>
  <Words>1952</Words>
  <Application>Microsoft Macintosh PowerPoint</Application>
  <PresentationFormat>On-screen Show (4:3)</PresentationFormat>
  <Paragraphs>176</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Corbel</vt:lpstr>
      <vt:lpstr>Times New Roman</vt:lpstr>
      <vt:lpstr>Wingdings</vt:lpstr>
      <vt:lpstr>Spectrum</vt:lpstr>
      <vt:lpstr>Introduction to Web Technology</vt:lpstr>
      <vt:lpstr>Course Logistics</vt:lpstr>
      <vt:lpstr>Course Logistics</vt:lpstr>
      <vt:lpstr>Course Logistics</vt:lpstr>
      <vt:lpstr>Learning Objectives</vt:lpstr>
      <vt:lpstr>Client/Server model</vt:lpstr>
      <vt:lpstr>PowerPoint Presentation</vt:lpstr>
      <vt:lpstr>Types of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Browsers</vt:lpstr>
      <vt:lpstr>HTTP protocol</vt:lpstr>
      <vt:lpstr>HTTP protocol</vt:lpstr>
      <vt:lpstr>HTTP protocol</vt:lpstr>
      <vt:lpstr>HTTP protocol</vt:lpstr>
      <vt:lpstr>HTTP protocol</vt:lpstr>
      <vt:lpstr>HTTP Response Message</vt:lpstr>
      <vt:lpstr>HTTP protocol</vt:lpstr>
      <vt:lpstr>HTTP Vs HTTPs</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Al Amin</cp:lastModifiedBy>
  <cp:revision>184</cp:revision>
  <dcterms:created xsi:type="dcterms:W3CDTF">2018-12-10T17:20:29Z</dcterms:created>
  <dcterms:modified xsi:type="dcterms:W3CDTF">2025-03-24T07:49:13Z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0x010100A03E5BDC5C551145B693F0E5668ABB8D</vt:lpwstr>
  </property>
</Properties>
</file>