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7" r:id="rId2"/>
    <p:sldId id="277" r:id="rId3"/>
    <p:sldId id="258" r:id="rId4"/>
    <p:sldId id="302" r:id="rId5"/>
    <p:sldId id="316" r:id="rId6"/>
    <p:sldId id="267" r:id="rId7"/>
    <p:sldId id="268" r:id="rId8"/>
    <p:sldId id="318" r:id="rId9"/>
    <p:sldId id="319" r:id="rId10"/>
    <p:sldId id="310" r:id="rId11"/>
    <p:sldId id="293" r:id="rId12"/>
    <p:sldId id="295" r:id="rId13"/>
    <p:sldId id="296" r:id="rId14"/>
    <p:sldId id="297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58"/>
  </p:normalViewPr>
  <p:slideViewPr>
    <p:cSldViewPr snapToGrid="0">
      <p:cViewPr varScale="1">
        <p:scale>
          <a:sx n="120" d="100"/>
          <a:sy n="120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0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45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885" y="45271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09881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57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11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461683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501810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6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214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37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79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5" y="473076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200708" y="3332822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57946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3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2017059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4" y="1532965"/>
            <a:ext cx="10339045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8" y="444729"/>
            <a:ext cx="10414623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626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4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4814048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77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7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7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6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885" y="452719"/>
            <a:ext cx="982028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66" y="55844"/>
            <a:ext cx="1705548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4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040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default.asp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tags/ref_attributes.asp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06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197268"/>
              </p:ext>
            </p:extLst>
          </p:nvPr>
        </p:nvGraphicFramePr>
        <p:xfrm>
          <a:off x="2000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/>
                        <a:t>alamin@</a:t>
                      </a:r>
                      <a:r>
                        <a:rPr lang="en-US" i="1" dirty="0"/>
                        <a:t>aiub.edu)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4844579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white">
                  <a:lumMod val="65000"/>
                </a:prstClr>
              </a:buClr>
            </a:pPr>
            <a:r>
              <a:rPr lang="en-US" dirty="0">
                <a:solidFill>
                  <a:prstClr val="white"/>
                </a:solidFill>
                <a:latin typeface="Calibri"/>
              </a:rPr>
              <a:t>Course Title: </a:t>
            </a:r>
            <a:r>
              <a:rPr lang="en-US" altLang="en-US" dirty="0">
                <a:solidFill>
                  <a:prstClr val="white"/>
                </a:solidFill>
                <a:latin typeface="Calibri"/>
              </a:rPr>
              <a:t>WEB TECHNOLOGIES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D950C-9F3D-75B9-3FB9-A039C56EE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BC85-CEBB-CD73-243C-D0A6CCC39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1E15910-2716-A2DD-4925-9E4A21D54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2B256E-5AFD-942B-640C-C97FA078E355}"/>
              </a:ext>
            </a:extLst>
          </p:cNvPr>
          <p:cNvSpPr txBox="1"/>
          <p:nvPr/>
        </p:nvSpPr>
        <p:spPr>
          <a:xfrm>
            <a:off x="2307772" y="2049390"/>
            <a:ext cx="8072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XML stands for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eXtensible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Markup Language.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XML was designed to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store and transport data.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XML was designed to be both human- and machine-readable.</a:t>
            </a:r>
          </a:p>
        </p:txBody>
      </p:sp>
      <p:pic>
        <p:nvPicPr>
          <p:cNvPr id="6" name="Picture 2" descr="E:\Spring 2019-2020\Web Tech\Silde Web Tech\XML-Document-for-Students-Courses.png">
            <a:extLst>
              <a:ext uri="{FF2B5EF4-FFF2-40B4-BE49-F238E27FC236}">
                <a16:creationId xmlns:a16="http://schemas.microsoft.com/office/drawing/2014/main" id="{108B1D68-81B8-C171-E08D-701CBF07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581401"/>
            <a:ext cx="4319588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42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/>
              <a:t>What is XML?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307772" y="2049390"/>
            <a:ext cx="8072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•"/>
            </a:pP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XML was designed to </a:t>
            </a:r>
            <a:r>
              <a:rPr lang="en-US" altLang="en-US" sz="2400" kern="0" dirty="0">
                <a:solidFill>
                  <a:srgbClr val="FF0000"/>
                </a:solidFill>
                <a:latin typeface="Arial"/>
              </a:rPr>
              <a:t>carry data</a:t>
            </a: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, </a:t>
            </a:r>
            <a:r>
              <a:rPr lang="en-US" altLang="en-US" sz="2400" kern="0" dirty="0">
                <a:solidFill>
                  <a:srgbClr val="FF0000"/>
                </a:solidFill>
                <a:latin typeface="Arial"/>
              </a:rPr>
              <a:t>not to display data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•"/>
            </a:pP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XML tags are not </a:t>
            </a:r>
            <a:r>
              <a:rPr lang="en-US" altLang="en-US" sz="2400" kern="0" dirty="0">
                <a:solidFill>
                  <a:srgbClr val="FF0000"/>
                </a:solidFill>
                <a:latin typeface="Arial"/>
              </a:rPr>
              <a:t>predefined</a:t>
            </a: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. You must define your own tags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•"/>
            </a:pP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XML is designed to be </a:t>
            </a:r>
            <a:r>
              <a:rPr lang="en-US" altLang="en-US" sz="2400" kern="0" dirty="0">
                <a:solidFill>
                  <a:srgbClr val="FF0000"/>
                </a:solidFill>
                <a:latin typeface="Arial"/>
              </a:rPr>
              <a:t>self-descriptive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•"/>
            </a:pP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XML is a W3C Recommendation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•"/>
            </a:pP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Maybe it is a little hard to understand, but XML does not DO anything. XML was created to </a:t>
            </a:r>
            <a:r>
              <a:rPr lang="en-US" altLang="en-US" sz="2400" kern="0" dirty="0">
                <a:solidFill>
                  <a:srgbClr val="FF0000"/>
                </a:solidFill>
                <a:latin typeface="Arial"/>
              </a:rPr>
              <a:t>structure</a:t>
            </a: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, </a:t>
            </a:r>
            <a:r>
              <a:rPr lang="en-US" altLang="en-US" sz="2400" kern="0" dirty="0">
                <a:solidFill>
                  <a:srgbClr val="FF0000"/>
                </a:solidFill>
                <a:latin typeface="Arial"/>
              </a:rPr>
              <a:t>store</a:t>
            </a: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, and </a:t>
            </a:r>
            <a:r>
              <a:rPr lang="en-US" altLang="en-US" sz="2400" kern="0" dirty="0">
                <a:solidFill>
                  <a:srgbClr val="FF0000"/>
                </a:solidFill>
                <a:latin typeface="Arial"/>
              </a:rPr>
              <a:t>transport</a:t>
            </a: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 information.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•"/>
            </a:pP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XML is the most common tool for data transmissions between all sorts of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80173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530326" y="747007"/>
            <a:ext cx="8869681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•"/>
            </a:pPr>
            <a:r>
              <a:rPr lang="en-US" altLang="en-US" sz="2400" kern="0" dirty="0">
                <a:solidFill>
                  <a:prstClr val="black"/>
                </a:solidFill>
                <a:latin typeface="Arial"/>
              </a:rPr>
              <a:t>XML Documents Form a Tree Structure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•"/>
            </a:pPr>
            <a:r>
              <a:rPr lang="en-US" altLang="en-US" sz="2400" kern="0" dirty="0">
                <a:solidFill>
                  <a:prstClr val="black"/>
                </a:solidFill>
                <a:latin typeface="Arial"/>
              </a:rPr>
              <a:t>XML documents must contain a root element. This element is "the parent" of all other elements.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•"/>
            </a:pPr>
            <a:r>
              <a:rPr lang="en-US" altLang="en-US" sz="2400" kern="0" dirty="0">
                <a:solidFill>
                  <a:prstClr val="black"/>
                </a:solidFill>
                <a:latin typeface="Arial"/>
              </a:rPr>
              <a:t>The elements in an XML document form a document tree. 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148" y="2773906"/>
            <a:ext cx="6396038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63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859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prstClr val="white">
                  <a:lumMod val="65000"/>
                </a:prstClr>
              </a:buClr>
              <a:buNone/>
            </a:pPr>
            <a:r>
              <a:rPr lang="en-US" alt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XML Naming Rules</a:t>
            </a:r>
            <a:endParaRPr lang="en-US" sz="2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634831" y="1283034"/>
            <a:ext cx="88696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prstClr val="black"/>
                </a:solidFill>
                <a:latin typeface="Calibri"/>
              </a:rPr>
              <a:t>XML elements must follow these naming rules: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  <a:latin typeface="Calibri"/>
              </a:rPr>
              <a:t>Names can contain letters, numbers, and other characters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  <a:latin typeface="Calibri"/>
              </a:rPr>
              <a:t>Names cannot start with a number or punctuation character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  <a:latin typeface="Calibri"/>
              </a:rPr>
              <a:t>Names cannot start with the letters xml (or XML, or Xml, </a:t>
            </a:r>
            <a:r>
              <a:rPr lang="en-US" altLang="en-US" sz="2400" dirty="0" err="1">
                <a:solidFill>
                  <a:srgbClr val="FF0000"/>
                </a:solidFill>
                <a:latin typeface="Calibri"/>
              </a:rPr>
              <a:t>etc</a:t>
            </a:r>
            <a:r>
              <a:rPr lang="en-US" altLang="en-US" sz="2400" dirty="0">
                <a:solidFill>
                  <a:srgbClr val="FF0000"/>
                </a:solidFill>
                <a:latin typeface="Calibri"/>
              </a:rPr>
              <a:t>)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  <a:latin typeface="Calibri"/>
              </a:rPr>
              <a:t>Names cannot contain spaces</a:t>
            </a:r>
          </a:p>
          <a:p>
            <a:r>
              <a:rPr lang="en-US" altLang="en-US" sz="2400" dirty="0">
                <a:solidFill>
                  <a:prstClr val="black"/>
                </a:solidFill>
                <a:latin typeface="Calibri"/>
              </a:rPr>
              <a:t>Any name can be used, no words are reserved.</a:t>
            </a:r>
          </a:p>
          <a:p>
            <a:endParaRPr lang="en-US" alt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859494" y="371820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prstClr val="white">
                  <a:lumMod val="65000"/>
                </a:prstClr>
              </a:buClr>
              <a:buNone/>
            </a:pPr>
            <a:r>
              <a:rPr lang="en-US" alt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XML Syntax</a:t>
            </a:r>
            <a:endParaRPr lang="en-US" sz="2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749992" y="4184009"/>
            <a:ext cx="88696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prstClr val="black"/>
                </a:solidFill>
                <a:latin typeface="Calibri"/>
              </a:rPr>
              <a:t>All XML Elements Must Have a Closing Tag</a:t>
            </a:r>
          </a:p>
          <a:p>
            <a:r>
              <a:rPr lang="en-US" altLang="en-US" sz="2400" dirty="0">
                <a:solidFill>
                  <a:prstClr val="black"/>
                </a:solidFill>
                <a:latin typeface="Calibri"/>
              </a:rPr>
              <a:t>XML Tags are Case Sensitive</a:t>
            </a:r>
          </a:p>
          <a:p>
            <a:r>
              <a:rPr lang="en-US" altLang="en-US" sz="2400" dirty="0">
                <a:solidFill>
                  <a:prstClr val="black"/>
                </a:solidFill>
                <a:latin typeface="Calibri"/>
              </a:rPr>
              <a:t>XML Elements Must be Properly Nested</a:t>
            </a:r>
          </a:p>
          <a:p>
            <a:r>
              <a:rPr lang="en-US" altLang="en-US" sz="2400" dirty="0">
                <a:solidFill>
                  <a:prstClr val="black"/>
                </a:solidFill>
                <a:latin typeface="Calibri"/>
              </a:rPr>
              <a:t>XML Documents Must Have a Root Element</a:t>
            </a:r>
          </a:p>
          <a:p>
            <a:r>
              <a:rPr lang="en-US" altLang="en-US" sz="2400" dirty="0">
                <a:solidFill>
                  <a:prstClr val="black"/>
                </a:solidFill>
                <a:latin typeface="Calibri"/>
              </a:rPr>
              <a:t>XML Attribute Values Must be Quoted</a:t>
            </a:r>
          </a:p>
        </p:txBody>
      </p:sp>
    </p:spTree>
    <p:extLst>
      <p:ext uri="{BB962C8B-B14F-4D97-AF65-F5344CB8AC3E}">
        <p14:creationId xmlns:p14="http://schemas.microsoft.com/office/powerpoint/2010/main" val="3361780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/>
              <a:t>What is the DOM?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307772" y="2049390"/>
            <a:ext cx="80728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a standard for accessing documents like XML and HTML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"The W3C Document Object Model (DOM) is a platform and language-neutral interface that allows programs and scripts to dynamically access and update the content, structure, and style of a document."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The DOM is separated into 3 different parts / levels: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Core DOM - standard model for any structured document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XML DOM - standard model for XML documents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HTML DOM - standard model for HTML documents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The DOM defines the objects and properties of all document elements, and the methods (interface) to access them.</a:t>
            </a:r>
          </a:p>
        </p:txBody>
      </p:sp>
    </p:spTree>
    <p:extLst>
      <p:ext uri="{BB962C8B-B14F-4D97-AF65-F5344CB8AC3E}">
        <p14:creationId xmlns:p14="http://schemas.microsoft.com/office/powerpoint/2010/main" val="1116609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859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prstClr val="white">
                  <a:lumMod val="65000"/>
                </a:prstClr>
              </a:buClr>
              <a:buNone/>
            </a:pPr>
            <a:r>
              <a:rPr lang="en-US" altLang="en-US" sz="2800" b="1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DOM application and Example</a:t>
            </a:r>
            <a:endParaRPr lang="en-US" sz="2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634831" y="1283034"/>
            <a:ext cx="88696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en-US" sz="2400" dirty="0">
                <a:solidFill>
                  <a:prstClr val="black"/>
                </a:solidFill>
                <a:latin typeface="Calibri"/>
              </a:rPr>
              <a:t>When an HTML page is rendered in a browser, the browser parses the markup (e.g. HTML), downloaded from the web-server into an in-memory DOM.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altLang="en-US" sz="2000" dirty="0">
                <a:solidFill>
                  <a:prstClr val="black"/>
                </a:solidFill>
                <a:latin typeface="Calibri"/>
              </a:rPr>
              <a:t>The DOM is used to construct additional internal structures used to display the page in the browser window.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77803C-6484-110C-F87A-50BEE09A00A3}"/>
              </a:ext>
            </a:extLst>
          </p:cNvPr>
          <p:cNvGrpSpPr/>
          <p:nvPr/>
        </p:nvGrpSpPr>
        <p:grpSpPr>
          <a:xfrm>
            <a:off x="2523109" y="3429000"/>
            <a:ext cx="7145781" cy="3208925"/>
            <a:chOff x="101246" y="2233738"/>
            <a:chExt cx="8723788" cy="396815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B35467B-2141-34FA-9A1E-467D4D7A4D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152905" y="2233738"/>
              <a:ext cx="5672129" cy="3968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93D3129-EB5F-AC09-9142-975389EDB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1246" y="2233738"/>
              <a:ext cx="6007738" cy="3968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6669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HTML?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561788" y="2049390"/>
            <a:ext cx="98188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HTML stands for Hyper Text Markup Language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HTML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describes the structure 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of a Web page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HTML consists of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a series of elements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HTML elements tell the browser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how to display the content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HTML elements are represented by tags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HTML tags label pieces of content such as ”heading”,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”paragraph”, ”table”, and so 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Browsers do not display the HTML tags, but use them to render the content of the page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/>
              </a:rPr>
              <a:t>The first version of HTML was written by Tim Berners-Lee in </a:t>
            </a:r>
            <a:r>
              <a:rPr lang="en-US" sz="2400" b="1" dirty="0">
                <a:solidFill>
                  <a:prstClr val="black"/>
                </a:solidFill>
                <a:latin typeface="Calibri"/>
              </a:rPr>
              <a:t>1993</a:t>
            </a:r>
          </a:p>
        </p:txBody>
      </p:sp>
    </p:spTree>
    <p:extLst>
      <p:ext uri="{BB962C8B-B14F-4D97-AF65-F5344CB8AC3E}">
        <p14:creationId xmlns:p14="http://schemas.microsoft.com/office/powerpoint/2010/main" val="373489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808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ts val="600"/>
              </a:spcAft>
              <a:buClr>
                <a:prstClr val="white">
                  <a:lumMod val="65000"/>
                </a:prstClr>
              </a:buClr>
              <a:buNone/>
            </a:pPr>
            <a:r>
              <a:rPr lang="en-US" sz="4200">
                <a:solidFill>
                  <a:prstClr val="white"/>
                </a:solidFill>
                <a:latin typeface="Corbel"/>
              </a:rPr>
              <a:t>HTML Tags and Example</a:t>
            </a:r>
            <a:endParaRPr lang="en-US" sz="4200" b="1">
              <a:solidFill>
                <a:prstClr val="white"/>
              </a:solidFill>
              <a:latin typeface="Corbe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927412" y="2151063"/>
            <a:ext cx="3931920" cy="3975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4025" indent="-454025">
              <a:spcBef>
                <a:spcPts val="2000"/>
              </a:spcBef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</a:pPr>
            <a:r>
              <a:rPr lang="en-US" sz="220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HTML tags are element names surrounded by angle brackets:</a:t>
            </a:r>
          </a:p>
          <a:p>
            <a:pPr marL="454025" indent="-454025">
              <a:spcBef>
                <a:spcPts val="2000"/>
              </a:spcBef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</a:pPr>
            <a:r>
              <a:rPr lang="en-US" sz="220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&lt;tagname&gt;content goes here...&lt;/tagname&gt;</a:t>
            </a:r>
          </a:p>
          <a:p>
            <a:pPr marL="454025" indent="-454025">
              <a:spcBef>
                <a:spcPts val="2000"/>
              </a:spcBef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</a:pPr>
            <a:endParaRPr lang="en-US" sz="220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  <a:p>
            <a:pPr marL="454025" indent="-454025">
              <a:spcBef>
                <a:spcPts val="2000"/>
              </a:spcBef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Char char=""/>
            </a:pPr>
            <a:endParaRPr lang="en-US" sz="2200">
              <a:solidFill>
                <a:prstClr val="black">
                  <a:lumMod val="85000"/>
                  <a:lumOff val="15000"/>
                </a:prstClr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10886D-C5AD-DBB1-B438-7D1E61481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990" y="1853106"/>
            <a:ext cx="5008263" cy="3906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859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prstClr val="white">
                  <a:lumMod val="65000"/>
                </a:prstClr>
              </a:buClr>
              <a:buNone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</a:rPr>
              <a:t>HTML Documents = Web Pages</a:t>
            </a:r>
            <a:endParaRPr lang="en-US" sz="2600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1859495" y="1795817"/>
            <a:ext cx="8445464" cy="3699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•"/>
            </a:pP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HTML documents </a:t>
            </a:r>
            <a:r>
              <a:rPr lang="en-US" altLang="en-US" sz="2400" b="1" u="sng" kern="0" dirty="0">
                <a:solidFill>
                  <a:srgbClr val="183883"/>
                </a:solidFill>
                <a:latin typeface="Arial"/>
              </a:rPr>
              <a:t>describe</a:t>
            </a:r>
            <a:r>
              <a:rPr lang="en-US" altLang="en-US" sz="2400" b="1" kern="0" dirty="0">
                <a:solidFill>
                  <a:srgbClr val="183883"/>
                </a:solidFill>
                <a:latin typeface="Arial"/>
              </a:rPr>
              <a:t> </a:t>
            </a:r>
            <a:r>
              <a:rPr lang="en-US" altLang="en-US" sz="2400" b="1" u="sng" kern="0" dirty="0">
                <a:solidFill>
                  <a:srgbClr val="183883"/>
                </a:solidFill>
                <a:latin typeface="Arial"/>
              </a:rPr>
              <a:t>web</a:t>
            </a:r>
            <a:r>
              <a:rPr lang="en-US" altLang="en-US" sz="2400" b="1" kern="0" dirty="0">
                <a:solidFill>
                  <a:srgbClr val="183883"/>
                </a:solidFill>
                <a:latin typeface="Arial"/>
              </a:rPr>
              <a:t> </a:t>
            </a:r>
            <a:r>
              <a:rPr lang="en-US" altLang="en-US" sz="2400" b="1" u="sng" kern="0" dirty="0">
                <a:solidFill>
                  <a:srgbClr val="183883"/>
                </a:solidFill>
                <a:latin typeface="Arial"/>
              </a:rPr>
              <a:t>pages</a:t>
            </a:r>
            <a:endParaRPr lang="en-US" altLang="en-US" sz="2400" u="sng" kern="0" dirty="0">
              <a:solidFill>
                <a:srgbClr val="183883"/>
              </a:solidFill>
              <a:latin typeface="Arial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•"/>
            </a:pP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HTML documents </a:t>
            </a:r>
            <a:r>
              <a:rPr lang="en-US" altLang="en-US" sz="2400" b="1" u="sng" kern="0" dirty="0">
                <a:solidFill>
                  <a:srgbClr val="183883"/>
                </a:solidFill>
                <a:latin typeface="Arial"/>
              </a:rPr>
              <a:t>contain</a:t>
            </a:r>
            <a:r>
              <a:rPr lang="en-US" altLang="en-US" sz="2400" b="1" kern="0" dirty="0">
                <a:solidFill>
                  <a:srgbClr val="183883"/>
                </a:solidFill>
                <a:latin typeface="Arial"/>
              </a:rPr>
              <a:t> </a:t>
            </a:r>
            <a:r>
              <a:rPr lang="en-US" altLang="en-US" sz="2400" b="1" u="sng" kern="0" dirty="0">
                <a:solidFill>
                  <a:srgbClr val="183883"/>
                </a:solidFill>
                <a:latin typeface="Arial"/>
              </a:rPr>
              <a:t>HTML</a:t>
            </a:r>
            <a:r>
              <a:rPr lang="en-US" altLang="en-US" sz="2400" b="1" kern="0" dirty="0">
                <a:solidFill>
                  <a:srgbClr val="183883"/>
                </a:solidFill>
                <a:latin typeface="Arial"/>
              </a:rPr>
              <a:t> </a:t>
            </a:r>
            <a:r>
              <a:rPr lang="en-US" altLang="en-US" sz="2400" b="1" u="sng" kern="0" dirty="0">
                <a:solidFill>
                  <a:srgbClr val="183883"/>
                </a:solidFill>
                <a:latin typeface="Arial"/>
              </a:rPr>
              <a:t>tags</a:t>
            </a: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 and plain text</a:t>
            </a: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•"/>
            </a:pP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HTML documents are also </a:t>
            </a:r>
            <a:r>
              <a:rPr lang="en-US" altLang="en-US" sz="2400" b="1" u="sng" kern="0" dirty="0">
                <a:solidFill>
                  <a:srgbClr val="183883"/>
                </a:solidFill>
                <a:latin typeface="Arial"/>
              </a:rPr>
              <a:t>called web pages</a:t>
            </a:r>
            <a:endParaRPr lang="en-US" altLang="en-US" sz="2400" u="sng" kern="0" dirty="0">
              <a:solidFill>
                <a:srgbClr val="183883"/>
              </a:solidFill>
              <a:latin typeface="Arial"/>
            </a:endParaRPr>
          </a:p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•"/>
            </a:pPr>
            <a:r>
              <a:rPr lang="en-US" altLang="en-US" sz="2400" kern="0" dirty="0">
                <a:solidFill>
                  <a:srgbClr val="183883"/>
                </a:solidFill>
                <a:latin typeface="Arial"/>
              </a:rPr>
              <a:t>e.g.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B4CCE2"/>
              </a:buClr>
              <a:buFontTx/>
              <a:buChar char="–"/>
            </a:pPr>
            <a:r>
              <a:rPr lang="en-US" altLang="en-US" sz="2000" kern="0" dirty="0">
                <a:solidFill>
                  <a:srgbClr val="183883"/>
                </a:solidFill>
                <a:latin typeface="Arial"/>
              </a:rPr>
              <a:t>&lt;html&gt;</a:t>
            </a:r>
            <a:br>
              <a:rPr lang="en-US" altLang="en-US" sz="2000" kern="0" dirty="0">
                <a:solidFill>
                  <a:srgbClr val="183883"/>
                </a:solidFill>
                <a:latin typeface="Arial"/>
              </a:rPr>
            </a:br>
            <a:r>
              <a:rPr lang="en-US" altLang="en-US" sz="2000" kern="0" dirty="0">
                <a:solidFill>
                  <a:srgbClr val="183883"/>
                </a:solidFill>
                <a:latin typeface="Arial"/>
              </a:rPr>
              <a:t>	&lt;body&gt;</a:t>
            </a:r>
            <a:br>
              <a:rPr lang="en-US" altLang="en-US" sz="2000" kern="0" dirty="0">
                <a:solidFill>
                  <a:srgbClr val="183883"/>
                </a:solidFill>
                <a:latin typeface="Arial"/>
              </a:rPr>
            </a:br>
            <a:r>
              <a:rPr lang="en-US" altLang="en-US" sz="2000" kern="0" dirty="0">
                <a:solidFill>
                  <a:srgbClr val="183883"/>
                </a:solidFill>
                <a:latin typeface="Arial"/>
              </a:rPr>
              <a:t>		&lt;h1&gt;My First Heading&lt;/h1&gt;</a:t>
            </a:r>
            <a:br>
              <a:rPr lang="en-US" altLang="en-US" sz="2000" kern="0" dirty="0">
                <a:solidFill>
                  <a:srgbClr val="183883"/>
                </a:solidFill>
                <a:latin typeface="Arial"/>
              </a:rPr>
            </a:br>
            <a:r>
              <a:rPr lang="en-US" altLang="en-US" sz="2000" kern="0" dirty="0">
                <a:solidFill>
                  <a:srgbClr val="183883"/>
                </a:solidFill>
                <a:latin typeface="Arial"/>
              </a:rPr>
              <a:t>		&lt;p&gt;My first paragraph.&lt;/p&gt;</a:t>
            </a:r>
            <a:br>
              <a:rPr lang="en-US" altLang="en-US" sz="2000" kern="0" dirty="0">
                <a:solidFill>
                  <a:srgbClr val="183883"/>
                </a:solidFill>
                <a:latin typeface="Arial"/>
              </a:rPr>
            </a:br>
            <a:r>
              <a:rPr lang="en-US" altLang="en-US" sz="2000" kern="0" dirty="0">
                <a:solidFill>
                  <a:srgbClr val="183883"/>
                </a:solidFill>
                <a:latin typeface="Arial"/>
              </a:rPr>
              <a:t>	&lt;/body&gt;</a:t>
            </a:r>
            <a:br>
              <a:rPr lang="en-US" altLang="en-US" sz="2000" kern="0" dirty="0">
                <a:solidFill>
                  <a:srgbClr val="183883"/>
                </a:solidFill>
                <a:latin typeface="Arial"/>
              </a:rPr>
            </a:br>
            <a:r>
              <a:rPr lang="en-US" altLang="en-US" sz="2000" kern="0" dirty="0">
                <a:solidFill>
                  <a:srgbClr val="183883"/>
                </a:solidFill>
                <a:latin typeface="Arial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21606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228BC-B5EB-EF85-AA4D-8330C8D90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3B90E41-B21E-4EE3-060D-CF0DF7CF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164" y="630382"/>
            <a:ext cx="8574087" cy="967840"/>
          </a:xfrm>
        </p:spPr>
        <p:txBody>
          <a:bodyPr/>
          <a:lstStyle/>
          <a:p>
            <a:r>
              <a:rPr lang="en-US" dirty="0"/>
              <a:t>HTML Version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43462D-A81B-D7AA-72C2-02CEF3525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360559"/>
              </p:ext>
            </p:extLst>
          </p:nvPr>
        </p:nvGraphicFramePr>
        <p:xfrm>
          <a:off x="1808162" y="1598222"/>
          <a:ext cx="8712354" cy="5197422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005235">
                  <a:extLst>
                    <a:ext uri="{9D8B030D-6E8A-4147-A177-3AD203B41FA5}">
                      <a16:colId xmlns:a16="http://schemas.microsoft.com/office/drawing/2014/main" val="4143853675"/>
                    </a:ext>
                  </a:extLst>
                </a:gridCol>
                <a:gridCol w="601385">
                  <a:extLst>
                    <a:ext uri="{9D8B030D-6E8A-4147-A177-3AD203B41FA5}">
                      <a16:colId xmlns:a16="http://schemas.microsoft.com/office/drawing/2014/main" val="1298420453"/>
                    </a:ext>
                  </a:extLst>
                </a:gridCol>
                <a:gridCol w="706626">
                  <a:extLst>
                    <a:ext uri="{9D8B030D-6E8A-4147-A177-3AD203B41FA5}">
                      <a16:colId xmlns:a16="http://schemas.microsoft.com/office/drawing/2014/main" val="979476174"/>
                    </a:ext>
                  </a:extLst>
                </a:gridCol>
                <a:gridCol w="661523">
                  <a:extLst>
                    <a:ext uri="{9D8B030D-6E8A-4147-A177-3AD203B41FA5}">
                      <a16:colId xmlns:a16="http://schemas.microsoft.com/office/drawing/2014/main" val="1761313274"/>
                    </a:ext>
                  </a:extLst>
                </a:gridCol>
                <a:gridCol w="5737585">
                  <a:extLst>
                    <a:ext uri="{9D8B030D-6E8A-4147-A177-3AD203B41FA5}">
                      <a16:colId xmlns:a16="http://schemas.microsoft.com/office/drawing/2014/main" val="1570501700"/>
                    </a:ext>
                  </a:extLst>
                </a:gridCol>
              </a:tblGrid>
              <a:tr h="268906">
                <a:tc>
                  <a:txBody>
                    <a:bodyPr/>
                    <a:lstStyle/>
                    <a:p>
                      <a:r>
                        <a:rPr lang="en-US" sz="1800" b="1" dirty="0"/>
                        <a:t>Type of content</a:t>
                      </a:r>
                    </a:p>
                  </a:txBody>
                  <a:tcPr marL="19974" marR="19974" marT="9987" marB="998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HTML 1.2</a:t>
                      </a:r>
                    </a:p>
                  </a:txBody>
                  <a:tcPr marL="19974" marR="19974" marT="9987" marB="998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HTML 4.01</a:t>
                      </a:r>
                    </a:p>
                  </a:txBody>
                  <a:tcPr marL="19974" marR="19974" marT="9987" marB="998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HTML5</a:t>
                      </a:r>
                    </a:p>
                  </a:txBody>
                  <a:tcPr marL="19974" marR="19974" marT="9987" marB="998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Purpose</a:t>
                      </a:r>
                    </a:p>
                  </a:txBody>
                  <a:tcPr marL="19974" marR="19974" marT="9987" marB="998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259079"/>
                  </a:ext>
                </a:extLst>
              </a:tr>
              <a:tr h="466997">
                <a:tc>
                  <a:txBody>
                    <a:bodyPr/>
                    <a:lstStyle/>
                    <a:p>
                      <a:r>
                        <a:rPr lang="en-US" sz="1800"/>
                        <a:t>Heading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Organize page content by adding headings and subheadings to the top of each section of the page</a:t>
                      </a:r>
                    </a:p>
                  </a:txBody>
                  <a:tcPr marL="19974" marR="19974" marT="9987" marB="9987" anchor="ctr"/>
                </a:tc>
                <a:extLst>
                  <a:ext uri="{0D108BD9-81ED-4DB2-BD59-A6C34878D82A}">
                    <a16:rowId xmlns:a16="http://schemas.microsoft.com/office/drawing/2014/main" val="2384041598"/>
                  </a:ext>
                </a:extLst>
              </a:tr>
              <a:tr h="268906">
                <a:tc>
                  <a:txBody>
                    <a:bodyPr/>
                    <a:lstStyle/>
                    <a:p>
                      <a:r>
                        <a:rPr lang="en-US" sz="1800"/>
                        <a:t>Paragraph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Identify paragraphs of text</a:t>
                      </a:r>
                    </a:p>
                  </a:txBody>
                  <a:tcPr marL="19974" marR="19974" marT="9987" marB="9987" anchor="ctr"/>
                </a:tc>
                <a:extLst>
                  <a:ext uri="{0D108BD9-81ED-4DB2-BD59-A6C34878D82A}">
                    <a16:rowId xmlns:a16="http://schemas.microsoft.com/office/drawing/2014/main" val="2636084251"/>
                  </a:ext>
                </a:extLst>
              </a:tr>
              <a:tr h="268906">
                <a:tc>
                  <a:txBody>
                    <a:bodyPr/>
                    <a:lstStyle/>
                    <a:p>
                      <a:r>
                        <a:rPr lang="en-US" sz="1800"/>
                        <a:t>Address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Identify a block of text that contains contact information</a:t>
                      </a:r>
                    </a:p>
                  </a:txBody>
                  <a:tcPr marL="19974" marR="19974" marT="9987" marB="9987" anchor="ctr"/>
                </a:tc>
                <a:extLst>
                  <a:ext uri="{0D108BD9-81ED-4DB2-BD59-A6C34878D82A}">
                    <a16:rowId xmlns:a16="http://schemas.microsoft.com/office/drawing/2014/main" val="1708179719"/>
                  </a:ext>
                </a:extLst>
              </a:tr>
              <a:tr h="268906">
                <a:tc>
                  <a:txBody>
                    <a:bodyPr/>
                    <a:lstStyle/>
                    <a:p>
                      <a:r>
                        <a:rPr lang="en-US" sz="1800"/>
                        <a:t>Anchor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Link to other web content</a:t>
                      </a:r>
                    </a:p>
                  </a:txBody>
                  <a:tcPr marL="19974" marR="19974" marT="9987" marB="9987" anchor="ctr"/>
                </a:tc>
                <a:extLst>
                  <a:ext uri="{0D108BD9-81ED-4DB2-BD59-A6C34878D82A}">
                    <a16:rowId xmlns:a16="http://schemas.microsoft.com/office/drawing/2014/main" val="3696347715"/>
                  </a:ext>
                </a:extLst>
              </a:tr>
              <a:tr h="268906">
                <a:tc>
                  <a:txBody>
                    <a:bodyPr/>
                    <a:lstStyle/>
                    <a:p>
                      <a:r>
                        <a:rPr lang="en-US" sz="1800"/>
                        <a:t>List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Organize items into a list</a:t>
                      </a:r>
                    </a:p>
                  </a:txBody>
                  <a:tcPr marL="19974" marR="19974" marT="9987" marB="9987" anchor="ctr"/>
                </a:tc>
                <a:extLst>
                  <a:ext uri="{0D108BD9-81ED-4DB2-BD59-A6C34878D82A}">
                    <a16:rowId xmlns:a16="http://schemas.microsoft.com/office/drawing/2014/main" val="2218228897"/>
                  </a:ext>
                </a:extLst>
              </a:tr>
              <a:tr h="268906">
                <a:tc>
                  <a:txBody>
                    <a:bodyPr/>
                    <a:lstStyle/>
                    <a:p>
                      <a:r>
                        <a:rPr lang="en-US" sz="1800"/>
                        <a:t>Image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Embed a photograph or drawing into a web page</a:t>
                      </a:r>
                    </a:p>
                  </a:txBody>
                  <a:tcPr marL="19974" marR="19974" marT="9987" marB="9987" anchor="ctr"/>
                </a:tc>
                <a:extLst>
                  <a:ext uri="{0D108BD9-81ED-4DB2-BD59-A6C34878D82A}">
                    <a16:rowId xmlns:a16="http://schemas.microsoft.com/office/drawing/2014/main" val="124549188"/>
                  </a:ext>
                </a:extLst>
              </a:tr>
              <a:tr h="268906">
                <a:tc>
                  <a:txBody>
                    <a:bodyPr/>
                    <a:lstStyle/>
                    <a:p>
                      <a:r>
                        <a:rPr lang="en-US" sz="1800"/>
                        <a:t>Table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Organize data into rows and columns</a:t>
                      </a:r>
                    </a:p>
                  </a:txBody>
                  <a:tcPr marL="19974" marR="19974" marT="9987" marB="9987" anchor="ctr"/>
                </a:tc>
                <a:extLst>
                  <a:ext uri="{0D108BD9-81ED-4DB2-BD59-A6C34878D82A}">
                    <a16:rowId xmlns:a16="http://schemas.microsoft.com/office/drawing/2014/main" val="1758441221"/>
                  </a:ext>
                </a:extLst>
              </a:tr>
              <a:tr h="268906">
                <a:tc>
                  <a:txBody>
                    <a:bodyPr/>
                    <a:lstStyle/>
                    <a:p>
                      <a:r>
                        <a:rPr lang="en-US" sz="1800"/>
                        <a:t>Style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Add CSS to control how objects on a web page are presented</a:t>
                      </a:r>
                    </a:p>
                  </a:txBody>
                  <a:tcPr marL="19974" marR="19974" marT="9987" marB="9987" anchor="ctr"/>
                </a:tc>
                <a:extLst>
                  <a:ext uri="{0D108BD9-81ED-4DB2-BD59-A6C34878D82A}">
                    <a16:rowId xmlns:a16="http://schemas.microsoft.com/office/drawing/2014/main" val="1696354100"/>
                  </a:ext>
                </a:extLst>
              </a:tr>
              <a:tr h="466997">
                <a:tc>
                  <a:txBody>
                    <a:bodyPr/>
                    <a:lstStyle/>
                    <a:p>
                      <a:r>
                        <a:rPr lang="en-US" sz="1800"/>
                        <a:t>Script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Add Javascript to make pages respond to user behaviors (more interactive)</a:t>
                      </a:r>
                    </a:p>
                  </a:txBody>
                  <a:tcPr marL="19974" marR="19974" marT="9987" marB="9987" anchor="ctr"/>
                </a:tc>
                <a:extLst>
                  <a:ext uri="{0D108BD9-81ED-4DB2-BD59-A6C34878D82A}">
                    <a16:rowId xmlns:a16="http://schemas.microsoft.com/office/drawing/2014/main" val="1777827422"/>
                  </a:ext>
                </a:extLst>
              </a:tr>
              <a:tr h="268906">
                <a:tc>
                  <a:txBody>
                    <a:bodyPr/>
                    <a:lstStyle/>
                    <a:p>
                      <a:r>
                        <a:rPr lang="en-US" sz="1800"/>
                        <a:t>Audio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Add audio to a web page with a single tag</a:t>
                      </a:r>
                    </a:p>
                  </a:txBody>
                  <a:tcPr marL="19974" marR="19974" marT="9987" marB="9987" anchor="ctr"/>
                </a:tc>
                <a:extLst>
                  <a:ext uri="{0D108BD9-81ED-4DB2-BD59-A6C34878D82A}">
                    <a16:rowId xmlns:a16="http://schemas.microsoft.com/office/drawing/2014/main" val="816021753"/>
                  </a:ext>
                </a:extLst>
              </a:tr>
              <a:tr h="268906">
                <a:tc>
                  <a:txBody>
                    <a:bodyPr/>
                    <a:lstStyle/>
                    <a:p>
                      <a:r>
                        <a:rPr lang="en-US" sz="1800"/>
                        <a:t>Video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 video to a web page with a single tag</a:t>
                      </a:r>
                    </a:p>
                  </a:txBody>
                  <a:tcPr marL="19974" marR="19974" marT="9987" marB="9987" anchor="ctr"/>
                </a:tc>
                <a:extLst>
                  <a:ext uri="{0D108BD9-81ED-4DB2-BD59-A6C34878D82A}">
                    <a16:rowId xmlns:a16="http://schemas.microsoft.com/office/drawing/2014/main" val="2658317924"/>
                  </a:ext>
                </a:extLst>
              </a:tr>
              <a:tr h="665089">
                <a:tc>
                  <a:txBody>
                    <a:bodyPr/>
                    <a:lstStyle/>
                    <a:p>
                      <a:r>
                        <a:rPr lang="en-US" sz="1800"/>
                        <a:t>Canvas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Yes</a:t>
                      </a:r>
                    </a:p>
                  </a:txBody>
                  <a:tcPr marL="19974" marR="19974" marT="9987" marB="9987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Add an invisible drawing pad to a web page, on which you can add drawings (animations, games, and other interactive features) using </a:t>
                      </a:r>
                      <a:r>
                        <a:rPr lang="en-US" sz="1800" dirty="0" err="1"/>
                        <a:t>Javascript</a:t>
                      </a:r>
                      <a:endParaRPr lang="en-US" sz="1800" dirty="0"/>
                    </a:p>
                  </a:txBody>
                  <a:tcPr marL="19974" marR="19974" marT="9987" marB="9987" anchor="ctr"/>
                </a:tc>
                <a:extLst>
                  <a:ext uri="{0D108BD9-81ED-4DB2-BD59-A6C34878D82A}">
                    <a16:rowId xmlns:a16="http://schemas.microsoft.com/office/drawing/2014/main" val="3771915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77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Tags and Elements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307773" y="2435898"/>
            <a:ext cx="79160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An HTML element usually consists of a </a:t>
            </a:r>
            <a:r>
              <a:rPr lang="en-US" sz="2800" b="1" dirty="0"/>
              <a:t>start</a:t>
            </a:r>
            <a:r>
              <a:rPr lang="en-US" sz="2800" dirty="0"/>
              <a:t> tag and an </a:t>
            </a:r>
            <a:r>
              <a:rPr lang="en-US" sz="2800" b="1" dirty="0"/>
              <a:t>end</a:t>
            </a:r>
            <a:r>
              <a:rPr lang="en-US" sz="2800" dirty="0"/>
              <a:t> tag, with the content inserted in between.</a:t>
            </a:r>
            <a:endParaRPr lang="en-US" altLang="en-US" dirty="0"/>
          </a:p>
          <a:p>
            <a:r>
              <a:rPr lang="en-US" dirty="0"/>
              <a:t>Please explore all Elements from </a:t>
            </a:r>
            <a:r>
              <a:rPr lang="en-US" dirty="0">
                <a:hlinkClick r:id="rId2"/>
              </a:rPr>
              <a:t>https://www.w3schools.com/</a:t>
            </a:r>
            <a:r>
              <a:rPr lang="en-US" dirty="0"/>
              <a:t> one by one.</a:t>
            </a:r>
            <a:endParaRPr lang="x-none" dirty="0"/>
          </a:p>
          <a:p>
            <a:r>
              <a:rPr lang="en-US" dirty="0">
                <a:hlinkClick r:id="rId3"/>
              </a:rPr>
              <a:t>https://www.w3schools.com/tags/default.asp</a:t>
            </a:r>
            <a:endParaRPr lang="en-US" dirty="0"/>
          </a:p>
          <a:p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208831"/>
              </p:ext>
            </p:extLst>
          </p:nvPr>
        </p:nvGraphicFramePr>
        <p:xfrm>
          <a:off x="2557462" y="4623035"/>
          <a:ext cx="7077075" cy="1449384"/>
        </p:xfrm>
        <a:graphic>
          <a:graphicData uri="http://schemas.openxmlformats.org/drawingml/2006/table">
            <a:tbl>
              <a:tblPr/>
              <a:tblGrid>
                <a:gridCol w="2359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Start tag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Element content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End tag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&lt;h1&gt;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My First Heading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&lt;/h1&gt;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&lt;p&gt;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My first paragraph.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&lt;/p&gt;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&lt;br&gt;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 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 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20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 Attributes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592317" y="2270234"/>
            <a:ext cx="86315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All HTML elements can have attributes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Attributes provide additional information about an element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Attributes are always specified in the start tag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Attributes usually come in name/value pairs like: name="value“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Example : HTML links are defined with the &lt;a&gt; tag. The link address is specified in the </a:t>
            </a:r>
            <a:r>
              <a:rPr lang="en-US" sz="2000" dirty="0" err="1"/>
              <a:t>href</a:t>
            </a:r>
            <a:r>
              <a:rPr lang="en-US" sz="2000" dirty="0"/>
              <a:t> attribute.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/>
              </a:rPr>
              <a:t>a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href</a:t>
            </a:r>
            <a:r>
              <a:rPr lang="en-US" sz="2000" dirty="0">
                <a:solidFill>
                  <a:srgbClr val="0000CD"/>
                </a:solidFill>
                <a:latin typeface="Consolas"/>
              </a:rPr>
              <a:t>="https://www.aiub.edu"&gt;</a:t>
            </a:r>
            <a:r>
              <a:rPr lang="en-US" sz="2000" dirty="0">
                <a:solidFill>
                  <a:srgbClr val="000000"/>
                </a:solidFill>
                <a:latin typeface="Consolas"/>
              </a:rPr>
              <a:t>AIUB</a:t>
            </a:r>
            <a:r>
              <a:rPr lang="en-US" sz="20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000" dirty="0">
                <a:solidFill>
                  <a:srgbClr val="A52A2A"/>
                </a:solidFill>
                <a:latin typeface="Consolas"/>
              </a:rPr>
              <a:t>/a</a:t>
            </a:r>
            <a:r>
              <a:rPr lang="en-US" sz="2000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r>
              <a:rPr lang="en-US" sz="2000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sz="2000" dirty="0" err="1">
                <a:solidFill>
                  <a:srgbClr val="A52A2A"/>
                </a:solidFill>
                <a:latin typeface="Consolas"/>
              </a:rPr>
              <a:t>img</a:t>
            </a:r>
            <a:r>
              <a:rPr lang="en-US" sz="2000" dirty="0">
                <a:solidFill>
                  <a:srgbClr val="FF0000"/>
                </a:solidFill>
                <a:latin typeface="Consolas"/>
              </a:rPr>
              <a:t> </a:t>
            </a:r>
            <a:r>
              <a:rPr lang="en-US" sz="2000" dirty="0" err="1">
                <a:solidFill>
                  <a:srgbClr val="FF0000"/>
                </a:solidFill>
                <a:latin typeface="Consolas"/>
              </a:rPr>
              <a:t>src</a:t>
            </a:r>
            <a:r>
              <a:rPr lang="en-US" sz="2000" dirty="0">
                <a:solidFill>
                  <a:srgbClr val="0000CD"/>
                </a:solidFill>
                <a:latin typeface="Consolas"/>
              </a:rPr>
              <a:t>="img_girl.jpg"&gt;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Please explore all Elements/ Tags/ attributes from </a:t>
            </a:r>
            <a:r>
              <a:rPr lang="en-US" sz="2000" dirty="0">
                <a:hlinkClick r:id="rId2"/>
              </a:rPr>
              <a:t>https://www.w3schools.com/tags/ref_attributes.asp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endParaRPr lang="x-none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6264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7385D-A5F0-E3B0-EBE5-5540640E3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B7D9-DD14-6B17-2247-FB87653AD6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Popular HTML Elements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9D383-43BF-D9BE-A318-BE90B87408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433F2-935B-61F2-80F8-4D77725FC724}"/>
              </a:ext>
            </a:extLst>
          </p:cNvPr>
          <p:cNvSpPr txBox="1"/>
          <p:nvPr/>
        </p:nvSpPr>
        <p:spPr>
          <a:xfrm>
            <a:off x="342900" y="1981792"/>
            <a:ext cx="1010963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1. Favicon</a:t>
            </a:r>
          </a:p>
          <a:p>
            <a:r>
              <a:rPr lang="en-US" sz="2200" dirty="0"/>
              <a:t>A small icon displayed in the browser tab or bookmark. Added using the &lt;link&gt; tag in the &lt;head&gt; section:</a:t>
            </a:r>
          </a:p>
          <a:p>
            <a:r>
              <a:rPr lang="en-US" sz="2200" dirty="0"/>
              <a:t>&lt;head&gt;&lt;link </a:t>
            </a:r>
            <a:r>
              <a:rPr lang="en-US" sz="2200" dirty="0" err="1"/>
              <a:t>rel</a:t>
            </a:r>
            <a:r>
              <a:rPr lang="en-US" sz="2200" dirty="0"/>
              <a:t>="icon" type="image/x-icon" </a:t>
            </a:r>
            <a:r>
              <a:rPr lang="en-US" sz="2200" dirty="0" err="1"/>
              <a:t>href</a:t>
            </a:r>
            <a:r>
              <a:rPr lang="en-US" sz="2200" dirty="0"/>
              <a:t>="favicon.ico"&gt;&lt;/head&gt;</a:t>
            </a:r>
          </a:p>
          <a:p>
            <a:r>
              <a:rPr lang="en-US" sz="2200" b="1" dirty="0"/>
              <a:t>2. Page Title</a:t>
            </a:r>
          </a:p>
          <a:p>
            <a:r>
              <a:rPr lang="en-US" sz="2200" dirty="0"/>
              <a:t>The title of the webpage displayed in the browser tab or window. Defined using the &lt;title&gt; tag within the &lt;head&gt; section.</a:t>
            </a:r>
          </a:p>
          <a:p>
            <a:r>
              <a:rPr lang="en-US" sz="2200" dirty="0"/>
              <a:t>&lt;head&gt;&lt;title&gt;My Webpage Title&lt;/title&gt;&lt;/head&gt;</a:t>
            </a:r>
          </a:p>
          <a:p>
            <a:r>
              <a:rPr lang="en-US" sz="2200" b="1" dirty="0"/>
              <a:t>3. HTML Head</a:t>
            </a:r>
          </a:p>
          <a:p>
            <a:r>
              <a:rPr lang="en-US" sz="2200" dirty="0"/>
              <a:t>The &lt;head&gt; section contains metadata and links to external resources.</a:t>
            </a:r>
          </a:p>
          <a:p>
            <a:endParaRPr lang="en-US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17CC0C-DC9C-676E-A90C-B412162A7A5F}"/>
              </a:ext>
            </a:extLst>
          </p:cNvPr>
          <p:cNvSpPr txBox="1"/>
          <p:nvPr/>
        </p:nvSpPr>
        <p:spPr>
          <a:xfrm>
            <a:off x="342900" y="5325573"/>
            <a:ext cx="6130578" cy="15696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/>
              <a:t>&lt;head&gt;</a:t>
            </a:r>
          </a:p>
          <a:p>
            <a:r>
              <a:rPr lang="en-US" sz="1600" dirty="0"/>
              <a:t>  &lt;title&gt;Page Title&lt;/title&gt;</a:t>
            </a:r>
          </a:p>
          <a:p>
            <a:r>
              <a:rPr lang="en-US" sz="1600" dirty="0"/>
              <a:t>  &lt;meta charset="UTF-8"&gt;</a:t>
            </a:r>
          </a:p>
          <a:p>
            <a:r>
              <a:rPr lang="en-US" sz="1600" dirty="0"/>
              <a:t>  &lt;meta name="description" content="Page Description"&gt;</a:t>
            </a:r>
          </a:p>
          <a:p>
            <a:r>
              <a:rPr lang="en-US" sz="1600" dirty="0"/>
              <a:t>  &lt;link </a:t>
            </a:r>
            <a:r>
              <a:rPr lang="en-US" sz="1600" dirty="0" err="1"/>
              <a:t>rel</a:t>
            </a:r>
            <a:r>
              <a:rPr lang="en-US" sz="1600" dirty="0"/>
              <a:t>="stylesheet" </a:t>
            </a:r>
            <a:r>
              <a:rPr lang="en-US" sz="1600" dirty="0" err="1"/>
              <a:t>href</a:t>
            </a:r>
            <a:r>
              <a:rPr lang="en-US" sz="1600" dirty="0"/>
              <a:t>="styles.css"&gt;</a:t>
            </a:r>
          </a:p>
          <a:p>
            <a:r>
              <a:rPr lang="en-US" sz="1600" dirty="0"/>
              <a:t>&lt;/head&gt;</a:t>
            </a:r>
          </a:p>
        </p:txBody>
      </p:sp>
    </p:spTree>
    <p:extLst>
      <p:ext uri="{BB962C8B-B14F-4D97-AF65-F5344CB8AC3E}">
        <p14:creationId xmlns:p14="http://schemas.microsoft.com/office/powerpoint/2010/main" val="396202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CE9E-8923-3CFA-D7F6-AE019A7B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936958-C93D-3EAE-0259-6F5A46E47866}"/>
              </a:ext>
            </a:extLst>
          </p:cNvPr>
          <p:cNvSpPr txBox="1"/>
          <p:nvPr/>
        </p:nvSpPr>
        <p:spPr>
          <a:xfrm>
            <a:off x="489244" y="1752803"/>
            <a:ext cx="1050377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 Table</a:t>
            </a:r>
          </a:p>
          <a:p>
            <a:r>
              <a:rPr lang="en-US" sz="2200" dirty="0"/>
              <a:t>Used to display data in rows and columns.</a:t>
            </a:r>
          </a:p>
          <a:p>
            <a:endParaRPr lang="en-US" sz="2200" dirty="0"/>
          </a:p>
          <a:p>
            <a:r>
              <a:rPr lang="en-US" sz="2200" dirty="0"/>
              <a:t>&lt;table&gt;</a:t>
            </a:r>
          </a:p>
          <a:p>
            <a:r>
              <a:rPr lang="en-US" sz="2200" dirty="0"/>
              <a:t>  &lt;tr&gt;</a:t>
            </a:r>
          </a:p>
          <a:p>
            <a:r>
              <a:rPr lang="en-US" sz="2200" dirty="0"/>
              <a:t>    &lt;</a:t>
            </a:r>
            <a:r>
              <a:rPr lang="en-US" sz="2200" dirty="0" err="1"/>
              <a:t>th</a:t>
            </a:r>
            <a:r>
              <a:rPr lang="en-US" sz="2200" dirty="0"/>
              <a:t>&gt;Header 1&lt;/</a:t>
            </a:r>
            <a:r>
              <a:rPr lang="en-US" sz="2200" dirty="0" err="1"/>
              <a:t>th</a:t>
            </a:r>
            <a:r>
              <a:rPr lang="en-US" sz="2200" dirty="0"/>
              <a:t>&gt;</a:t>
            </a:r>
          </a:p>
          <a:p>
            <a:r>
              <a:rPr lang="en-US" sz="2200" dirty="0"/>
              <a:t>    &lt;</a:t>
            </a:r>
            <a:r>
              <a:rPr lang="en-US" sz="2200" dirty="0" err="1"/>
              <a:t>th</a:t>
            </a:r>
            <a:r>
              <a:rPr lang="en-US" sz="2200" dirty="0"/>
              <a:t>&gt;Header 2&lt;/</a:t>
            </a:r>
            <a:r>
              <a:rPr lang="en-US" sz="2200" dirty="0" err="1"/>
              <a:t>th</a:t>
            </a:r>
            <a:r>
              <a:rPr lang="en-US" sz="2200" dirty="0"/>
              <a:t>&gt;</a:t>
            </a:r>
          </a:p>
          <a:p>
            <a:r>
              <a:rPr lang="en-US" sz="2200" dirty="0"/>
              <a:t>  &lt;/tr&gt;</a:t>
            </a:r>
          </a:p>
          <a:p>
            <a:r>
              <a:rPr lang="en-US" sz="2200" dirty="0"/>
              <a:t>  &lt;tr&gt;</a:t>
            </a:r>
          </a:p>
          <a:p>
            <a:r>
              <a:rPr lang="en-US" sz="2200" dirty="0"/>
              <a:t>    &lt;td&gt;Data 1&lt;/td&gt;</a:t>
            </a:r>
          </a:p>
          <a:p>
            <a:r>
              <a:rPr lang="en-US" sz="2200" dirty="0"/>
              <a:t>    &lt;td&gt;Data 2&lt;/td&gt;</a:t>
            </a:r>
          </a:p>
          <a:p>
            <a:r>
              <a:rPr lang="en-US" sz="2200" dirty="0"/>
              <a:t>  &lt;/tr&gt;</a:t>
            </a:r>
          </a:p>
          <a:p>
            <a:r>
              <a:rPr lang="en-US" sz="2200" dirty="0"/>
              <a:t>&lt;/table&gt;</a:t>
            </a:r>
          </a:p>
          <a:p>
            <a:endParaRPr lang="en-US" sz="2200" dirty="0"/>
          </a:p>
          <a:p>
            <a:r>
              <a:rPr lang="en-US" sz="2200" dirty="0"/>
              <a:t>Tags: &lt;table&gt;, &lt;tr&gt; (table row), &lt;</a:t>
            </a:r>
            <a:r>
              <a:rPr lang="en-US" sz="2200" dirty="0" err="1"/>
              <a:t>th</a:t>
            </a:r>
            <a:r>
              <a:rPr lang="en-US" sz="2200" dirty="0"/>
              <a:t>&gt; (table header), &lt;td&gt; (table data).</a:t>
            </a:r>
          </a:p>
        </p:txBody>
      </p:sp>
    </p:spTree>
    <p:extLst>
      <p:ext uri="{BB962C8B-B14F-4D97-AF65-F5344CB8AC3E}">
        <p14:creationId xmlns:p14="http://schemas.microsoft.com/office/powerpoint/2010/main" val="77415586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b8d8a30219489fc74f1cd007bf6ea123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0D4621-9C67-44FB-9FCB-C32F9A430631}"/>
</file>

<file path=customXml/itemProps2.xml><?xml version="1.0" encoding="utf-8"?>
<ds:datastoreItem xmlns:ds="http://schemas.openxmlformats.org/officeDocument/2006/customXml" ds:itemID="{BB57E799-EDE8-4872-A781-CF769F367E81}"/>
</file>

<file path=customXml/itemProps3.xml><?xml version="1.0" encoding="utf-8"?>
<ds:datastoreItem xmlns:ds="http://schemas.openxmlformats.org/officeDocument/2006/customXml" ds:itemID="{8A9D5B9C-9599-443F-A09D-5B523553DE87}"/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1278</Words>
  <Application>Microsoft Macintosh PowerPoint</Application>
  <PresentationFormat>Widescreen</PresentationFormat>
  <Paragraphs>198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Corbel</vt:lpstr>
      <vt:lpstr>Wingdings</vt:lpstr>
      <vt:lpstr>Spectrum</vt:lpstr>
      <vt:lpstr>HTML</vt:lpstr>
      <vt:lpstr>What is HTML?</vt:lpstr>
      <vt:lpstr>PowerPoint Presentation</vt:lpstr>
      <vt:lpstr>PowerPoint Presentation</vt:lpstr>
      <vt:lpstr>HTML Version</vt:lpstr>
      <vt:lpstr>HTML Tags and Elements</vt:lpstr>
      <vt:lpstr>HTML Attributes</vt:lpstr>
      <vt:lpstr>Popular HTML Elements</vt:lpstr>
      <vt:lpstr>HTML Table</vt:lpstr>
      <vt:lpstr>XML</vt:lpstr>
      <vt:lpstr>What is XML?</vt:lpstr>
      <vt:lpstr>PowerPoint Presentation</vt:lpstr>
      <vt:lpstr>PowerPoint Presentation</vt:lpstr>
      <vt:lpstr>What is the DOM?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Sazzad Hossain</dc:creator>
  <cp:lastModifiedBy>Md Al Amin</cp:lastModifiedBy>
  <cp:revision>30</cp:revision>
  <dcterms:created xsi:type="dcterms:W3CDTF">2025-03-09T06:56:01Z</dcterms:created>
  <dcterms:modified xsi:type="dcterms:W3CDTF">2025-03-24T07:50:52Z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