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6" r:id="rId4"/>
    <p:sldId id="291" r:id="rId5"/>
    <p:sldId id="292" r:id="rId6"/>
    <p:sldId id="293" r:id="rId7"/>
    <p:sldId id="295" r:id="rId8"/>
    <p:sldId id="296" r:id="rId9"/>
    <p:sldId id="267" r:id="rId10"/>
    <p:sldId id="298" r:id="rId11"/>
    <p:sldId id="299" r:id="rId12"/>
    <p:sldId id="297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1" r:id="rId24"/>
    <p:sldId id="312" r:id="rId25"/>
    <p:sldId id="313" r:id="rId26"/>
    <p:sldId id="315" r:id="rId27"/>
    <p:sldId id="316" r:id="rId28"/>
    <p:sldId id="317" r:id="rId29"/>
    <p:sldId id="318" r:id="rId30"/>
    <p:sldId id="265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zad Hossain" userId="S::sazzad@aiub.edu::22e04870-1fae-4b73-a03c-7df4a64ac6f3" providerId="AD" clId="Web-{A2FCD456-E784-B276-004E-4949F85A9FFB}"/>
    <pc:docChg chg="modSld">
      <pc:chgData name="Sazzad Hossain" userId="S::sazzad@aiub.edu::22e04870-1fae-4b73-a03c-7df4a64ac6f3" providerId="AD" clId="Web-{A2FCD456-E784-B276-004E-4949F85A9FFB}" dt="2020-04-26T08:32:04.743" v="3" actId="20577"/>
      <pc:docMkLst>
        <pc:docMk/>
      </pc:docMkLst>
      <pc:sldChg chg="modSp">
        <pc:chgData name="Sazzad Hossain" userId="S::sazzad@aiub.edu::22e04870-1fae-4b73-a03c-7df4a64ac6f3" providerId="AD" clId="Web-{A2FCD456-E784-B276-004E-4949F85A9FFB}" dt="2020-04-26T08:32:04.743" v="2" actId="20577"/>
        <pc:sldMkLst>
          <pc:docMk/>
          <pc:sldMk cId="700707328" sldId="256"/>
        </pc:sldMkLst>
        <pc:spChg chg="mod">
          <ac:chgData name="Sazzad Hossain" userId="S::sazzad@aiub.edu::22e04870-1fae-4b73-a03c-7df4a64ac6f3" providerId="AD" clId="Web-{A2FCD456-E784-B276-004E-4949F85A9FFB}" dt="2020-04-26T08:32:04.743" v="2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  <pc:docChgLst>
    <pc:chgData name="Md. Al-Amin" userId="bcbe49e6-e4a7-45c5-8a0e-d548ae8c8143" providerId="ADAL" clId="{9DE9BD5A-127A-4D30-95B8-921B8FF7694F}"/>
    <pc:docChg chg="modSld">
      <pc:chgData name="Md. Al-Amin" userId="bcbe49e6-e4a7-45c5-8a0e-d548ae8c8143" providerId="ADAL" clId="{9DE9BD5A-127A-4D30-95B8-921B8FF7694F}" dt="2024-10-24T15:54:21.833" v="1" actId="20577"/>
      <pc:docMkLst>
        <pc:docMk/>
      </pc:docMkLst>
      <pc:sldChg chg="modSp mod">
        <pc:chgData name="Md. Al-Amin" userId="bcbe49e6-e4a7-45c5-8a0e-d548ae8c8143" providerId="ADAL" clId="{9DE9BD5A-127A-4D30-95B8-921B8FF7694F}" dt="2024-10-24T15:54:21.833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9DE9BD5A-127A-4D30-95B8-921B8FF7694F}" dt="2024-10-24T15:54:21.833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Sazzad Hossain" userId="S::sazzad@aiub.edu::22e04870-1fae-4b73-a03c-7df4a64ac6f3" providerId="AD" clId="Web-{015234E6-3E18-FD50-C4D8-0DED12E97555}"/>
    <pc:docChg chg="modSld">
      <pc:chgData name="Sazzad Hossain" userId="S::sazzad@aiub.edu::22e04870-1fae-4b73-a03c-7df4a64ac6f3" providerId="AD" clId="Web-{015234E6-3E18-FD50-C4D8-0DED12E97555}" dt="2020-04-26T08:28:52.716" v="31" actId="20577"/>
      <pc:docMkLst>
        <pc:docMk/>
      </pc:docMkLst>
      <pc:sldChg chg="modSp">
        <pc:chgData name="Sazzad Hossain" userId="S::sazzad@aiub.edu::22e04870-1fae-4b73-a03c-7df4a64ac6f3" providerId="AD" clId="Web-{015234E6-3E18-FD50-C4D8-0DED12E97555}" dt="2020-04-26T08:28:50.919" v="29" actId="20577"/>
        <pc:sldMkLst>
          <pc:docMk/>
          <pc:sldMk cId="700707328" sldId="256"/>
        </pc:sldMkLst>
        <pc:spChg chg="mod">
          <ac:chgData name="Sazzad Hossain" userId="S::sazzad@aiub.edu::22e04870-1fae-4b73-a03c-7df4a64ac6f3" providerId="AD" clId="Web-{015234E6-3E18-FD50-C4D8-0DED12E97555}" dt="2020-04-26T08:28:50.919" v="29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PHP and MySQL Continued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</a:t>
            </a:r>
            <a:r>
              <a:rPr lang="en-US" err="1"/>
              <a:t>Code:CSC</a:t>
            </a:r>
            <a:r>
              <a:rPr lang="en-US"/>
              <a:t>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5622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5913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(alamin@aiub.edu)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&lt;?php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servername</a:t>
            </a:r>
            <a:r>
              <a:rPr lang="en-US" sz="1600"/>
              <a:t> = "localhost";</a:t>
            </a:r>
            <a:br>
              <a:rPr lang="en-US" sz="1600"/>
            </a:br>
            <a:r>
              <a:rPr lang="en-US" sz="1600"/>
              <a:t>$username = “root";</a:t>
            </a:r>
            <a:br>
              <a:rPr lang="en-US" sz="1600"/>
            </a:br>
            <a:r>
              <a:rPr lang="en-US" sz="1600"/>
              <a:t>$password = "";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dbname</a:t>
            </a:r>
            <a:r>
              <a:rPr lang="en-US" sz="1600"/>
              <a:t> = "</a:t>
            </a:r>
            <a:r>
              <a:rPr lang="en-US" sz="1600" err="1"/>
              <a:t>myDB</a:t>
            </a:r>
            <a:r>
              <a:rPr lang="en-US" sz="1600"/>
              <a:t>";</a:t>
            </a:r>
            <a:br>
              <a:rPr lang="en-US" sz="1600"/>
            </a:br>
            <a:r>
              <a:rPr lang="en-US" sz="1600"/>
              <a:t>$conn = new </a:t>
            </a:r>
            <a:r>
              <a:rPr lang="en-US" sz="1600" err="1"/>
              <a:t>mysqli</a:t>
            </a:r>
            <a:r>
              <a:rPr lang="en-US" sz="1600"/>
              <a:t>($</a:t>
            </a:r>
            <a:r>
              <a:rPr lang="en-US" sz="1600" err="1"/>
              <a:t>servername</a:t>
            </a:r>
            <a:r>
              <a:rPr lang="en-US" sz="1600"/>
              <a:t>, $username, $password, $</a:t>
            </a:r>
            <a:r>
              <a:rPr lang="en-US" sz="1600" err="1"/>
              <a:t>dbname</a:t>
            </a:r>
            <a:r>
              <a:rPr lang="en-US" sz="1600"/>
              <a:t>);</a:t>
            </a:r>
            <a:br>
              <a:rPr lang="en-US" sz="1600"/>
            </a:br>
            <a:r>
              <a:rPr lang="en-US" sz="1600"/>
              <a:t>if ($conn-&gt;</a:t>
            </a:r>
            <a:r>
              <a:rPr lang="en-US" sz="1600" err="1"/>
              <a:t>connect_error</a:t>
            </a:r>
            <a:r>
              <a:rPr lang="en-US" sz="1600"/>
              <a:t>) { die("Connection failed: " . $conn-&gt;</a:t>
            </a:r>
            <a:r>
              <a:rPr lang="en-US" sz="1600" err="1"/>
              <a:t>connect_error</a:t>
            </a:r>
            <a:r>
              <a:rPr lang="en-US" sz="1600"/>
              <a:t>);}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sql</a:t>
            </a:r>
            <a:r>
              <a:rPr lang="en-US" sz="1600"/>
              <a:t> = "SELECT id, </a:t>
            </a:r>
            <a:r>
              <a:rPr lang="en-US" sz="1600" err="1"/>
              <a:t>firstname</a:t>
            </a:r>
            <a:r>
              <a:rPr lang="en-US" sz="1600"/>
              <a:t>, </a:t>
            </a:r>
            <a:r>
              <a:rPr lang="en-US" sz="1600" err="1"/>
              <a:t>lastname</a:t>
            </a:r>
            <a:r>
              <a:rPr lang="en-US" sz="1600"/>
              <a:t> FROM Users";</a:t>
            </a:r>
            <a:br>
              <a:rPr lang="en-US" sz="1600"/>
            </a:br>
            <a:r>
              <a:rPr lang="en-US" sz="1600"/>
              <a:t>$result = $conn-&gt;query($</a:t>
            </a:r>
            <a:r>
              <a:rPr lang="en-US" sz="1600" err="1"/>
              <a:t>sql</a:t>
            </a:r>
            <a:r>
              <a:rPr lang="en-US" sz="1600"/>
              <a:t>);</a:t>
            </a:r>
            <a:br>
              <a:rPr lang="en-US" sz="1600"/>
            </a:br>
            <a:br>
              <a:rPr lang="en-US" sz="1600"/>
            </a:br>
            <a:r>
              <a:rPr lang="en-US" sz="1600"/>
              <a:t>if ($result-&gt;</a:t>
            </a:r>
            <a:r>
              <a:rPr lang="en-US" sz="1600" err="1">
                <a:solidFill>
                  <a:srgbClr val="FF0000"/>
                </a:solidFill>
              </a:rPr>
              <a:t>num_rows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&gt; 0) {</a:t>
            </a:r>
            <a:br>
              <a:rPr lang="en-US" sz="1600"/>
            </a:br>
            <a:r>
              <a:rPr lang="en-US" sz="1600"/>
              <a:t>    // output data of each row</a:t>
            </a:r>
            <a:br>
              <a:rPr lang="en-US" sz="1600"/>
            </a:br>
            <a:r>
              <a:rPr lang="en-US" sz="1600"/>
              <a:t>    while($row = $result-&gt;</a:t>
            </a:r>
            <a:r>
              <a:rPr lang="en-US" sz="1600" err="1">
                <a:solidFill>
                  <a:srgbClr val="FF0000"/>
                </a:solidFill>
              </a:rPr>
              <a:t>fetch_assoc</a:t>
            </a:r>
            <a:r>
              <a:rPr lang="en-US" sz="1600"/>
              <a:t>()) {</a:t>
            </a:r>
            <a:br>
              <a:rPr lang="en-US" sz="1600"/>
            </a:br>
            <a:r>
              <a:rPr lang="en-US" sz="1600"/>
              <a:t>        echo "id: " . $row["id"]. " - Name: " . $row["</a:t>
            </a:r>
            <a:r>
              <a:rPr lang="en-US" sz="1600" err="1"/>
              <a:t>firstname</a:t>
            </a:r>
            <a:r>
              <a:rPr lang="en-US" sz="1600"/>
              <a:t>"]. " " . $row["</a:t>
            </a:r>
            <a:r>
              <a:rPr lang="en-US" sz="1600" err="1"/>
              <a:t>lastname</a:t>
            </a:r>
            <a:r>
              <a:rPr lang="en-US" sz="1600"/>
              <a:t>"]. "&lt;</a:t>
            </a:r>
            <a:r>
              <a:rPr lang="en-US" sz="1600" err="1"/>
              <a:t>br</a:t>
            </a:r>
            <a:r>
              <a:rPr lang="en-US" sz="1600"/>
              <a:t>&gt;";</a:t>
            </a:r>
            <a:br>
              <a:rPr lang="en-US" sz="1600"/>
            </a:br>
            <a:r>
              <a:rPr lang="en-US" sz="1600"/>
              <a:t>    }</a:t>
            </a:r>
            <a:br>
              <a:rPr lang="en-US" sz="1600"/>
            </a:br>
            <a:r>
              <a:rPr lang="en-US" sz="1600"/>
              <a:t>} else {</a:t>
            </a:r>
            <a:br>
              <a:rPr lang="en-US" sz="1600"/>
            </a:br>
            <a:r>
              <a:rPr lang="en-US" sz="1600"/>
              <a:t>    echo "0 results";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r>
              <a:rPr lang="en-US" sz="1600"/>
              <a:t>$conn-&gt;close();</a:t>
            </a:r>
            <a:br>
              <a:rPr lang="en-US" sz="1600"/>
            </a:br>
            <a:r>
              <a:rPr lang="en-US" sz="16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6715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table. 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query puts the resulting data into a variable called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$result</a:t>
            </a:r>
            <a:r>
              <a:rPr lang="en-US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/>
              <a:t>() 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/>
              <a:t>() puts all the results into an associative array that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11598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Filtering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used to filter records.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used to extract only those records that fulfill a </a:t>
            </a:r>
            <a:r>
              <a:rPr lang="en-US" sz="2800">
                <a:solidFill>
                  <a:srgbClr val="FF0000"/>
                </a:solidFill>
              </a:rPr>
              <a:t>specified</a:t>
            </a:r>
            <a:r>
              <a:rPr lang="en-US" sz="2800"/>
              <a:t> condition.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>
                <a:solidFill>
                  <a:srgbClr val="FF0000"/>
                </a:solidFill>
              </a:rPr>
              <a:t>SELECT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 operator value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/>
              <a:t>Using Where Query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712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 "localhost";</a:t>
            </a:r>
            <a:br>
              <a:rPr lang="en-US" sz="1600"/>
            </a:br>
            <a:r>
              <a:rPr lang="en-US"/>
              <a:t>$username = “root";</a:t>
            </a:r>
            <a:br>
              <a:rPr lang="en-US" sz="1600"/>
            </a:br>
            <a:r>
              <a:rPr lang="en-US"/>
              <a:t>$password = "";</a:t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 "</a:t>
            </a:r>
            <a:r>
              <a:rPr lang="en-US" err="1"/>
              <a:t>myDB</a:t>
            </a:r>
            <a:r>
              <a:rPr lang="en-US"/>
              <a:t>";</a:t>
            </a:r>
            <a:br>
              <a:rPr lang="en-US"/>
            </a:br>
            <a:r>
              <a:rPr lang="en-US"/>
              <a:t>$conn = new 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  <a:br>
              <a:rPr lang="en-US"/>
            </a:br>
            <a:r>
              <a:rPr lang="en-US"/>
              <a:t>if ($conn-&gt;</a:t>
            </a:r>
            <a:r>
              <a:rPr lang="en-US" err="1"/>
              <a:t>connect_error</a:t>
            </a:r>
            <a:r>
              <a:rPr lang="en-US"/>
              <a:t>) {</a:t>
            </a:r>
            <a:br>
              <a:rPr lang="en-US" sz="1600"/>
            </a:br>
            <a:r>
              <a:rPr lang="en-US"/>
              <a:t>    die("Connection failed: " . $conn-&gt;</a:t>
            </a:r>
            <a:r>
              <a:rPr lang="en-US" err="1"/>
              <a:t>connect_error</a:t>
            </a:r>
            <a:r>
              <a:rPr lang="en-US"/>
              <a:t>);</a:t>
            </a:r>
            <a:br>
              <a:rPr lang="en-US" sz="1600"/>
            </a:br>
            <a:r>
              <a:rPr lang="en-US"/>
              <a:t>}</a:t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 "SELECT id, </a:t>
            </a:r>
            <a:r>
              <a:rPr lang="en-US" err="1"/>
              <a:t>firstname</a:t>
            </a:r>
            <a:r>
              <a:rPr lang="en-US"/>
              <a:t>, </a:t>
            </a:r>
            <a:r>
              <a:rPr lang="en-US" err="1"/>
              <a:t>lastname</a:t>
            </a:r>
            <a:r>
              <a:rPr lang="en-US"/>
              <a:t> FROM Users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/>
              <a:t> </a:t>
            </a:r>
            <a:r>
              <a:rPr lang="en-US" err="1"/>
              <a:t>lastname</a:t>
            </a:r>
            <a:r>
              <a:rPr lang="en-US"/>
              <a:t>='Doe'";</a:t>
            </a:r>
            <a:br>
              <a:rPr lang="en-US" sz="1600"/>
            </a:br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  <a:br>
              <a:rPr lang="en-US" sz="1600"/>
            </a:br>
            <a:r>
              <a:rPr lang="en-US"/>
              <a:t>if ($result-&gt;</a:t>
            </a:r>
            <a:r>
              <a:rPr lang="en-US" err="1">
                <a:solidFill>
                  <a:srgbClr val="FF0000"/>
                </a:solidFill>
              </a:rPr>
              <a:t>num_rows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&gt; 0) {</a:t>
            </a:r>
            <a:br>
              <a:rPr lang="en-US"/>
            </a:br>
            <a:r>
              <a:rPr lang="en-US"/>
              <a:t>    while($row = $result-&gt;</a:t>
            </a:r>
            <a:r>
              <a:rPr lang="en-US" err="1">
                <a:solidFill>
                  <a:srgbClr val="FF0000"/>
                </a:solidFill>
              </a:rPr>
              <a:t>fetch_assoc</a:t>
            </a:r>
            <a:r>
              <a:rPr lang="en-US"/>
              <a:t>()) {</a:t>
            </a:r>
            <a:br>
              <a:rPr lang="en-US" sz="1600"/>
            </a:br>
            <a:r>
              <a:rPr lang="en-US"/>
              <a:t>        echo "id: " . $row["id"]. " - Name: " . $row["</a:t>
            </a:r>
            <a:r>
              <a:rPr lang="en-US" err="1"/>
              <a:t>firstname</a:t>
            </a:r>
            <a:r>
              <a:rPr lang="en-US"/>
              <a:t>"]. " " . $row["</a:t>
            </a:r>
            <a:r>
              <a:rPr lang="en-US" err="1"/>
              <a:t>lastname</a:t>
            </a:r>
            <a:r>
              <a:rPr lang="en-US"/>
              <a:t>"]. "&lt;</a:t>
            </a:r>
            <a:r>
              <a:rPr lang="en-US" err="1"/>
              <a:t>br</a:t>
            </a:r>
            <a:r>
              <a:rPr lang="en-US"/>
              <a:t>&gt;";</a:t>
            </a:r>
            <a:br>
              <a:rPr lang="en-US" sz="1600"/>
            </a:br>
            <a:r>
              <a:rPr lang="en-US"/>
              <a:t>    }</a:t>
            </a:r>
            <a:br>
              <a:rPr lang="en-US" sz="1600"/>
            </a:br>
            <a:r>
              <a:rPr lang="en-US"/>
              <a:t>} else {</a:t>
            </a:r>
            <a:br>
              <a:rPr lang="en-US" sz="1600"/>
            </a:br>
            <a:r>
              <a:rPr lang="en-US"/>
              <a:t>    echo "0 results";</a:t>
            </a:r>
            <a:br>
              <a:rPr lang="en-US" sz="1600"/>
            </a:br>
            <a:r>
              <a:rPr lang="en-US"/>
              <a:t>}</a:t>
            </a:r>
            <a:br>
              <a:rPr lang="en-US" sz="1600"/>
            </a:br>
            <a:r>
              <a:rPr lang="en-US"/>
              <a:t>$conn-&gt;close();</a:t>
            </a:r>
            <a:br>
              <a:rPr lang="en-US" sz="1600"/>
            </a:br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9731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 where the </a:t>
            </a:r>
            <a:r>
              <a:rPr lang="en-US" sz="2400" err="1"/>
              <a:t>lastname</a:t>
            </a:r>
            <a:r>
              <a:rPr lang="en-US" sz="2400"/>
              <a:t> is "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Doe</a:t>
            </a:r>
            <a:r>
              <a:rPr lang="en-US" sz="2400"/>
              <a:t>". The next line of code runs the query and puts the resulting data into a variable called $result.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/>
              <a:t>() 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/>
              <a:t>() puts all the results into an associative array that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384748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Order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ORDER BY </a:t>
            </a:r>
            <a:r>
              <a:rPr lang="en-US" sz="2800"/>
              <a:t>clause is used to sort the result-set in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ascending</a:t>
            </a:r>
            <a:r>
              <a:rPr lang="en-US" sz="2800"/>
              <a:t> or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descending</a:t>
            </a:r>
            <a:r>
              <a:rPr lang="en-US" sz="2800"/>
              <a:t>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ORDER BY clause sorts the records in ascending order by default.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To sort the records in descending order, use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DESC</a:t>
            </a:r>
            <a:r>
              <a:rPr lang="en-US" sz="2800"/>
              <a:t> 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>
                <a:solidFill>
                  <a:srgbClr val="FF0000"/>
                </a:solidFill>
              </a:rPr>
              <a:t>SELECT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ORDER BY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ASC|DESC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9399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 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"SELECT id, </a:t>
            </a:r>
            <a:r>
              <a:rPr lang="en-US" err="1"/>
              <a:t>firstname</a:t>
            </a:r>
            <a:r>
              <a:rPr lang="en-US"/>
              <a:t>, </a:t>
            </a:r>
            <a:r>
              <a:rPr lang="en-US" err="1"/>
              <a:t>lastname</a:t>
            </a:r>
            <a:r>
              <a:rPr lang="en-US"/>
              <a:t> FROM Users </a:t>
            </a:r>
            <a:r>
              <a:rPr lang="en-US">
                <a:solidFill>
                  <a:srgbClr val="FF0000"/>
                </a:solidFill>
              </a:rPr>
              <a:t>ORDER BY </a:t>
            </a:r>
            <a:r>
              <a:rPr lang="en-US" err="1"/>
              <a:t>lastname</a:t>
            </a:r>
            <a:r>
              <a:rPr lang="en-US"/>
              <a:t>";</a:t>
            </a:r>
          </a:p>
          <a:p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</a:p>
          <a:p>
            <a:r>
              <a:rPr lang="en-US"/>
              <a:t>if ($result-&gt;</a:t>
            </a:r>
            <a:r>
              <a:rPr lang="en-US" err="1"/>
              <a:t>num_rows</a:t>
            </a:r>
            <a:r>
              <a:rPr lang="en-US"/>
              <a:t> &gt; 0) {</a:t>
            </a:r>
          </a:p>
          <a:p>
            <a:r>
              <a:rPr lang="en-US"/>
              <a:t>while($row = $result-&gt;</a:t>
            </a:r>
            <a:r>
              <a:rPr lang="en-US" err="1"/>
              <a:t>fetch_assoc</a:t>
            </a:r>
            <a:r>
              <a:rPr lang="en-US"/>
              <a:t>()) {</a:t>
            </a:r>
          </a:p>
          <a:p>
            <a:r>
              <a:rPr lang="en-US"/>
              <a:t>        echo "id: " . $row["id"]. " - Name: " . $row["</a:t>
            </a:r>
            <a:r>
              <a:rPr lang="en-US" err="1"/>
              <a:t>firstname</a:t>
            </a:r>
            <a:r>
              <a:rPr lang="en-US"/>
              <a:t>"]. " " . $row["</a:t>
            </a:r>
            <a:r>
              <a:rPr lang="en-US" err="1"/>
              <a:t>lastname</a:t>
            </a:r>
            <a:r>
              <a:rPr lang="en-US"/>
              <a:t>"]. "&lt;</a:t>
            </a:r>
            <a:r>
              <a:rPr lang="en-US" err="1"/>
              <a:t>br</a:t>
            </a:r>
            <a:r>
              <a:rPr lang="en-US"/>
              <a:t>&gt;";</a:t>
            </a:r>
          </a:p>
          <a:p>
            <a:r>
              <a:rPr lang="en-US"/>
              <a:t>    }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"0 results";</a:t>
            </a:r>
          </a:p>
          <a:p>
            <a:r>
              <a:rPr lang="en-US"/>
              <a:t>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20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table. The records will be ordered by the </a:t>
            </a:r>
            <a:r>
              <a:rPr lang="en-US" sz="2400" err="1"/>
              <a:t>lastname</a:t>
            </a:r>
            <a:r>
              <a:rPr lang="en-US" sz="2400"/>
              <a:t> column. The next line of code runs the query and puts the resulting data into a variable called $result.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sz="2400"/>
              <a:t>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sz="2400"/>
              <a:t>puts all the results into an associative array that we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109590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Limit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MySQL provides a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LIMIT</a:t>
            </a:r>
            <a:r>
              <a:rPr lang="en-US" sz="2800"/>
              <a:t> clause that is used to specify the number of records to return.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LIMIT</a:t>
            </a:r>
            <a:r>
              <a:rPr lang="en-US" sz="2800"/>
              <a:t> clause makes it easy to code multi page results or pagination with SQL, and is very useful on large tables. Returning a large number of records can impact on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Assume we wish to select all records from 1 - 30 (inclusive) from a table called "Orders". </a:t>
            </a:r>
          </a:p>
          <a:p>
            <a:pPr algn="ctr"/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sz="2800" err="1">
                <a:solidFill>
                  <a:schemeClr val="bg2">
                    <a:lumMod val="50000"/>
                  </a:schemeClr>
                </a:solidFill>
              </a:rPr>
              <a:t>sql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= "SELECT * FROM </a:t>
            </a:r>
            <a:r>
              <a:rPr lang="en-US" sz="2800">
                <a:solidFill>
                  <a:srgbClr val="FF0000"/>
                </a:solidFill>
              </a:rPr>
              <a:t>Orders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LIMIT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30";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3102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Limit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/>
              <a:t>Mysql</a:t>
            </a:r>
            <a:r>
              <a:rPr lang="en-US" sz="2800"/>
              <a:t> provides a way to </a:t>
            </a:r>
            <a:r>
              <a:rPr lang="en-US" sz="2800" err="1"/>
              <a:t>to</a:t>
            </a:r>
            <a:r>
              <a:rPr lang="en-US" sz="2800"/>
              <a:t> select records 16 – 25 by using OFFSET.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SQL query below says "return only 10 records, start on record 16 (OFFSET 15)":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algn="ctr"/>
            <a:r>
              <a:rPr lang="en-US" sz="2800">
                <a:solidFill>
                  <a:srgbClr val="FF0000"/>
                </a:solidFill>
              </a:rPr>
              <a:t>$</a:t>
            </a:r>
            <a:r>
              <a:rPr lang="en-US" sz="2800" err="1">
                <a:solidFill>
                  <a:srgbClr val="FF0000"/>
                </a:solidFill>
              </a:rPr>
              <a:t>sql</a:t>
            </a:r>
            <a:r>
              <a:rPr lang="en-US" sz="2800">
                <a:solidFill>
                  <a:srgbClr val="FF0000"/>
                </a:solidFill>
              </a:rPr>
              <a:t> = "SELECT * FROM Orders LIMIT 10 OFFSET 15";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/>
              <a:t>shorter syntax to achieve the same result:</a:t>
            </a:r>
            <a:endParaRPr lang="en-US" sz="280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800">
                <a:solidFill>
                  <a:srgbClr val="FF0000"/>
                </a:solidFill>
              </a:rPr>
              <a:t>$</a:t>
            </a:r>
            <a:r>
              <a:rPr lang="en-US" sz="2800" err="1">
                <a:solidFill>
                  <a:srgbClr val="FF0000"/>
                </a:solidFill>
              </a:rPr>
              <a:t>sql</a:t>
            </a:r>
            <a:r>
              <a:rPr lang="en-US" sz="2800">
                <a:solidFill>
                  <a:srgbClr val="FF0000"/>
                </a:solidFill>
              </a:rPr>
              <a:t> = "SELECT * FROM Orders LIMIT 15, 10";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numbers are reversed when a comma is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8106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Prepared Statement And Bound Parameters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Select Query 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Filtering data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Update and Delete Query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Insert/Upload Images or files</a:t>
            </a:r>
          </a:p>
          <a:p>
            <a:pPr marL="342900" indent="-342900">
              <a:buAutoNum type="arabicPeriod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Update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n-US" sz="2800"/>
              <a:t> statement is used to update existing records in a table:</a:t>
            </a:r>
          </a:p>
          <a:p>
            <a:pPr lvl="3"/>
            <a:r>
              <a:rPr lang="en-US" sz="2800">
                <a:solidFill>
                  <a:srgbClr val="FF0000"/>
                </a:solidFill>
              </a:rPr>
              <a:t>UPDATE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endParaRPr lang="en-US" sz="2800">
              <a:solidFill>
                <a:srgbClr val="FF0000"/>
              </a:solidFill>
            </a:endParaRPr>
          </a:p>
          <a:p>
            <a:pPr lvl="3"/>
            <a:r>
              <a:rPr lang="en-US" sz="2800">
                <a:solidFill>
                  <a:srgbClr val="FF0000"/>
                </a:solidFill>
              </a:rPr>
              <a:t>SET column1=value, column2=value2,...</a:t>
            </a:r>
          </a:p>
          <a:p>
            <a:pPr lvl="3"/>
            <a:r>
              <a:rPr lang="en-US" sz="2800">
                <a:solidFill>
                  <a:srgbClr val="FF0000"/>
                </a:solidFill>
              </a:rPr>
              <a:t>WHERE </a:t>
            </a:r>
            <a:r>
              <a:rPr lang="en-US" sz="2800" err="1">
                <a:solidFill>
                  <a:srgbClr val="FF0000"/>
                </a:solidFill>
              </a:rPr>
              <a:t>some_column</a:t>
            </a:r>
            <a:r>
              <a:rPr lang="en-US" sz="2800">
                <a:solidFill>
                  <a:srgbClr val="FF0000"/>
                </a:solidFill>
              </a:rPr>
              <a:t>=</a:t>
            </a:r>
            <a:r>
              <a:rPr lang="en-US" sz="2800" err="1">
                <a:solidFill>
                  <a:srgbClr val="FF0000"/>
                </a:solidFill>
              </a:rPr>
              <a:t>some_value</a:t>
            </a:r>
            <a:r>
              <a:rPr lang="en-US" sz="280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in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n-US" sz="2800"/>
              <a:t> 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specifies which record or records that should be updated.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If the WHERE clause is omitted, all records will be updated!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4586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  <a:p>
            <a:r>
              <a:rPr lang="en-US"/>
              <a:t>//query to update the record of id=2 in the “Users" table: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</a:t>
            </a:r>
            <a:r>
              <a:rPr lang="en-US">
                <a:solidFill>
                  <a:srgbClr val="FF0000"/>
                </a:solidFill>
              </a:rPr>
              <a:t>UPDATE</a:t>
            </a:r>
            <a:r>
              <a:rPr lang="en-US"/>
              <a:t> Users </a:t>
            </a:r>
            <a:r>
              <a:rPr lang="en-US">
                <a:solidFill>
                  <a:srgbClr val="FF0000"/>
                </a:solidFill>
              </a:rPr>
              <a:t>SET</a:t>
            </a:r>
            <a:r>
              <a:rPr lang="en-US"/>
              <a:t> </a:t>
            </a:r>
            <a:r>
              <a:rPr lang="en-US" err="1"/>
              <a:t>lastname</a:t>
            </a:r>
            <a:r>
              <a:rPr lang="en-US"/>
              <a:t>='Doe' WHERE id=2";</a:t>
            </a:r>
          </a:p>
          <a:p>
            <a:r>
              <a:rPr lang="en-US"/>
              <a:t>if ($conn-&gt;query($</a:t>
            </a:r>
            <a:r>
              <a:rPr lang="en-US" err="1"/>
              <a:t>sql</a:t>
            </a:r>
            <a:r>
              <a:rPr lang="en-US"/>
              <a:t>) === TRUE) {</a:t>
            </a:r>
          </a:p>
          <a:p>
            <a:r>
              <a:rPr lang="en-US"/>
              <a:t>    echo "Record updated successfully";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"Error updating record: " . $conn-&gt;error;</a:t>
            </a:r>
          </a:p>
          <a:p>
            <a:r>
              <a:rPr lang="en-US"/>
              <a:t>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596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Delete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DELETE</a:t>
            </a:r>
            <a:r>
              <a:rPr lang="en-US" sz="2800"/>
              <a:t> statement is used to delete records from a table:</a:t>
            </a:r>
          </a:p>
          <a:p>
            <a:pPr lvl="2"/>
            <a:r>
              <a:rPr lang="en-US" sz="2800">
                <a:solidFill>
                  <a:srgbClr val="FF0000"/>
                </a:solidFill>
              </a:rPr>
              <a:t>DELETE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endParaRPr lang="en-US" sz="2800">
              <a:solidFill>
                <a:srgbClr val="FF0000"/>
              </a:solidFill>
            </a:endParaRPr>
          </a:p>
          <a:p>
            <a:pPr lvl="2"/>
            <a:r>
              <a:rPr lang="en-US" sz="2800">
                <a:solidFill>
                  <a:srgbClr val="FF0000"/>
                </a:solidFill>
              </a:rPr>
              <a:t>WHERE </a:t>
            </a:r>
            <a:r>
              <a:rPr lang="en-US" sz="2800" err="1">
                <a:solidFill>
                  <a:srgbClr val="FF0000"/>
                </a:solidFill>
              </a:rPr>
              <a:t>some_column</a:t>
            </a:r>
            <a:r>
              <a:rPr lang="en-US" sz="2800">
                <a:solidFill>
                  <a:srgbClr val="FF0000"/>
                </a:solidFill>
              </a:rPr>
              <a:t> = </a:t>
            </a:r>
            <a:r>
              <a:rPr lang="en-US" sz="2800" err="1">
                <a:solidFill>
                  <a:srgbClr val="FF0000"/>
                </a:solidFill>
              </a:rPr>
              <a:t>some_value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specifies which record or records that should be deleted.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If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omitted, all records will be deleted.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7845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 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</a:t>
            </a:r>
            <a:r>
              <a:rPr lang="en-US">
                <a:solidFill>
                  <a:srgbClr val="FF0000"/>
                </a:solidFill>
              </a:rPr>
              <a:t>DELETE FROM</a:t>
            </a:r>
            <a:r>
              <a:rPr lang="en-US"/>
              <a:t> Users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id=3";</a:t>
            </a:r>
          </a:p>
          <a:p>
            <a:endParaRPr lang="en-US"/>
          </a:p>
          <a:p>
            <a:r>
              <a:rPr lang="en-US"/>
              <a:t>if ($conn-&gt;query($</a:t>
            </a:r>
            <a:r>
              <a:rPr lang="en-US" err="1"/>
              <a:t>sql</a:t>
            </a:r>
            <a:r>
              <a:rPr lang="en-US"/>
              <a:t>) === TRUE) {</a:t>
            </a:r>
          </a:p>
          <a:p>
            <a:r>
              <a:rPr lang="en-US"/>
              <a:t>    echo "Record deleted successfully";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"Error deleting record: " . $conn-&gt;error;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0937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Image into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70C0"/>
                </a:solidFill>
              </a:rPr>
              <a:t>BLOB</a:t>
            </a:r>
            <a:r>
              <a:rPr lang="en-US" sz="2800"/>
              <a:t> is a kind of MySQL </a:t>
            </a:r>
            <a:r>
              <a:rPr lang="en-US" sz="2800">
                <a:solidFill>
                  <a:srgbClr val="FF0000"/>
                </a:solidFill>
              </a:rPr>
              <a:t>datatype</a:t>
            </a:r>
            <a:r>
              <a:rPr lang="en-US" sz="2800"/>
              <a:t> referred as Binary Large Objects. As its name, it is used to store huge volume of data as binary strings as similar as MYSQL BINARY and VARBINARY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/>
              <a:t>Using BOLB type data</a:t>
            </a:r>
            <a:endParaRPr lang="en-FI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3BEBA5-8593-4F9B-84F1-F806110E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41886"/>
              </p:ext>
            </p:extLst>
          </p:nvPr>
        </p:nvGraphicFramePr>
        <p:xfrm>
          <a:off x="951985" y="3779856"/>
          <a:ext cx="6039658" cy="2246770"/>
        </p:xfrm>
        <a:graphic>
          <a:graphicData uri="http://schemas.openxmlformats.org/drawingml/2006/table">
            <a:tbl>
              <a:tblPr/>
              <a:tblGrid>
                <a:gridCol w="3019829">
                  <a:extLst>
                    <a:ext uri="{9D8B030D-6E8A-4147-A177-3AD203B41FA5}">
                      <a16:colId xmlns:a16="http://schemas.microsoft.com/office/drawing/2014/main" val="327414667"/>
                    </a:ext>
                  </a:extLst>
                </a:gridCol>
                <a:gridCol w="3019829">
                  <a:extLst>
                    <a:ext uri="{9D8B030D-6E8A-4147-A177-3AD203B41FA5}">
                      <a16:colId xmlns:a16="http://schemas.microsoft.com/office/drawing/2014/main" val="209153702"/>
                    </a:ext>
                  </a:extLst>
                </a:gridCol>
              </a:tblGrid>
              <a:tr h="68169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MySQL BLOB Types</a:t>
                      </a:r>
                      <a:endParaRPr lang="en-US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Maximum Storage Length (in </a:t>
                      </a:r>
                      <a:r>
                        <a:rPr lang="en-US" b="1">
                          <a:solidFill>
                            <a:srgbClr val="FF0000"/>
                          </a:solidFill>
                          <a:effectLst/>
                        </a:rPr>
                        <a:t>bytes</a:t>
                      </a:r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)</a:t>
                      </a:r>
                      <a:endParaRPr lang="en-US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92009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TINYBLOB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((2^8)-1)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684281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((2^16)-1)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5585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MEDIUMBLOB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((2^24)-1)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03074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LONGBLOB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((2^32)-1)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41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706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Example: Insert Image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737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&lt;HTML&gt;</a:t>
            </a:r>
          </a:p>
          <a:p>
            <a:r>
              <a:rPr lang="en-US" sz="1200"/>
              <a:t>&lt;body&gt;</a:t>
            </a:r>
          </a:p>
          <a:p>
            <a:r>
              <a:rPr lang="en-US" sz="1200"/>
              <a:t> &lt;form </a:t>
            </a:r>
            <a:r>
              <a:rPr lang="en-US" sz="1200" err="1">
                <a:solidFill>
                  <a:srgbClr val="FF0000"/>
                </a:solidFill>
              </a:rPr>
              <a:t>enctype</a:t>
            </a:r>
            <a:r>
              <a:rPr lang="en-US" sz="1200"/>
              <a:t>="multipart/form-data" action=""  method="post" &gt;</a:t>
            </a:r>
          </a:p>
          <a:p>
            <a:r>
              <a:rPr lang="en-US" sz="1200"/>
              <a:t>        &lt;label&gt;Upload Image File:&lt;/label&gt;&lt;</a:t>
            </a:r>
            <a:r>
              <a:rPr lang="en-US" sz="1200" err="1"/>
              <a:t>br</a:t>
            </a:r>
            <a:r>
              <a:rPr lang="en-US" sz="1200"/>
              <a:t> /&gt; </a:t>
            </a:r>
          </a:p>
          <a:p>
            <a:r>
              <a:rPr lang="en-US" sz="1200"/>
              <a:t>&lt;input name="</a:t>
            </a:r>
            <a:r>
              <a:rPr lang="en-US" sz="1200" err="1"/>
              <a:t>userImage</a:t>
            </a:r>
            <a:r>
              <a:rPr lang="en-US" sz="1200"/>
              <a:t>" type="file"/&gt; </a:t>
            </a:r>
          </a:p>
          <a:p>
            <a:r>
              <a:rPr lang="en-US" sz="1200"/>
              <a:t>&lt;input type="submit"    value="Submit" /&gt;</a:t>
            </a:r>
          </a:p>
          <a:p>
            <a:r>
              <a:rPr lang="en-US" sz="1200"/>
              <a:t>    &lt;/form&gt;</a:t>
            </a:r>
          </a:p>
          <a:p>
            <a:r>
              <a:rPr lang="en-US" sz="1200"/>
              <a:t>&lt;/body&gt;</a:t>
            </a:r>
          </a:p>
          <a:p>
            <a:r>
              <a:rPr lang="en-US" sz="1200"/>
              <a:t>&lt;/HTML&gt;</a:t>
            </a:r>
          </a:p>
          <a:p>
            <a:r>
              <a:rPr lang="en-US" sz="1200"/>
              <a:t>&lt;?php</a:t>
            </a:r>
          </a:p>
          <a:p>
            <a:r>
              <a:rPr lang="en-US" sz="1200"/>
              <a:t>if(</a:t>
            </a:r>
            <a:r>
              <a:rPr lang="en-US" sz="1200" err="1"/>
              <a:t>isset</a:t>
            </a:r>
            <a:r>
              <a:rPr lang="en-US" sz="1200"/>
              <a:t>($_POST["submit"])){</a:t>
            </a:r>
          </a:p>
          <a:p>
            <a:r>
              <a:rPr lang="en-US" sz="1200"/>
              <a:t>$</a:t>
            </a:r>
            <a:r>
              <a:rPr lang="en-US" sz="1200" err="1"/>
              <a:t>servername</a:t>
            </a:r>
            <a:r>
              <a:rPr lang="en-US" sz="1200"/>
              <a:t> = "localhost";</a:t>
            </a:r>
          </a:p>
          <a:p>
            <a:r>
              <a:rPr lang="en-US" sz="1200"/>
              <a:t>$username = "root";</a:t>
            </a:r>
          </a:p>
          <a:p>
            <a:r>
              <a:rPr lang="en-US" sz="1200"/>
              <a:t>$password = "";</a:t>
            </a:r>
          </a:p>
          <a:p>
            <a:r>
              <a:rPr lang="en-US" sz="1200"/>
              <a:t>$</a:t>
            </a:r>
            <a:r>
              <a:rPr lang="en-US" sz="1200" err="1"/>
              <a:t>dbname</a:t>
            </a:r>
            <a:r>
              <a:rPr lang="en-US" sz="1200"/>
              <a:t> = "</a:t>
            </a:r>
            <a:r>
              <a:rPr lang="en-US" sz="1200" err="1"/>
              <a:t>myDB</a:t>
            </a:r>
            <a:r>
              <a:rPr lang="en-US" sz="1200"/>
              <a:t>";</a:t>
            </a:r>
          </a:p>
          <a:p>
            <a:r>
              <a:rPr lang="en-US" sz="1200"/>
              <a:t>$conn = new </a:t>
            </a:r>
            <a:r>
              <a:rPr lang="en-US" sz="1200" err="1"/>
              <a:t>mysqli</a:t>
            </a:r>
            <a:r>
              <a:rPr lang="en-US" sz="1200"/>
              <a:t>($</a:t>
            </a:r>
            <a:r>
              <a:rPr lang="en-US" sz="1200" err="1"/>
              <a:t>servername</a:t>
            </a:r>
            <a:r>
              <a:rPr lang="en-US" sz="1200"/>
              <a:t>, $username, $password, $</a:t>
            </a:r>
            <a:r>
              <a:rPr lang="en-US" sz="1200" err="1"/>
              <a:t>dbname</a:t>
            </a:r>
            <a:r>
              <a:rPr lang="en-US" sz="1200"/>
              <a:t>);</a:t>
            </a:r>
          </a:p>
          <a:p>
            <a:r>
              <a:rPr lang="en-US" sz="1200"/>
              <a:t>if ($conn-&gt;</a:t>
            </a:r>
            <a:r>
              <a:rPr lang="en-US" sz="1200" err="1"/>
              <a:t>connect_error</a:t>
            </a:r>
            <a:r>
              <a:rPr lang="en-US" sz="1200"/>
              <a:t>) {die("Connection failed: " . $conn-&gt;</a:t>
            </a:r>
            <a:r>
              <a:rPr lang="en-US" sz="1200" err="1"/>
              <a:t>connect_error</a:t>
            </a:r>
            <a:r>
              <a:rPr lang="en-US" sz="1200"/>
              <a:t>);} </a:t>
            </a:r>
          </a:p>
          <a:p>
            <a:r>
              <a:rPr lang="en-US" sz="1200"/>
              <a:t>if (</a:t>
            </a:r>
            <a:r>
              <a:rPr lang="en-US" sz="1200" err="1">
                <a:solidFill>
                  <a:srgbClr val="FF0000"/>
                </a:solidFill>
              </a:rPr>
              <a:t>is_uploaded_file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'])) {</a:t>
            </a:r>
          </a:p>
          <a:p>
            <a:r>
              <a:rPr lang="en-US" sz="1200"/>
              <a:t>        $</a:t>
            </a:r>
            <a:r>
              <a:rPr lang="en-US" sz="1200" err="1"/>
              <a:t>imgData</a:t>
            </a:r>
            <a:r>
              <a:rPr lang="en-US" sz="1200"/>
              <a:t> = </a:t>
            </a:r>
            <a:r>
              <a:rPr lang="en-US" sz="1200">
                <a:solidFill>
                  <a:srgbClr val="FF0000"/>
                </a:solidFill>
              </a:rPr>
              <a:t>addslashes</a:t>
            </a:r>
            <a:r>
              <a:rPr lang="en-US" sz="1200"/>
              <a:t>(</a:t>
            </a:r>
            <a:r>
              <a:rPr lang="en-US" sz="1200" err="1"/>
              <a:t>file_get_contents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']));</a:t>
            </a:r>
          </a:p>
          <a:p>
            <a:r>
              <a:rPr lang="en-US" sz="1200"/>
              <a:t>        $imageProperties = </a:t>
            </a:r>
            <a:r>
              <a:rPr lang="en-US" sz="1200" err="1">
                <a:solidFill>
                  <a:srgbClr val="FF0000"/>
                </a:solidFill>
              </a:rPr>
              <a:t>getimageSize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']);</a:t>
            </a:r>
          </a:p>
          <a:p>
            <a:r>
              <a:rPr lang="en-US" sz="1200"/>
              <a:t>        $</a:t>
            </a:r>
            <a:r>
              <a:rPr lang="en-US" sz="1200" err="1"/>
              <a:t>sql</a:t>
            </a:r>
            <a:r>
              <a:rPr lang="en-US" sz="1200"/>
              <a:t> = "INSERT INTO Users(</a:t>
            </a:r>
            <a:r>
              <a:rPr lang="en-US" sz="1200" err="1"/>
              <a:t>imageType</a:t>
            </a:r>
            <a:r>
              <a:rPr lang="en-US" sz="1200"/>
              <a:t> ,</a:t>
            </a:r>
            <a:r>
              <a:rPr lang="en-US" sz="1200" err="1"/>
              <a:t>imageData</a:t>
            </a:r>
            <a:r>
              <a:rPr lang="en-US" sz="1200"/>
              <a:t>) VALUES('{$imageProperties[</a:t>
            </a:r>
            <a:r>
              <a:rPr lang="en-US" sz="1200">
                <a:solidFill>
                  <a:srgbClr val="FF0000"/>
                </a:solidFill>
              </a:rPr>
              <a:t>'mime</a:t>
            </a:r>
            <a:r>
              <a:rPr lang="en-US" sz="1200"/>
              <a:t>']}', '{$</a:t>
            </a:r>
            <a:r>
              <a:rPr lang="en-US" sz="1200" err="1"/>
              <a:t>imgData</a:t>
            </a:r>
            <a:r>
              <a:rPr lang="en-US" sz="1200"/>
              <a:t>}')";</a:t>
            </a:r>
          </a:p>
          <a:p>
            <a:r>
              <a:rPr lang="en-US" sz="1200"/>
              <a:t>if ($conn-&gt;query($</a:t>
            </a:r>
            <a:r>
              <a:rPr lang="en-US" sz="1200" err="1"/>
              <a:t>sql</a:t>
            </a:r>
            <a:r>
              <a:rPr lang="en-US" sz="1200"/>
              <a:t>) === TRUE) {</a:t>
            </a:r>
          </a:p>
          <a:p>
            <a:r>
              <a:rPr lang="en-US" sz="1200"/>
              <a:t>    echo "image inserted successfully";</a:t>
            </a:r>
          </a:p>
          <a:p>
            <a:r>
              <a:rPr lang="en-US" sz="1200"/>
              <a:t>} else {</a:t>
            </a:r>
          </a:p>
          <a:p>
            <a:r>
              <a:rPr lang="en-US" sz="1200"/>
              <a:t>    echo "Error updating record: " . $conn-&gt;error;</a:t>
            </a:r>
          </a:p>
          <a:p>
            <a:r>
              <a:rPr lang="en-US" sz="1200"/>
              <a:t>}</a:t>
            </a:r>
          </a:p>
          <a:p>
            <a:r>
              <a:rPr lang="en-US" sz="1200"/>
              <a:t>$conn-&gt;close();</a:t>
            </a:r>
          </a:p>
          <a:p>
            <a:r>
              <a:rPr lang="en-US" sz="1200"/>
              <a:t> }</a:t>
            </a:r>
          </a:p>
          <a:p>
            <a:r>
              <a:rPr lang="en-US" sz="1200"/>
              <a:t>}</a:t>
            </a:r>
          </a:p>
          <a:p>
            <a:r>
              <a:rPr lang="en-US" sz="12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4336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248558"/>
            <a:ext cx="8737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</a:t>
            </a:r>
            <a:r>
              <a:rPr lang="en-US" sz="2000" err="1">
                <a:solidFill>
                  <a:srgbClr val="0070C0"/>
                </a:solidFill>
              </a:rPr>
              <a:t>enctype</a:t>
            </a:r>
            <a:r>
              <a:rPr lang="en-US" sz="2000"/>
              <a:t> attribute specifies how the form-data should be encoded when submitting it to the server. </a:t>
            </a:r>
            <a:r>
              <a:rPr lang="en-US"/>
              <a:t>The </a:t>
            </a:r>
            <a:r>
              <a:rPr lang="en-US" err="1"/>
              <a:t>enctype</a:t>
            </a:r>
            <a:r>
              <a:rPr lang="en-US"/>
              <a:t> attribute can be used only if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method="post".</a:t>
            </a:r>
            <a:endParaRPr lang="en-US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b="1"/>
              <a:t>Syntax</a:t>
            </a:r>
          </a:p>
          <a:p>
            <a:r>
              <a:rPr lang="en-US" sz="2000">
                <a:solidFill>
                  <a:srgbClr val="FF0000"/>
                </a:solidFill>
              </a:rPr>
              <a:t>&lt;form </a:t>
            </a:r>
            <a:r>
              <a:rPr lang="en-US" sz="2000" err="1">
                <a:solidFill>
                  <a:srgbClr val="FF0000"/>
                </a:solidFill>
              </a:rPr>
              <a:t>enctype</a:t>
            </a:r>
            <a:r>
              <a:rPr lang="en-US" sz="2000">
                <a:solidFill>
                  <a:srgbClr val="FF0000"/>
                </a:solidFill>
              </a:rPr>
              <a:t>="value"&gt;</a:t>
            </a:r>
          </a:p>
          <a:p>
            <a:endParaRPr lang="en-US" sz="2000" b="1">
              <a:solidFill>
                <a:srgbClr val="FF0000"/>
              </a:solidFill>
            </a:endParaRPr>
          </a:p>
          <a:p>
            <a:r>
              <a:rPr lang="en-US" sz="2000" b="1"/>
              <a:t>Attribute Values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B6265B-858A-4FCD-A57C-5475BCAB0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74829"/>
              </p:ext>
            </p:extLst>
          </p:nvPr>
        </p:nvGraphicFramePr>
        <p:xfrm>
          <a:off x="335494" y="3227294"/>
          <a:ext cx="7809700" cy="3260840"/>
        </p:xfrm>
        <a:graphic>
          <a:graphicData uri="http://schemas.openxmlformats.org/drawingml/2006/table">
            <a:tbl>
              <a:tblPr/>
              <a:tblGrid>
                <a:gridCol w="3127454">
                  <a:extLst>
                    <a:ext uri="{9D8B030D-6E8A-4147-A177-3AD203B41FA5}">
                      <a16:colId xmlns:a16="http://schemas.microsoft.com/office/drawing/2014/main" val="1036603153"/>
                    </a:ext>
                  </a:extLst>
                </a:gridCol>
                <a:gridCol w="4682246">
                  <a:extLst>
                    <a:ext uri="{9D8B030D-6E8A-4147-A177-3AD203B41FA5}">
                      <a16:colId xmlns:a16="http://schemas.microsoft.com/office/drawing/2014/main" val="976780931"/>
                    </a:ext>
                  </a:extLst>
                </a:gridCol>
              </a:tblGrid>
              <a:tr h="3993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Value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52504"/>
                  </a:ext>
                </a:extLst>
              </a:tr>
              <a:tr h="912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application/x-www-form-urlencoded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Default. All characters are encoded before sent (spaces are converted to "+" symbols, and special characters are converted to ASCII HEX values)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928894"/>
                  </a:ext>
                </a:extLst>
              </a:tr>
              <a:tr h="912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multipart/form-data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 characters are encoded. This value is required when you are using forms that have a file upload control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015386"/>
                  </a:ext>
                </a:extLst>
              </a:tr>
              <a:tr h="656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text/plain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Spaces are converted to "+" symbols, but no special characters are encoded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0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40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088514"/>
            <a:ext cx="8737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is_uploaded_file ( string $filename ) : bool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It is PHP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TRUE on success or FALSE on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TRUE if the file named by filename was uploaded via HTTP POST.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This is useful to help ensure that a malicious user hasn't tried to trick the script into working on files upon which it should not be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For proper working, the function is_uploaded_file() needs an argument like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$_FILES['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userfile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']['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tmp_name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']</a:t>
            </a:r>
            <a:r>
              <a:rPr lang="en-US"/>
              <a:t>, - the name of the uploaded file on the client's machine $_FILES['</a:t>
            </a:r>
            <a:r>
              <a:rPr lang="en-US" err="1"/>
              <a:t>userfile</a:t>
            </a:r>
            <a:r>
              <a:rPr lang="en-US"/>
              <a:t>']['name'] does not work.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addslashes($string)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addslashes() function accepts only one parameter $string which specifies the input string which is needed to be escaped.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It returns the escaped string with backslashes in front of the pre-defined characters which is passed in the parameter.</a:t>
            </a:r>
          </a:p>
          <a:p>
            <a:r>
              <a:rPr lang="en-US"/>
              <a:t>Examples:</a:t>
            </a:r>
          </a:p>
          <a:p>
            <a:r>
              <a:rPr lang="en-US"/>
              <a:t>Input : $string = "Geek's"</a:t>
            </a:r>
          </a:p>
          <a:p>
            <a:r>
              <a:rPr lang="en-US"/>
              <a:t>Output : Geek\'s</a:t>
            </a:r>
          </a:p>
          <a:p>
            <a:r>
              <a:rPr lang="en-US"/>
              <a:t>Input : $string='twinkle loves "coding"'</a:t>
            </a:r>
          </a:p>
          <a:p>
            <a:r>
              <a:rPr lang="en-US"/>
              <a:t>Output : twinkle loves \"coding\"</a:t>
            </a:r>
          </a:p>
        </p:txBody>
      </p:sp>
    </p:spTree>
    <p:extLst>
      <p:ext uri="{BB962C8B-B14F-4D97-AF65-F5344CB8AC3E}">
        <p14:creationId xmlns:p14="http://schemas.microsoft.com/office/powerpoint/2010/main" val="536087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088514"/>
            <a:ext cx="87374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getimagesize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( $filename, $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image_info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err="1"/>
              <a:t>getimagesize</a:t>
            </a:r>
            <a:r>
              <a:rPr lang="en-US"/>
              <a:t>() function in PHP is an inbuilt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used to get the size of an image.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This function accepts the filename as a parameter and determines the image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the dimensions with the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 file type and height/width</a:t>
            </a:r>
            <a:r>
              <a:rPr lang="en-US"/>
              <a:t> of image.</a:t>
            </a:r>
          </a:p>
          <a:p>
            <a:endParaRPr lang="en-US"/>
          </a:p>
          <a:p>
            <a:r>
              <a:rPr lang="en-US"/>
              <a:t>Example:</a:t>
            </a:r>
          </a:p>
          <a:p>
            <a:r>
              <a:rPr lang="en-US"/>
              <a:t>&lt;?php </a:t>
            </a:r>
          </a:p>
          <a:p>
            <a:r>
              <a:rPr lang="en-US"/>
              <a:t>$</a:t>
            </a:r>
            <a:r>
              <a:rPr lang="en-US" err="1"/>
              <a:t>image_info</a:t>
            </a:r>
            <a:r>
              <a:rPr lang="en-US"/>
              <a:t> = </a:t>
            </a:r>
            <a:r>
              <a:rPr lang="en-US" err="1"/>
              <a:t>getimagesize</a:t>
            </a:r>
            <a:r>
              <a:rPr lang="en-US"/>
              <a:t>(“myimage.png"); </a:t>
            </a:r>
          </a:p>
          <a:p>
            <a:r>
              <a:rPr lang="en-US" err="1"/>
              <a:t>print_r</a:t>
            </a:r>
            <a:r>
              <a:rPr lang="en-US"/>
              <a:t>($</a:t>
            </a:r>
            <a:r>
              <a:rPr lang="en-US" err="1"/>
              <a:t>image_info</a:t>
            </a:r>
            <a:r>
              <a:rPr lang="en-US"/>
              <a:t>); </a:t>
            </a:r>
          </a:p>
          <a:p>
            <a:r>
              <a:rPr lang="en-US"/>
              <a:t>?&gt; </a:t>
            </a:r>
          </a:p>
          <a:p>
            <a:r>
              <a:rPr lang="en-US"/>
              <a:t>Result:</a:t>
            </a:r>
          </a:p>
          <a:p>
            <a:r>
              <a:rPr lang="en-US"/>
              <a:t>Array ( [0] =&gt; 667 </a:t>
            </a:r>
          </a:p>
          <a:p>
            <a:r>
              <a:rPr lang="en-US"/>
              <a:t>        [1] =&gt; 184 </a:t>
            </a:r>
          </a:p>
          <a:p>
            <a:r>
              <a:rPr lang="en-US"/>
              <a:t>        [2] =&gt; 3 </a:t>
            </a:r>
          </a:p>
          <a:p>
            <a:r>
              <a:rPr lang="en-US"/>
              <a:t>        [3] =&gt; width="667" height="184" </a:t>
            </a:r>
          </a:p>
          <a:p>
            <a:r>
              <a:rPr lang="en-US"/>
              <a:t>        [bits] =&gt; 8 </a:t>
            </a:r>
          </a:p>
          <a:p>
            <a:r>
              <a:rPr lang="en-US"/>
              <a:t>        [mime] =&gt; image/</a:t>
            </a:r>
            <a:r>
              <a:rPr lang="en-US" err="1"/>
              <a:t>png</a:t>
            </a:r>
            <a:r>
              <a:rPr lang="en-US"/>
              <a:t> 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0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Example: Retrieve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841807"/>
            <a:ext cx="87374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"root";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{die("Connection failed: " . $conn-&gt;</a:t>
            </a:r>
            <a:r>
              <a:rPr lang="en-US" err="1"/>
              <a:t>connect_error</a:t>
            </a:r>
            <a:r>
              <a:rPr lang="en-US"/>
              <a:t>);} </a:t>
            </a:r>
          </a:p>
          <a:p>
            <a:endParaRPr lang="en-US"/>
          </a:p>
          <a:p>
            <a:r>
              <a:rPr lang="en-US"/>
              <a:t> $</a:t>
            </a:r>
            <a:r>
              <a:rPr lang="en-US" err="1"/>
              <a:t>sql</a:t>
            </a:r>
            <a:r>
              <a:rPr lang="en-US"/>
              <a:t> = "SELECT </a:t>
            </a:r>
            <a:r>
              <a:rPr lang="en-US" err="1"/>
              <a:t>imageType,imageData</a:t>
            </a:r>
            <a:r>
              <a:rPr lang="en-US"/>
              <a:t> FROM Users WHERE Id=3";</a:t>
            </a:r>
          </a:p>
          <a:p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</a:p>
          <a:p>
            <a:r>
              <a:rPr lang="en-US"/>
              <a:t>if ($result-&gt;</a:t>
            </a:r>
            <a:r>
              <a:rPr lang="en-US" err="1"/>
              <a:t>num_rows</a:t>
            </a:r>
            <a:r>
              <a:rPr lang="en-US"/>
              <a:t> &gt; 0) {</a:t>
            </a:r>
          </a:p>
          <a:p>
            <a:r>
              <a:rPr lang="en-US"/>
              <a:t> while($row = $result-&gt;</a:t>
            </a:r>
            <a:r>
              <a:rPr lang="en-US" err="1"/>
              <a:t>fetch_assoc</a:t>
            </a:r>
            <a:r>
              <a:rPr lang="en-US"/>
              <a:t>()) {</a:t>
            </a:r>
          </a:p>
          <a:p>
            <a:r>
              <a:rPr lang="en-US"/>
              <a:t>header("Content-type: " . $row["</a:t>
            </a:r>
            <a:r>
              <a:rPr lang="en-US" err="1"/>
              <a:t>imageType</a:t>
            </a:r>
            <a:r>
              <a:rPr lang="en-US"/>
              <a:t>"]);</a:t>
            </a:r>
          </a:p>
          <a:p>
            <a:r>
              <a:rPr lang="en-US"/>
              <a:t>echo $row["</a:t>
            </a:r>
            <a:r>
              <a:rPr lang="en-US" err="1"/>
              <a:t>imageData</a:t>
            </a:r>
            <a:r>
              <a:rPr lang="en-US"/>
              <a:t>"];</a:t>
            </a:r>
          </a:p>
          <a:p>
            <a:r>
              <a:rPr lang="en-US"/>
              <a:t>}</a:t>
            </a:r>
          </a:p>
          <a:p>
            <a:r>
              <a:rPr lang="en-US"/>
              <a:t>}</a:t>
            </a:r>
          </a:p>
          <a:p>
            <a:r>
              <a:rPr lang="en-US"/>
              <a:t>else {echo "0 results";}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0546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</a:t>
            </a:r>
            <a:r>
              <a:rPr lang="en-FI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6139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The MySQL database supports prepared statements. </a:t>
            </a:r>
          </a:p>
          <a:p>
            <a:r>
              <a:rPr lang="en-US" sz="2800"/>
              <a:t>A prepared statement is a feature used to </a:t>
            </a:r>
            <a:r>
              <a:rPr lang="en-US" sz="2800">
                <a:solidFill>
                  <a:srgbClr val="FF0000"/>
                </a:solidFill>
              </a:rPr>
              <a:t>execute the same </a:t>
            </a:r>
            <a:r>
              <a:rPr lang="en-US" sz="2800"/>
              <a:t>(or similar) SQL statements repeatedly with </a:t>
            </a:r>
            <a:r>
              <a:rPr lang="en-US" sz="2800">
                <a:solidFill>
                  <a:srgbClr val="FF0000"/>
                </a:solidFill>
              </a:rPr>
              <a:t>high efficiency</a:t>
            </a:r>
            <a:r>
              <a:rPr lang="en-US" sz="2800"/>
              <a:t>.</a:t>
            </a:r>
          </a:p>
          <a:p>
            <a:r>
              <a:rPr lang="en-US" sz="2800"/>
              <a:t>Prepared statements are very useful against </a:t>
            </a:r>
            <a:r>
              <a:rPr lang="en-US" sz="2800">
                <a:solidFill>
                  <a:srgbClr val="FF0000"/>
                </a:solidFill>
              </a:rPr>
              <a:t>SQL injections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MySQL - </a:t>
            </a:r>
            <a:r>
              <a:rPr lang="en-US" sz="2800">
                <a:hlinkClick r:id="rId2"/>
              </a:rPr>
              <a:t>www.mysql.com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W3Schools Online Web Tutorials- </a:t>
            </a:r>
            <a:r>
              <a:rPr lang="en-US" sz="2800">
                <a:hlinkClick r:id="rId3"/>
              </a:rPr>
              <a:t>www.w3schools.com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PHP Manual - </a:t>
            </a:r>
            <a:r>
              <a:rPr lang="en-US" sz="2800">
                <a:hlinkClick r:id="rId4"/>
              </a:rPr>
              <a:t>www.php.net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/>
              <a:t>Sams</a:t>
            </a:r>
            <a:r>
              <a:rPr lang="en-US" sz="240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/>
              <a:t>Sams</a:t>
            </a:r>
            <a:r>
              <a:rPr lang="en-US" sz="240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JavaScript Phrasebook; Christian Wenz; </a:t>
            </a:r>
            <a:r>
              <a:rPr lang="en-US" sz="2400" err="1"/>
              <a:t>Sams</a:t>
            </a:r>
            <a:r>
              <a:rPr lang="en-US" sz="240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PHP and MySQL Web Development, 4/E; Luke Welling and Laura Thomson; </a:t>
            </a:r>
            <a:r>
              <a:rPr lang="en-US" sz="2400" err="1"/>
              <a:t>AddisonWesley</a:t>
            </a:r>
            <a:r>
              <a:rPr lang="en-US" sz="240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JavaScript for Programmers Paul J. </a:t>
            </a:r>
            <a:r>
              <a:rPr lang="en-US" sz="2400" err="1"/>
              <a:t>Deitel</a:t>
            </a:r>
            <a:r>
              <a:rPr lang="en-US" sz="2400"/>
              <a:t> and Harvey M. </a:t>
            </a:r>
            <a:r>
              <a:rPr lang="en-US" sz="2400" err="1"/>
              <a:t>Deitel</a:t>
            </a:r>
            <a:r>
              <a:rPr lang="en-US" sz="2400"/>
              <a:t>; Prentice Hall; 2009</a:t>
            </a:r>
            <a:endParaRPr lang="en-FI" sz="240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Work flow</a:t>
            </a:r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5049" y="1975229"/>
            <a:ext cx="8613901" cy="4216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Prepared statements basically work like this:</a:t>
            </a:r>
          </a:p>
          <a:p>
            <a:r>
              <a:rPr lang="en-US" sz="2400">
                <a:solidFill>
                  <a:schemeClr val="tx1"/>
                </a:solidFill>
              </a:rPr>
              <a:t>1.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Prepare: </a:t>
            </a:r>
            <a:r>
              <a:rPr lang="en-US" sz="2400"/>
              <a:t>An SQL statement template is created and sent to the database. Certain values are left </a:t>
            </a:r>
            <a:r>
              <a:rPr lang="en-US" sz="2400">
                <a:solidFill>
                  <a:srgbClr val="FF0000"/>
                </a:solidFill>
              </a:rPr>
              <a:t>unspecified</a:t>
            </a:r>
            <a:r>
              <a:rPr lang="en-US" sz="2400"/>
              <a:t>, called parameters (labeled "?"). Example: INSERT INTO </a:t>
            </a:r>
            <a:r>
              <a:rPr lang="en-US" sz="2400" err="1"/>
              <a:t>MyGuests</a:t>
            </a:r>
            <a:r>
              <a:rPr lang="en-US" sz="2400"/>
              <a:t> VALUES(?, ?, ?)</a:t>
            </a:r>
          </a:p>
          <a:p>
            <a:r>
              <a:rPr lang="en-US" sz="2400"/>
              <a:t>2. The database parses, compiles, and performs query </a:t>
            </a:r>
            <a:r>
              <a:rPr lang="en-US" sz="2400">
                <a:solidFill>
                  <a:srgbClr val="FF0000"/>
                </a:solidFill>
              </a:rPr>
              <a:t>optimization</a:t>
            </a:r>
            <a:r>
              <a:rPr lang="en-US" sz="2400"/>
              <a:t> on the SQL statement template, and stores the result without executing it</a:t>
            </a:r>
          </a:p>
          <a:p>
            <a:r>
              <a:rPr lang="en-US" sz="2400"/>
              <a:t>3.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Execute: </a:t>
            </a:r>
            <a:r>
              <a:rPr lang="en-US" sz="2400"/>
              <a:t>At a later time, the application </a:t>
            </a:r>
            <a:r>
              <a:rPr lang="en-US" sz="2400">
                <a:solidFill>
                  <a:srgbClr val="FF0000"/>
                </a:solidFill>
              </a:rPr>
              <a:t>binds</a:t>
            </a:r>
            <a:r>
              <a:rPr lang="en-US" sz="2400"/>
              <a:t> the values to the parameters, and the database executes the statement. The application may execute the statement as many times as it wants with different values</a:t>
            </a:r>
          </a:p>
        </p:txBody>
      </p:sp>
    </p:spTree>
    <p:extLst>
      <p:ext uri="{BB962C8B-B14F-4D97-AF65-F5344CB8AC3E}">
        <p14:creationId xmlns:p14="http://schemas.microsoft.com/office/powerpoint/2010/main" val="312271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Advantages </a:t>
            </a:r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5049" y="1975229"/>
            <a:ext cx="8613901" cy="4585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Prepared statements have three main 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Prepared statements </a:t>
            </a:r>
            <a:r>
              <a:rPr lang="en-US" sz="2400">
                <a:solidFill>
                  <a:srgbClr val="FF0000"/>
                </a:solidFill>
              </a:rPr>
              <a:t>reduce parsing </a:t>
            </a:r>
            <a:r>
              <a:rPr lang="en-US" sz="2400"/>
              <a:t>time as the preparation on the query is done only once (although the statement is executed multiple times)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Bound parameters </a:t>
            </a:r>
            <a:r>
              <a:rPr lang="en-US" sz="2400">
                <a:solidFill>
                  <a:srgbClr val="FF0000"/>
                </a:solidFill>
              </a:rPr>
              <a:t>minimize bandwidth </a:t>
            </a:r>
            <a:r>
              <a:rPr lang="en-US" sz="2400"/>
              <a:t>to the server as you need send only the parameters each time, and not the whole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Prepared statements are very useful against SQL injections, because parameter values, which are transmitted later using a different protocol, need not be correctly escaped. If the original statement template is not derived from external input, SQL injection cannot occur.</a:t>
            </a:r>
          </a:p>
        </p:txBody>
      </p:sp>
    </p:spTree>
    <p:extLst>
      <p:ext uri="{BB962C8B-B14F-4D97-AF65-F5344CB8AC3E}">
        <p14:creationId xmlns:p14="http://schemas.microsoft.com/office/powerpoint/2010/main" val="314839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088514"/>
            <a:ext cx="88921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&lt;?php</a:t>
            </a:r>
          </a:p>
          <a:p>
            <a:r>
              <a:rPr lang="en-US" sz="1200"/>
              <a:t>$</a:t>
            </a:r>
            <a:r>
              <a:rPr lang="en-US" sz="1200" err="1"/>
              <a:t>servername</a:t>
            </a:r>
            <a:r>
              <a:rPr lang="en-US" sz="1200"/>
              <a:t> = "localhost";</a:t>
            </a:r>
          </a:p>
          <a:p>
            <a:r>
              <a:rPr lang="en-US" sz="1200"/>
              <a:t>$username = “root";</a:t>
            </a:r>
          </a:p>
          <a:p>
            <a:r>
              <a:rPr lang="en-US" sz="1200"/>
              <a:t>$password = "";</a:t>
            </a:r>
          </a:p>
          <a:p>
            <a:r>
              <a:rPr lang="en-US" sz="1200"/>
              <a:t>$</a:t>
            </a:r>
            <a:r>
              <a:rPr lang="en-US" sz="1200" err="1"/>
              <a:t>dbname</a:t>
            </a:r>
            <a:r>
              <a:rPr lang="en-US" sz="1200"/>
              <a:t> = "</a:t>
            </a:r>
            <a:r>
              <a:rPr lang="en-US" sz="1200" err="1"/>
              <a:t>myDB</a:t>
            </a:r>
            <a:r>
              <a:rPr lang="en-US" sz="1200"/>
              <a:t>";</a:t>
            </a:r>
          </a:p>
          <a:p>
            <a:r>
              <a:rPr lang="en-US" sz="1200"/>
              <a:t>$conn = new </a:t>
            </a:r>
            <a:r>
              <a:rPr lang="en-US" sz="1200" err="1"/>
              <a:t>mysqli</a:t>
            </a:r>
            <a:r>
              <a:rPr lang="en-US" sz="1200"/>
              <a:t>($</a:t>
            </a:r>
            <a:r>
              <a:rPr lang="en-US" sz="1200" err="1"/>
              <a:t>servername</a:t>
            </a:r>
            <a:r>
              <a:rPr lang="en-US" sz="1200"/>
              <a:t>, $username, $password, $</a:t>
            </a:r>
            <a:r>
              <a:rPr lang="en-US" sz="1200" err="1"/>
              <a:t>dbname</a:t>
            </a:r>
            <a:r>
              <a:rPr lang="en-US" sz="1200"/>
              <a:t>);</a:t>
            </a:r>
          </a:p>
          <a:p>
            <a:r>
              <a:rPr lang="en-US" sz="1200"/>
              <a:t>if ($conn-&gt;</a:t>
            </a:r>
            <a:r>
              <a:rPr lang="en-US" sz="1200" err="1"/>
              <a:t>connect_error</a:t>
            </a:r>
            <a:r>
              <a:rPr lang="en-US" sz="1200"/>
              <a:t>) {    die("Connection failed: " . $conn-&gt;</a:t>
            </a:r>
            <a:r>
              <a:rPr lang="en-US" sz="1200" err="1"/>
              <a:t>connect_error</a:t>
            </a:r>
            <a:r>
              <a:rPr lang="en-US" sz="1200"/>
              <a:t>);}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 = $conn-&gt;</a:t>
            </a:r>
            <a:r>
              <a:rPr lang="en-US" sz="1200">
                <a:solidFill>
                  <a:srgbClr val="0070C0"/>
                </a:solidFill>
              </a:rPr>
              <a:t>prepare</a:t>
            </a:r>
            <a:r>
              <a:rPr lang="en-US" sz="1200"/>
              <a:t>("INSERT INTO Users (</a:t>
            </a:r>
            <a:r>
              <a:rPr lang="en-US" sz="1200" err="1"/>
              <a:t>firstname</a:t>
            </a:r>
            <a:r>
              <a:rPr lang="en-US" sz="1200"/>
              <a:t>, </a:t>
            </a:r>
            <a:r>
              <a:rPr lang="en-US" sz="1200" err="1"/>
              <a:t>lastname</a:t>
            </a:r>
            <a:r>
              <a:rPr lang="en-US" sz="1200"/>
              <a:t>, email) VALUES (?, ?, ?)"); // </a:t>
            </a:r>
            <a:r>
              <a:rPr lang="en-US" sz="1200">
                <a:solidFill>
                  <a:srgbClr val="FF0000"/>
                </a:solidFill>
              </a:rPr>
              <a:t>prepare and bind</a:t>
            </a:r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</a:t>
            </a:r>
            <a:r>
              <a:rPr lang="en-US" sz="1200" err="1">
                <a:solidFill>
                  <a:srgbClr val="0070C0"/>
                </a:solidFill>
              </a:rPr>
              <a:t>bind_param</a:t>
            </a:r>
            <a:r>
              <a:rPr lang="en-US" sz="1200"/>
              <a:t>("</a:t>
            </a:r>
            <a:r>
              <a:rPr lang="en-US" sz="1200" err="1"/>
              <a:t>sss</a:t>
            </a:r>
            <a:r>
              <a:rPr lang="en-US" sz="1200"/>
              <a:t>", $</a:t>
            </a:r>
            <a:r>
              <a:rPr lang="en-US" sz="1200" err="1"/>
              <a:t>firstname</a:t>
            </a:r>
            <a:r>
              <a:rPr lang="en-US" sz="1200"/>
              <a:t>, $</a:t>
            </a:r>
            <a:r>
              <a:rPr lang="en-US" sz="1200" err="1"/>
              <a:t>lastname</a:t>
            </a:r>
            <a:r>
              <a:rPr lang="en-US" sz="1200"/>
              <a:t>, $email);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// set parameters and execute</a:t>
            </a:r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"John";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"Doe";</a:t>
            </a:r>
          </a:p>
          <a:p>
            <a:r>
              <a:rPr lang="en-US" sz="1200"/>
              <a:t>$email = "john@example.com";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"Mary";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"Moe";</a:t>
            </a:r>
          </a:p>
          <a:p>
            <a:r>
              <a:rPr lang="en-US" sz="1200"/>
              <a:t>$email = "mary@example.com";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"Julie";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"Dooley";</a:t>
            </a:r>
          </a:p>
          <a:p>
            <a:r>
              <a:rPr lang="en-US" sz="1200"/>
              <a:t>$email = "julie@example.com";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echo "New records created successfully";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-&gt;close();</a:t>
            </a:r>
          </a:p>
          <a:p>
            <a:r>
              <a:rPr lang="en-US" sz="1200"/>
              <a:t>$conn-&gt;close();</a:t>
            </a:r>
          </a:p>
          <a:p>
            <a:r>
              <a:rPr lang="en-US" sz="12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736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552748"/>
            <a:ext cx="8892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"INSERT INTO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MyGuests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, email) VALUES (?, ?, ?)"</a:t>
            </a:r>
          </a:p>
          <a:p>
            <a:r>
              <a:rPr lang="en-US" sz="2400"/>
              <a:t>question mark (</a:t>
            </a:r>
            <a:r>
              <a:rPr lang="en-US" sz="2400">
                <a:solidFill>
                  <a:srgbClr val="FF0000"/>
                </a:solidFill>
              </a:rPr>
              <a:t>?</a:t>
            </a:r>
            <a:r>
              <a:rPr lang="en-US" sz="2400"/>
              <a:t>) represents the substitute of an integer, string, double or blob value data type.</a:t>
            </a:r>
          </a:p>
          <a:p>
            <a:endParaRPr lang="en-US" sz="2400"/>
          </a:p>
          <a:p>
            <a:r>
              <a:rPr lang="en-US" sz="2400" err="1">
                <a:solidFill>
                  <a:srgbClr val="FF0000"/>
                </a:solidFill>
              </a:rPr>
              <a:t>bind_param</a:t>
            </a:r>
            <a:r>
              <a:rPr lang="en-US" sz="2400">
                <a:solidFill>
                  <a:srgbClr val="FF0000"/>
                </a:solidFill>
              </a:rPr>
              <a:t>() </a:t>
            </a:r>
            <a:r>
              <a:rPr lang="en-US" sz="2400"/>
              <a:t>function:</a:t>
            </a:r>
          </a:p>
          <a:p>
            <a:r>
              <a:rPr lang="en-US" sz="2400"/>
              <a:t>$</a:t>
            </a:r>
            <a:r>
              <a:rPr lang="en-US" sz="2400" err="1"/>
              <a:t>stmt</a:t>
            </a:r>
            <a:r>
              <a:rPr lang="en-US" sz="2400"/>
              <a:t>-&gt;</a:t>
            </a:r>
            <a:r>
              <a:rPr lang="en-US" sz="2400" err="1">
                <a:solidFill>
                  <a:srgbClr val="FF0000"/>
                </a:solidFill>
              </a:rPr>
              <a:t>bind_param</a:t>
            </a:r>
            <a:r>
              <a:rPr lang="en-US" sz="2400"/>
              <a:t>("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sss</a:t>
            </a:r>
            <a:r>
              <a:rPr lang="en-US" sz="2400"/>
              <a:t>", $</a:t>
            </a:r>
            <a:r>
              <a:rPr lang="en-US" sz="2400" err="1"/>
              <a:t>firstname</a:t>
            </a:r>
            <a:r>
              <a:rPr lang="en-US" sz="2400"/>
              <a:t>, $</a:t>
            </a:r>
            <a:r>
              <a:rPr lang="en-US" sz="2400" err="1"/>
              <a:t>lastname</a:t>
            </a:r>
            <a:r>
              <a:rPr lang="en-US" sz="2400"/>
              <a:t>, $email);</a:t>
            </a:r>
          </a:p>
          <a:p>
            <a:r>
              <a:rPr lang="en-US" sz="2400"/>
              <a:t>This function binds the parameters to the SQL query and tells the database what the parameters are. The "</a:t>
            </a:r>
            <a:r>
              <a:rPr lang="en-US" sz="2400" err="1">
                <a:solidFill>
                  <a:srgbClr val="0070C0"/>
                </a:solidFill>
              </a:rPr>
              <a:t>sss</a:t>
            </a:r>
            <a:r>
              <a:rPr lang="en-US" sz="2400"/>
              <a:t>" argument lists the types of data that the parameters are. The </a:t>
            </a:r>
            <a:r>
              <a:rPr lang="en-US" sz="2400">
                <a:solidFill>
                  <a:srgbClr val="0070C0"/>
                </a:solidFill>
              </a:rPr>
              <a:t>s</a:t>
            </a:r>
            <a:r>
              <a:rPr lang="en-US" sz="2400"/>
              <a:t> character tells </a:t>
            </a:r>
            <a:r>
              <a:rPr lang="en-US" sz="2400" err="1"/>
              <a:t>mysql</a:t>
            </a:r>
            <a:r>
              <a:rPr lang="en-US" sz="2400"/>
              <a:t> that the parameter is a string.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8320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552748"/>
            <a:ext cx="8892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argument may be one of four types:</a:t>
            </a:r>
          </a:p>
          <a:p>
            <a:endParaRPr lang="en-US" sz="2400"/>
          </a:p>
          <a:p>
            <a:r>
              <a:rPr lang="en-US" sz="2400" err="1">
                <a:solidFill>
                  <a:srgbClr val="0070C0"/>
                </a:solidFill>
              </a:rPr>
              <a:t>i</a:t>
            </a:r>
            <a:r>
              <a:rPr lang="en-US" sz="2400">
                <a:solidFill>
                  <a:srgbClr val="0070C0"/>
                </a:solidFill>
              </a:rPr>
              <a:t> - integer</a:t>
            </a:r>
          </a:p>
          <a:p>
            <a:r>
              <a:rPr lang="en-US" sz="2400">
                <a:solidFill>
                  <a:srgbClr val="0070C0"/>
                </a:solidFill>
              </a:rPr>
              <a:t>d - double</a:t>
            </a:r>
          </a:p>
          <a:p>
            <a:r>
              <a:rPr lang="en-US" sz="2400">
                <a:solidFill>
                  <a:srgbClr val="0070C0"/>
                </a:solidFill>
              </a:rPr>
              <a:t>s - string</a:t>
            </a:r>
          </a:p>
          <a:p>
            <a:r>
              <a:rPr lang="en-US" sz="2400">
                <a:solidFill>
                  <a:srgbClr val="0070C0"/>
                </a:solidFill>
              </a:rPr>
              <a:t>b - BLOB</a:t>
            </a:r>
          </a:p>
          <a:p>
            <a:r>
              <a:rPr lang="en-US" sz="2400"/>
              <a:t>must have one of these for each parameter.</a:t>
            </a:r>
          </a:p>
          <a:p>
            <a:endParaRPr lang="en-US" sz="2400"/>
          </a:p>
          <a:p>
            <a:r>
              <a:rPr lang="en-US" sz="2400"/>
              <a:t>This is to minimize the risk of SQL injections.</a:t>
            </a:r>
          </a:p>
        </p:txBody>
      </p:sp>
    </p:spTree>
    <p:extLst>
      <p:ext uri="{BB962C8B-B14F-4D97-AF65-F5344CB8AC3E}">
        <p14:creationId xmlns:p14="http://schemas.microsoft.com/office/powerpoint/2010/main" val="345177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Select Query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SELECT statement is used to select data from one or more tables:</a:t>
            </a:r>
          </a:p>
          <a:p>
            <a:r>
              <a:rPr lang="en-US" sz="2800">
                <a:solidFill>
                  <a:srgbClr val="0070C0"/>
                </a:solidFill>
              </a:rPr>
              <a:t>SELECT </a:t>
            </a:r>
            <a:r>
              <a:rPr lang="en-US" sz="2800" err="1">
                <a:solidFill>
                  <a:srgbClr val="0070C0"/>
                </a:solidFill>
              </a:rPr>
              <a:t>column_name</a:t>
            </a:r>
            <a:r>
              <a:rPr lang="en-US" sz="2800">
                <a:solidFill>
                  <a:srgbClr val="0070C0"/>
                </a:solidFill>
              </a:rPr>
              <a:t>(s) FROM </a:t>
            </a:r>
            <a:r>
              <a:rPr lang="en-US" sz="2800" err="1">
                <a:solidFill>
                  <a:srgbClr val="0070C0"/>
                </a:solidFill>
              </a:rPr>
              <a:t>table_name</a:t>
            </a:r>
            <a:endParaRPr lang="en-US" sz="280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* character to select ALL columns from a table:</a:t>
            </a:r>
          </a:p>
          <a:p>
            <a:r>
              <a:rPr lang="en-US" sz="2800">
                <a:solidFill>
                  <a:srgbClr val="0070C0"/>
                </a:solidFill>
              </a:rPr>
              <a:t>SELECT * FROM </a:t>
            </a:r>
            <a:r>
              <a:rPr lang="en-US" sz="2800" err="1">
                <a:solidFill>
                  <a:srgbClr val="0070C0"/>
                </a:solidFill>
              </a:rPr>
              <a:t>table_name</a:t>
            </a:r>
            <a:endParaRPr lang="en-US" sz="2800">
              <a:solidFill>
                <a:srgbClr val="0070C0"/>
              </a:solidFill>
            </a:endParaRPr>
          </a:p>
          <a:p>
            <a:endParaRPr lang="en-US" sz="2800">
              <a:solidFill>
                <a:srgbClr val="0070C0"/>
              </a:solidFill>
            </a:endParaRPr>
          </a:p>
          <a:p>
            <a:r>
              <a:rPr lang="en-US" sz="2800"/>
              <a:t>example selects the id, </a:t>
            </a:r>
            <a:r>
              <a:rPr lang="en-US" sz="2800" err="1"/>
              <a:t>firstname</a:t>
            </a:r>
            <a:r>
              <a:rPr lang="en-US" sz="2800"/>
              <a:t> and </a:t>
            </a:r>
            <a:r>
              <a:rPr lang="en-US" sz="2800" err="1"/>
              <a:t>lastname</a:t>
            </a:r>
            <a:r>
              <a:rPr lang="en-US" sz="2800"/>
              <a:t> columns from the Users table and displays it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b8d8a30219489fc74f1cd007bf6ea123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976762-3A37-46E7-A1E4-15407B55DD64}"/>
</file>

<file path=customXml/itemProps2.xml><?xml version="1.0" encoding="utf-8"?>
<ds:datastoreItem xmlns:ds="http://schemas.openxmlformats.org/officeDocument/2006/customXml" ds:itemID="{BB82BE9D-98A4-4465-8EF9-2FBEC0753B99}"/>
</file>

<file path=customXml/itemProps3.xml><?xml version="1.0" encoding="utf-8"?>
<ds:datastoreItem xmlns:ds="http://schemas.openxmlformats.org/officeDocument/2006/customXml" ds:itemID="{C6BA54FA-8CB0-4E55-9587-3F0FDD094DB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0</TotalTime>
  <Words>3291</Words>
  <Application>Microsoft Office PowerPoint</Application>
  <PresentationFormat>On-screen Show (4:3)</PresentationFormat>
  <Paragraphs>341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Corbel</vt:lpstr>
      <vt:lpstr>Wingdings</vt:lpstr>
      <vt:lpstr>Spectrum</vt:lpstr>
      <vt:lpstr>PHP and MySQL Continued</vt:lpstr>
      <vt:lpstr>Lecture Outline</vt:lpstr>
      <vt:lpstr>Prepared Statement</vt:lpstr>
      <vt:lpstr>Prepared Statement</vt:lpstr>
      <vt:lpstr>Prepared Statement</vt:lpstr>
      <vt:lpstr>PowerPoint Presentation</vt:lpstr>
      <vt:lpstr>PowerPoint Presentation</vt:lpstr>
      <vt:lpstr>PowerPoint Presentation</vt:lpstr>
      <vt:lpstr>Select Query </vt:lpstr>
      <vt:lpstr>PowerPoint Presentation</vt:lpstr>
      <vt:lpstr>PowerPoint Presentation</vt:lpstr>
      <vt:lpstr>Filtering data</vt:lpstr>
      <vt:lpstr>PowerPoint Presentation</vt:lpstr>
      <vt:lpstr>PowerPoint Presentation</vt:lpstr>
      <vt:lpstr>Order Data</vt:lpstr>
      <vt:lpstr>PowerPoint Presentation</vt:lpstr>
      <vt:lpstr>PowerPoint Presentation</vt:lpstr>
      <vt:lpstr>Limit Data</vt:lpstr>
      <vt:lpstr>Limit Data</vt:lpstr>
      <vt:lpstr>Update Data</vt:lpstr>
      <vt:lpstr>PowerPoint Presentation</vt:lpstr>
      <vt:lpstr>Delete Data</vt:lpstr>
      <vt:lpstr>PowerPoint Presentation</vt:lpstr>
      <vt:lpstr>Insert Image into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8</cp:revision>
  <dcterms:created xsi:type="dcterms:W3CDTF">2018-12-10T17:20:29Z</dcterms:created>
  <dcterms:modified xsi:type="dcterms:W3CDTF">2024-10-24T15:54:22Z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