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33"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Amin" userId="bcbe49e6-e4a7-45c5-8a0e-d548ae8c8143" providerId="ADAL" clId="{657BB41A-B20E-4B59-9633-20CB9AFD968F}"/>
    <pc:docChg chg="modSld">
      <pc:chgData name="Md. Al-Amin" userId="bcbe49e6-e4a7-45c5-8a0e-d548ae8c8143" providerId="ADAL" clId="{657BB41A-B20E-4B59-9633-20CB9AFD968F}" dt="2024-10-24T15:54:35.712" v="1" actId="20577"/>
      <pc:docMkLst>
        <pc:docMk/>
      </pc:docMkLst>
      <pc:sldChg chg="modSp mod">
        <pc:chgData name="Md. Al-Amin" userId="bcbe49e6-e4a7-45c5-8a0e-d548ae8c8143" providerId="ADAL" clId="{657BB41A-B20E-4B59-9633-20CB9AFD968F}" dt="2024-10-24T15:54:35.712" v="1" actId="20577"/>
        <pc:sldMkLst>
          <pc:docMk/>
          <pc:sldMk cId="700707328" sldId="256"/>
        </pc:sldMkLst>
        <pc:graphicFrameChg chg="modGraphic">
          <ac:chgData name="Md. Al-Amin" userId="bcbe49e6-e4a7-45c5-8a0e-d548ae8c8143" providerId="ADAL" clId="{657BB41A-B20E-4B59-9633-20CB9AFD968F}" dt="2024-10-24T15:54:35.712" v="1"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10/24/2024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997831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59134">
                  <a:extLst>
                    <a:ext uri="{9D8B030D-6E8A-4147-A177-3AD203B41FA5}">
                      <a16:colId xmlns:a16="http://schemas.microsoft.com/office/drawing/2014/main" val="1762131981"/>
                    </a:ext>
                  </a:extLst>
                </a:gridCol>
                <a:gridCol w="1322363">
                  <a:extLst>
                    <a:ext uri="{9D8B030D-6E8A-4147-A177-3AD203B41FA5}">
                      <a16:colId xmlns:a16="http://schemas.microsoft.com/office/drawing/2014/main" val="445458238"/>
                    </a:ext>
                  </a:extLst>
                </a:gridCol>
                <a:gridCol w="204544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289601"/>
            <a:ext cx="787928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t>The CSS rule below will be applied to the HTML element with id="</a:t>
            </a:r>
            <a:r>
              <a:rPr lang="en-US" sz="2400" dirty="0">
                <a:solidFill>
                  <a:schemeClr val="bg2">
                    <a:lumMod val="50000"/>
                  </a:schemeClr>
                </a:solidFill>
              </a:rPr>
              <a:t>para1</a:t>
            </a:r>
            <a:r>
              <a:rPr lang="en-US" sz="2400" dirty="0"/>
              <a:t>": </a:t>
            </a:r>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5324535"/>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HTML elements 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t>External CSS</a:t>
            </a:r>
          </a:p>
          <a:p>
            <a:pPr marL="285750" indent="-285750">
              <a:buFont typeface="Arial" panose="020B0604020202020204" pitchFamily="34" charset="0"/>
              <a:buChar char="•"/>
            </a:pPr>
            <a:r>
              <a:rPr lang="en-US" sz="2800" dirty="0"/>
              <a:t>Internal CSS</a:t>
            </a:r>
          </a:p>
          <a:p>
            <a:pPr marL="285750" indent="-285750">
              <a:buFont typeface="Arial" panose="020B0604020202020204" pitchFamily="34" charset="0"/>
              <a:buChar char="•"/>
            </a:pPr>
            <a:r>
              <a:rPr lang="en-US" sz="2800" dirty="0"/>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Inline style may be used to apply a unique style for a single element.</a:t>
            </a:r>
          </a:p>
          <a:p>
            <a:pPr marL="342900" indent="-342900">
              <a:buFont typeface="Arial" panose="020B0604020202020204" pitchFamily="34" charset="0"/>
              <a:buChar char="•"/>
            </a:pPr>
            <a:r>
              <a:rPr lang="en-US" sz="2000" dirty="0"/>
              <a:t>To use inline styles, the </a:t>
            </a:r>
            <a:r>
              <a:rPr lang="en-US" sz="2000" dirty="0">
                <a:solidFill>
                  <a:schemeClr val="bg2">
                    <a:lumMod val="50000"/>
                  </a:schemeClr>
                </a:solidFill>
              </a:rPr>
              <a:t>style</a:t>
            </a:r>
            <a:r>
              <a:rPr lang="en-US" sz="2000" dirty="0"/>
              <a:t> attribute to the relevant element needs to be added. </a:t>
            </a:r>
          </a:p>
          <a:p>
            <a:pPr marL="342900" indent="-342900">
              <a:buFont typeface="Arial" panose="020B0604020202020204" pitchFamily="34" charset="0"/>
              <a:buChar char="•"/>
            </a:pPr>
            <a:r>
              <a:rPr lang="en-US" sz="2000" dirty="0"/>
              <a:t>The </a:t>
            </a:r>
            <a:r>
              <a:rPr lang="en-US" sz="2000" dirty="0">
                <a:solidFill>
                  <a:schemeClr val="bg2">
                    <a:lumMod val="50000"/>
                  </a:schemeClr>
                </a:solidFill>
              </a:rPr>
              <a:t>style</a:t>
            </a:r>
            <a:r>
              <a:rPr lang="en-US" sz="2000" dirty="0"/>
              <a:t> attribute can contain any </a:t>
            </a:r>
            <a:r>
              <a:rPr lang="en-US" sz="2000" dirty="0">
                <a:solidFill>
                  <a:schemeClr val="bg2">
                    <a:lumMod val="50000"/>
                  </a:schemeClr>
                </a:solidFill>
              </a:rPr>
              <a:t>CSS property</a:t>
            </a:r>
            <a:r>
              <a:rPr lang="en-US" sz="2000" dirty="0"/>
              <a:t>.</a:t>
            </a:r>
          </a:p>
          <a:p>
            <a:endParaRPr lang="en-US" sz="2000" dirty="0"/>
          </a:p>
          <a:p>
            <a:r>
              <a:rPr lang="en-US" sz="2000" b="1" dirty="0"/>
              <a:t>Example</a:t>
            </a:r>
          </a:p>
          <a:p>
            <a:r>
              <a:rPr lang="en-US" dirty="0"/>
              <a:t>&lt;!DOCTYPE html&gt;</a:t>
            </a:r>
            <a:br>
              <a:rPr lang="en-US" dirty="0"/>
            </a:br>
            <a:r>
              <a:rPr lang="en-US" dirty="0"/>
              <a:t>&lt;html&gt;</a:t>
            </a:r>
            <a:br>
              <a:rPr lang="en-US" dirty="0"/>
            </a:br>
            <a:r>
              <a:rPr lang="en-US" dirty="0"/>
              <a:t>&lt;body&gt;</a:t>
            </a:r>
            <a:br>
              <a:rPr lang="en-US" dirty="0"/>
            </a:br>
            <a:br>
              <a:rPr lang="en-US" dirty="0"/>
            </a:br>
            <a:r>
              <a:rPr lang="en-US" dirty="0"/>
              <a:t>&lt;h1 </a:t>
            </a:r>
            <a:r>
              <a:rPr lang="en-US" dirty="0">
                <a:solidFill>
                  <a:schemeClr val="bg2">
                    <a:lumMod val="50000"/>
                  </a:schemeClr>
                </a:solidFill>
              </a:rPr>
              <a:t>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dirty="0"/>
            </a:br>
            <a:br>
              <a:rPr lang="en-US" dirty="0"/>
            </a:br>
            <a:r>
              <a:rPr lang="en-US" dirty="0"/>
              <a:t>&lt;/body&gt;</a:t>
            </a:r>
            <a:br>
              <a:rPr lang="en-US" dirty="0"/>
            </a:br>
            <a:r>
              <a:rPr lang="en-US" dirty="0"/>
              <a:t>&lt;/html&gt;</a:t>
            </a:r>
          </a:p>
          <a:p>
            <a:br>
              <a:rPr lang="en-US" dirty="0"/>
            </a:br>
            <a:endParaRPr lang="en-US" sz="2000" dirty="0"/>
          </a:p>
        </p:txBody>
      </p:sp>
    </p:spTree>
    <p:extLst>
      <p:ext uri="{BB962C8B-B14F-4D97-AF65-F5344CB8AC3E}">
        <p14:creationId xmlns:p14="http://schemas.microsoft.com/office/powerpoint/2010/main" val="6478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524315"/>
          </a:xfrm>
          <a:prstGeom prst="rect">
            <a:avLst/>
          </a:prstGeom>
          <a:noFill/>
        </p:spPr>
        <p:txBody>
          <a:bodyPr wrap="square" rtlCol="0">
            <a:spAutoFit/>
          </a:bodyPr>
          <a:lstStyle/>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dirty="0"/>
          </a:p>
          <a:p>
            <a:endParaRPr lang="en-US" dirty="0"/>
          </a:p>
          <a:p>
            <a:r>
              <a:rPr lang="en-US" dirty="0"/>
              <a:t>The </a:t>
            </a:r>
            <a:r>
              <a:rPr lang="en-US" dirty="0">
                <a:solidFill>
                  <a:schemeClr val="bg2">
                    <a:lumMod val="50000"/>
                  </a:schemeClr>
                </a:solidFill>
              </a:rPr>
              <a:t>&lt;div&gt; </a:t>
            </a:r>
            <a:r>
              <a:rPr lang="en-US" dirty="0"/>
              <a:t>tag defines a division or a section in an HTML document.</a:t>
            </a:r>
          </a:p>
          <a:p>
            <a:r>
              <a:rPr lang="en-US" dirty="0"/>
              <a:t>The </a:t>
            </a:r>
            <a:r>
              <a:rPr lang="en-US" dirty="0">
                <a:solidFill>
                  <a:schemeClr val="bg2">
                    <a:lumMod val="50000"/>
                  </a:schemeClr>
                </a:solidFill>
              </a:rPr>
              <a:t>&lt;div&gt; </a:t>
            </a:r>
            <a:r>
              <a:rPr lang="en-US" dirty="0"/>
              <a:t>element is often used as a container for other HTML elements to style them with CSS or to perform certain tasks with JavaScript.</a:t>
            </a:r>
          </a:p>
        </p:txBody>
      </p:sp>
      <p:pic>
        <p:nvPicPr>
          <p:cNvPr id="5" name="Picture 4">
            <a:extLst>
              <a:ext uri="{FF2B5EF4-FFF2-40B4-BE49-F238E27FC236}">
                <a16:creationId xmlns:a16="http://schemas.microsoft.com/office/drawing/2014/main" id="{1738E781-050B-4943-9F98-A07B1E3842E4}"/>
              </a:ext>
            </a:extLst>
          </p:cNvPr>
          <p:cNvPicPr>
            <a:picLocks noChangeAspect="1"/>
          </p:cNvPicPr>
          <p:nvPr/>
        </p:nvPicPr>
        <p:blipFill>
          <a:blip r:embed="rId2"/>
          <a:stretch>
            <a:fillRect/>
          </a:stretch>
        </p:blipFill>
        <p:spPr>
          <a:xfrm>
            <a:off x="3510613" y="2856254"/>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402143"/>
            <a:ext cx="7879283" cy="3046988"/>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b8d8a30219489fc74f1cd007bf6ea123">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68B9DB-5582-43A9-B6E6-A1216F6099F2}"/>
</file>

<file path=customXml/itemProps2.xml><?xml version="1.0" encoding="utf-8"?>
<ds:datastoreItem xmlns:ds="http://schemas.openxmlformats.org/officeDocument/2006/customXml" ds:itemID="{472CF183-131A-4C00-96FE-796D4BC14B23}"/>
</file>

<file path=customXml/itemProps3.xml><?xml version="1.0" encoding="utf-8"?>
<ds:datastoreItem xmlns:ds="http://schemas.openxmlformats.org/officeDocument/2006/customXml" ds:itemID="{BC1958AD-0C74-4F00-A34B-21EAB9B1747B}"/>
</file>

<file path=docProps/app.xml><?xml version="1.0" encoding="utf-8"?>
<Properties xmlns="http://schemas.openxmlformats.org/officeDocument/2006/extended-properties" xmlns:vt="http://schemas.openxmlformats.org/officeDocument/2006/docPropsVTypes">
  <Template>Spectrum.thmx</Template>
  <TotalTime>4453</TotalTime>
  <Words>2598</Words>
  <Application>Microsoft Office PowerPoint</Application>
  <PresentationFormat>On-screen Show (4:3)</PresentationFormat>
  <Paragraphs>327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325</cp:revision>
  <dcterms:created xsi:type="dcterms:W3CDTF">2018-12-10T17:20:29Z</dcterms:created>
  <dcterms:modified xsi:type="dcterms:W3CDTF">2024-10-24T15:54:36Z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