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66" r:id="rId4"/>
    <p:sldId id="319" r:id="rId5"/>
    <p:sldId id="320" r:id="rId6"/>
    <p:sldId id="360" r:id="rId7"/>
    <p:sldId id="361" r:id="rId8"/>
    <p:sldId id="362" r:id="rId9"/>
    <p:sldId id="322" r:id="rId10"/>
    <p:sldId id="265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. Al-Amin" userId="bcbe49e6-e4a7-45c5-8a0e-d548ae8c8143" providerId="ADAL" clId="{7150D352-61BD-4D27-BC91-55753D8219CE}"/>
    <pc:docChg chg="modSld">
      <pc:chgData name="Md. Al-Amin" userId="bcbe49e6-e4a7-45c5-8a0e-d548ae8c8143" providerId="ADAL" clId="{7150D352-61BD-4D27-BC91-55753D8219CE}" dt="2024-10-24T15:55:03.612" v="1" actId="20577"/>
      <pc:docMkLst>
        <pc:docMk/>
      </pc:docMkLst>
      <pc:sldChg chg="modSp mod">
        <pc:chgData name="Md. Al-Amin" userId="bcbe49e6-e4a7-45c5-8a0e-d548ae8c8143" providerId="ADAL" clId="{7150D352-61BD-4D27-BC91-55753D8219CE}" dt="2024-10-24T15:55:03.612" v="1" actId="20577"/>
        <pc:sldMkLst>
          <pc:docMk/>
          <pc:sldMk cId="700707328" sldId="256"/>
        </pc:sldMkLst>
        <pc:graphicFrameChg chg="modGraphic">
          <ac:chgData name="Md. Al-Amin" userId="bcbe49e6-e4a7-45c5-8a0e-d548ae8c8143" providerId="ADAL" clId="{7150D352-61BD-4D27-BC91-55753D8219CE}" dt="2024-10-24T15:55:03.612" v="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5A15E-1A99-40A5-A89D-4D03C7726ECB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B4E94-A4BF-4054-BFBC-37471E04F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19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lamin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" TargetMode="External"/><Relationship Id="rId2" Type="http://schemas.openxmlformats.org/officeDocument/2006/relationships/hyperlink" Target="http://www.mysql.com/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://www.javatpoint.com/" TargetMode="External"/><Relationship Id="rId4" Type="http://schemas.openxmlformats.org/officeDocument/2006/relationships/hyperlink" Target="http://www.php.net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MVC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3222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881170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999811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95754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031375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Fall 2024-2025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MD.AL-AMIN (</a:t>
                      </a:r>
                      <a:r>
                        <a:rPr lang="en-US" i="1" dirty="0">
                          <a:hlinkClick r:id="rId2"/>
                        </a:rPr>
                        <a:t>alamin@aiub.edu</a:t>
                      </a:r>
                      <a:r>
                        <a:rPr lang="en-US" i="1" dirty="0"/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Web Technologies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251843" y="1743399"/>
            <a:ext cx="74870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MySQL - </a:t>
            </a:r>
            <a:r>
              <a:rPr lang="en-US" sz="2400" dirty="0">
                <a:hlinkClick r:id="rId2"/>
              </a:rPr>
              <a:t>www.mysql.com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W3Schools Online Web Tutorials- </a:t>
            </a:r>
            <a:r>
              <a:rPr lang="en-US" sz="2400" dirty="0">
                <a:hlinkClick r:id="rId3"/>
              </a:rPr>
              <a:t>www.w3schools.com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PHP Manual - </a:t>
            </a:r>
            <a:r>
              <a:rPr lang="en-US" sz="2400" dirty="0">
                <a:hlinkClick r:id="rId4"/>
              </a:rPr>
              <a:t>www.php.net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Javatpoint - </a:t>
            </a:r>
            <a:r>
              <a:rPr lang="en-US" sz="2400" dirty="0">
                <a:hlinkClick r:id="rId5"/>
              </a:rPr>
              <a:t>www.javatpoint.com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65759" y="1605903"/>
            <a:ext cx="841248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Sams</a:t>
            </a:r>
            <a:r>
              <a:rPr lang="en-US" sz="2400" dirty="0"/>
              <a:t> Teach Yourself Ajax JavaScript and PHP All in One; Phil Ballard and Michael Moncur;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Sams</a:t>
            </a:r>
            <a:r>
              <a:rPr lang="en-US" sz="2400" dirty="0"/>
              <a:t> Publishing; 2010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JavaScript Phrasebook; Christian Wenz; </a:t>
            </a:r>
            <a:r>
              <a:rPr lang="en-US" sz="2400" dirty="0" err="1"/>
              <a:t>Sams</a:t>
            </a:r>
            <a:r>
              <a:rPr lang="en-US" sz="2400" dirty="0"/>
              <a:t> Publishing; 2007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PHP and MySQL Web Development, 4/E; Luke Welling and Laura Thomson; </a:t>
            </a:r>
            <a:r>
              <a:rPr lang="en-US" sz="2400" dirty="0" err="1"/>
              <a:t>AddisonWesley</a:t>
            </a:r>
            <a:r>
              <a:rPr lang="en-US" sz="2400" dirty="0"/>
              <a:t> Professional; 2009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JavaScript for Programmers Paul J. </a:t>
            </a:r>
            <a:r>
              <a:rPr lang="en-US" sz="2400" dirty="0" err="1"/>
              <a:t>Deitel</a:t>
            </a:r>
            <a:r>
              <a:rPr lang="en-US" sz="2400" dirty="0"/>
              <a:t> and Harvey M. </a:t>
            </a:r>
            <a:r>
              <a:rPr lang="en-US" sz="2400" dirty="0" err="1"/>
              <a:t>Deitel</a:t>
            </a:r>
            <a:r>
              <a:rPr lang="en-US" sz="2400" dirty="0"/>
              <a:t>; Prentice Hall; 2009</a:t>
            </a:r>
            <a:endParaRPr lang="en-FI" sz="24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Introduction to MVC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MVC Architecture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Features of MVC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Course mapping and Project Discussion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MVC 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64339" y="2009116"/>
            <a:ext cx="8613901" cy="4832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MVC is an application 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design pattern </a:t>
            </a:r>
            <a:r>
              <a:rPr lang="en-US" sz="2800" dirty="0"/>
              <a:t>that separates the application data and business logic (model) from the presentation (view). MVC stands for 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Model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View</a:t>
            </a:r>
            <a:r>
              <a:rPr lang="en-US" sz="2800" dirty="0"/>
              <a:t> &amp; 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Controller</a:t>
            </a:r>
            <a:r>
              <a:rPr lang="en-US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controller mediates between the models and views.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Think of the MVC design pattern as a car and the driver.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car has the windscreens (view) which the driver (controller) uses to monitor traffic ahead then speed or brake (model) depending on what he sees ahead.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MVC Architecture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67683E5-DBE6-48D8-801E-98FCD16BB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013" y="1230705"/>
            <a:ext cx="4609922" cy="5168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1342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9148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MVC Architecture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260419"/>
            <a:ext cx="889215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Model:</a:t>
            </a:r>
            <a:r>
              <a:rPr lang="en-US" sz="2000" dirty="0"/>
              <a:t> Database operation such as fetch data or update data etc.</a:t>
            </a:r>
          </a:p>
          <a:p>
            <a:r>
              <a:rPr lang="en-US" sz="2000" b="1" dirty="0"/>
              <a:t>View:</a:t>
            </a:r>
            <a:r>
              <a:rPr lang="en-US" sz="2000" dirty="0"/>
              <a:t> End-user GUI through which user can interact with system, i.e., HTML, CSS.</a:t>
            </a:r>
          </a:p>
          <a:p>
            <a:r>
              <a:rPr lang="en-US" sz="2000" b="1" dirty="0"/>
              <a:t>Controller:</a:t>
            </a:r>
            <a:r>
              <a:rPr lang="en-US" sz="2000" dirty="0"/>
              <a:t> Contain Business logic and provide a link between model and view.</a:t>
            </a:r>
          </a:p>
          <a:p>
            <a:endParaRPr lang="en-US" sz="2000" dirty="0"/>
          </a:p>
          <a:p>
            <a:r>
              <a:rPr lang="en-US" sz="2000" b="1" dirty="0"/>
              <a:t>Model</a:t>
            </a:r>
            <a:r>
              <a:rPr lang="en-US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Model object knows all about all the data that need to be displayed.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Model represents the application data and business rules that govern to an update of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Model is not aware about the presentation of data and How the data will be display to the browser.</a:t>
            </a:r>
          </a:p>
          <a:p>
            <a:r>
              <a:rPr lang="en-US" sz="2000" b="1" dirty="0"/>
              <a:t>View</a:t>
            </a:r>
            <a:r>
              <a:rPr lang="en-US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View represents the presentation of the application.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View object refers to the model remains same if there are any modifications in the Business logic.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 other words, we can say that it is the responsibility of view to maintain consistency in its presentation and the model changes.</a:t>
            </a:r>
          </a:p>
        </p:txBody>
      </p:sp>
    </p:spTree>
    <p:extLst>
      <p:ext uri="{BB962C8B-B14F-4D97-AF65-F5344CB8AC3E}">
        <p14:creationId xmlns:p14="http://schemas.microsoft.com/office/powerpoint/2010/main" val="2798130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749841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MVC Architecture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251843" y="1243255"/>
            <a:ext cx="88921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Controller</a:t>
            </a:r>
            <a:r>
              <a:rPr lang="en-US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Whenever the user sends a request for something, it always goes through Controller.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controller is responsible for intercepting the request from view and passes to the model for appropriate action.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After the action has been taken on the data, the controller is responsible for directly passes the appropriate view to the user.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 graphical user interfaces, controller and view work very closely together.</a:t>
            </a:r>
          </a:p>
        </p:txBody>
      </p:sp>
    </p:spTree>
    <p:extLst>
      <p:ext uri="{BB962C8B-B14F-4D97-AF65-F5344CB8AC3E}">
        <p14:creationId xmlns:p14="http://schemas.microsoft.com/office/powerpoint/2010/main" val="4190729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749841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Features of MVC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448036" y="1262621"/>
            <a:ext cx="855666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Advantages of MVC architecture: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Development of the application becomes fast.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Easy for multiple developers to collaborate and work together.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Easier to Update the application.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Easier to Debug as we have multiple levels properly written in the application.</a:t>
            </a:r>
          </a:p>
          <a:p>
            <a:endParaRPr lang="en-US" sz="2200" dirty="0"/>
          </a:p>
          <a:p>
            <a:r>
              <a:rPr lang="en-US" sz="2200" dirty="0"/>
              <a:t>Disadvantages of MVC architecture: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It is hard to understand the MVC architecture.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Must have strict rules on methods.</a:t>
            </a:r>
          </a:p>
        </p:txBody>
      </p:sp>
    </p:spTree>
    <p:extLst>
      <p:ext uri="{BB962C8B-B14F-4D97-AF65-F5344CB8AC3E}">
        <p14:creationId xmlns:p14="http://schemas.microsoft.com/office/powerpoint/2010/main" val="1632204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462858" y="77346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Popular MVC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462858" y="1262621"/>
            <a:ext cx="85566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Laravel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CodeIgniter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Symfony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CakePHP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Yii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Zend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2957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Course Mapping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6E597F-EA51-4E3C-973A-B2CF66D9F46D}"/>
              </a:ext>
            </a:extLst>
          </p:cNvPr>
          <p:cNvSpPr txBox="1"/>
          <p:nvPr/>
        </p:nvSpPr>
        <p:spPr>
          <a:xfrm>
            <a:off x="1465267" y="2443938"/>
            <a:ext cx="309489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Web Technology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D7789C-0AB1-4CD4-B7DE-055910345C7B}"/>
              </a:ext>
            </a:extLst>
          </p:cNvPr>
          <p:cNvSpPr txBox="1"/>
          <p:nvPr/>
        </p:nvSpPr>
        <p:spPr>
          <a:xfrm>
            <a:off x="5838092" y="2297397"/>
            <a:ext cx="2392225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HTML, CSS, PHP, JS, MySQL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8281D72-CFA3-4CC9-BB4D-3DE9C5FEC8A9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4560159" y="2620563"/>
            <a:ext cx="1277933" cy="80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E875131-BF80-4491-BB75-67CFBCE923A1}"/>
              </a:ext>
            </a:extLst>
          </p:cNvPr>
          <p:cNvSpPr txBox="1"/>
          <p:nvPr/>
        </p:nvSpPr>
        <p:spPr>
          <a:xfrm>
            <a:off x="6342236" y="3556814"/>
            <a:ext cx="188808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Express JS, Laravel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638474-181D-460F-B156-49FDF55B41CA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202751" y="3741480"/>
            <a:ext cx="11394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381E96A-CFB0-4C64-9802-DE3C7A6C600B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1390853" y="2813270"/>
            <a:ext cx="1621860" cy="14663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286BA19-559B-421F-B2C3-E92C47194A39}"/>
              </a:ext>
            </a:extLst>
          </p:cNvPr>
          <p:cNvSpPr txBox="1"/>
          <p:nvPr/>
        </p:nvSpPr>
        <p:spPr>
          <a:xfrm>
            <a:off x="3992314" y="3556814"/>
            <a:ext cx="120681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ATP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88F3BE-C493-4F80-979C-9768404191C7}"/>
              </a:ext>
            </a:extLst>
          </p:cNvPr>
          <p:cNvSpPr txBox="1"/>
          <p:nvPr/>
        </p:nvSpPr>
        <p:spPr>
          <a:xfrm>
            <a:off x="665754" y="4278765"/>
            <a:ext cx="13293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ATP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46A535-A884-4FE1-9413-22D3D17C7C86}"/>
              </a:ext>
            </a:extLst>
          </p:cNvPr>
          <p:cNvSpPr txBox="1"/>
          <p:nvPr/>
        </p:nvSpPr>
        <p:spPr>
          <a:xfrm>
            <a:off x="2363123" y="4259393"/>
            <a:ext cx="132939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ATP 2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97A1040-16C5-47B7-B8A4-8EE56C999203}"/>
              </a:ext>
            </a:extLst>
          </p:cNvPr>
          <p:cNvCxnSpPr>
            <a:cxnSpLocks/>
            <a:stCxn id="3" idx="2"/>
            <a:endCxn id="20" idx="0"/>
          </p:cNvCxnSpPr>
          <p:nvPr/>
        </p:nvCxnSpPr>
        <p:spPr>
          <a:xfrm>
            <a:off x="3012713" y="2813270"/>
            <a:ext cx="15108" cy="1446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3348A64-3467-4FB4-B661-C8AA0BE6F9A8}"/>
              </a:ext>
            </a:extLst>
          </p:cNvPr>
          <p:cNvCxnSpPr>
            <a:cxnSpLocks/>
            <a:stCxn id="3" idx="2"/>
            <a:endCxn id="18" idx="0"/>
          </p:cNvCxnSpPr>
          <p:nvPr/>
        </p:nvCxnSpPr>
        <p:spPr>
          <a:xfrm>
            <a:off x="3012713" y="2813270"/>
            <a:ext cx="1583007" cy="743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7554E4F-00A0-4ECD-86A3-3190A85EDAEE}"/>
              </a:ext>
            </a:extLst>
          </p:cNvPr>
          <p:cNvSpPr txBox="1"/>
          <p:nvPr/>
        </p:nvSpPr>
        <p:spPr>
          <a:xfrm>
            <a:off x="3949332" y="5096235"/>
            <a:ext cx="28811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ASP.Net</a:t>
            </a:r>
            <a:r>
              <a:rPr lang="en-US" dirty="0"/>
              <a:t> and </a:t>
            </a:r>
            <a:r>
              <a:rPr lang="en-US" dirty="0" err="1"/>
              <a:t>.Net</a:t>
            </a:r>
            <a:r>
              <a:rPr lang="en-US" dirty="0"/>
              <a:t> Framework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90BE4C-E65D-4E02-9A26-C2F15F055A39}"/>
              </a:ext>
            </a:extLst>
          </p:cNvPr>
          <p:cNvSpPr txBox="1"/>
          <p:nvPr/>
        </p:nvSpPr>
        <p:spPr>
          <a:xfrm>
            <a:off x="155515" y="5465567"/>
            <a:ext cx="234987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J2EE, Spring, Hibernate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DC6E3FE-CB7E-4A17-AAEB-AB939399C86D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>
            <a:off x="3027821" y="4628725"/>
            <a:ext cx="2362066" cy="4675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0B19B74-0411-4648-B0DF-2C7193C927F2}"/>
              </a:ext>
            </a:extLst>
          </p:cNvPr>
          <p:cNvCxnSpPr>
            <a:stCxn id="19" idx="2"/>
            <a:endCxn id="22" idx="0"/>
          </p:cNvCxnSpPr>
          <p:nvPr/>
        </p:nvCxnSpPr>
        <p:spPr>
          <a:xfrm>
            <a:off x="1330452" y="4648097"/>
            <a:ext cx="0" cy="8174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56113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3E5BDC5C551145B693F0E5668ABB8D" ma:contentTypeVersion="3" ma:contentTypeDescription="Create a new document." ma:contentTypeScope="" ma:versionID="b8d8a30219489fc74f1cd007bf6ea123">
  <xsd:schema xmlns:xsd="http://www.w3.org/2001/XMLSchema" xmlns:xs="http://www.w3.org/2001/XMLSchema" xmlns:p="http://schemas.microsoft.com/office/2006/metadata/properties" xmlns:ns2="8323ff4e-5af7-4051-9371-eadce3aee04b" targetNamespace="http://schemas.microsoft.com/office/2006/metadata/properties" ma:root="true" ma:fieldsID="9fa8bcd29ede334e0e5723b4a87a0299" ns2:_="">
    <xsd:import namespace="8323ff4e-5af7-4051-9371-eadce3aee0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23ff4e-5af7-4051-9371-eadce3aee0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A7BEF9F-446C-4976-BFC1-1003169F5CC4}"/>
</file>

<file path=customXml/itemProps2.xml><?xml version="1.0" encoding="utf-8"?>
<ds:datastoreItem xmlns:ds="http://schemas.openxmlformats.org/officeDocument/2006/customXml" ds:itemID="{7F0192FE-04A4-4855-81FE-1B62E0030AD1}"/>
</file>

<file path=customXml/itemProps3.xml><?xml version="1.0" encoding="utf-8"?>
<ds:datastoreItem xmlns:ds="http://schemas.openxmlformats.org/officeDocument/2006/customXml" ds:itemID="{B217FA9C-5B65-4265-ACCD-5D3BB9CF5A32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4738</TotalTime>
  <Words>595</Words>
  <Application>Microsoft Office PowerPoint</Application>
  <PresentationFormat>On-screen Show (4:3)</PresentationFormat>
  <Paragraphs>82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Corbel</vt:lpstr>
      <vt:lpstr>Wingdings</vt:lpstr>
      <vt:lpstr>Spectrum</vt:lpstr>
      <vt:lpstr>MVC</vt:lpstr>
      <vt:lpstr>Lecture Outline</vt:lpstr>
      <vt:lpstr>Introduction to MVC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Course Mapping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Al-Amin</cp:lastModifiedBy>
  <cp:revision>474</cp:revision>
  <dcterms:created xsi:type="dcterms:W3CDTF">2018-12-10T17:20:29Z</dcterms:created>
  <dcterms:modified xsi:type="dcterms:W3CDTF">2024-10-24T15:55:04Z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0x010100A03E5BDC5C551145B693F0E5668ABB8D</vt:lpwstr>
  </property>
</Properties>
</file>