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0"/>
  </p:notesMasterIdLst>
  <p:sldIdLst>
    <p:sldId id="256" r:id="rId2"/>
    <p:sldId id="257" r:id="rId3"/>
    <p:sldId id="266" r:id="rId4"/>
    <p:sldId id="306" r:id="rId5"/>
    <p:sldId id="307" r:id="rId6"/>
    <p:sldId id="308" r:id="rId7"/>
    <p:sldId id="309" r:id="rId8"/>
    <p:sldId id="267" r:id="rId9"/>
    <p:sldId id="272" r:id="rId10"/>
    <p:sldId id="273" r:id="rId11"/>
    <p:sldId id="274" r:id="rId12"/>
    <p:sldId id="275" r:id="rId13"/>
    <p:sldId id="304" r:id="rId14"/>
    <p:sldId id="276" r:id="rId15"/>
    <p:sldId id="277" r:id="rId16"/>
    <p:sldId id="278" r:id="rId17"/>
    <p:sldId id="279" r:id="rId18"/>
    <p:sldId id="280" r:id="rId19"/>
    <p:sldId id="281" r:id="rId20"/>
    <p:sldId id="282" r:id="rId21"/>
    <p:sldId id="283" r:id="rId22"/>
    <p:sldId id="284" r:id="rId23"/>
    <p:sldId id="285" r:id="rId24"/>
    <p:sldId id="286" r:id="rId25"/>
    <p:sldId id="287" r:id="rId26"/>
    <p:sldId id="288" r:id="rId27"/>
    <p:sldId id="305" r:id="rId28"/>
    <p:sldId id="289" r:id="rId29"/>
    <p:sldId id="290" r:id="rId30"/>
    <p:sldId id="291" r:id="rId31"/>
    <p:sldId id="292" r:id="rId32"/>
    <p:sldId id="293" r:id="rId33"/>
    <p:sldId id="294" r:id="rId34"/>
    <p:sldId id="295" r:id="rId35"/>
    <p:sldId id="296" r:id="rId36"/>
    <p:sldId id="316" r:id="rId37"/>
    <p:sldId id="297" r:id="rId38"/>
    <p:sldId id="298" r:id="rId39"/>
    <p:sldId id="299" r:id="rId40"/>
    <p:sldId id="300" r:id="rId41"/>
    <p:sldId id="301" r:id="rId42"/>
    <p:sldId id="302" r:id="rId43"/>
    <p:sldId id="303" r:id="rId44"/>
    <p:sldId id="310" r:id="rId45"/>
    <p:sldId id="315" r:id="rId46"/>
    <p:sldId id="311" r:id="rId47"/>
    <p:sldId id="264" r:id="rId48"/>
    <p:sldId id="265" r:id="rId4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360A57C-F0D6-4978-AF2D-B9FB17903040}" v="14" dt="2024-11-05T02:04:33.19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94724"/>
  </p:normalViewPr>
  <p:slideViewPr>
    <p:cSldViewPr snapToGrid="0" snapToObjects="1">
      <p:cViewPr varScale="1">
        <p:scale>
          <a:sx n="79" d="100"/>
          <a:sy n="79" d="100"/>
        </p:scale>
        <p:origin x="1570"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microsoft.com/office/2015/10/relationships/revisionInfo" Target="revisionInfo.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ipta Justin Gomes" userId="80a30147-8bc2-457a-9f88-f3a4049296b4" providerId="ADAL" clId="{1360A57C-F0D6-4978-AF2D-B9FB17903040}"/>
    <pc:docChg chg="undo custSel addSld delSld modSld">
      <pc:chgData name="Dipta Justin Gomes" userId="80a30147-8bc2-457a-9f88-f3a4049296b4" providerId="ADAL" clId="{1360A57C-F0D6-4978-AF2D-B9FB17903040}" dt="2024-11-05T02:12:58.152" v="333" actId="47"/>
      <pc:docMkLst>
        <pc:docMk/>
      </pc:docMkLst>
      <pc:sldChg chg="modSp mod">
        <pc:chgData name="Dipta Justin Gomes" userId="80a30147-8bc2-457a-9f88-f3a4049296b4" providerId="ADAL" clId="{1360A57C-F0D6-4978-AF2D-B9FB17903040}" dt="2024-11-05T02:08:21.934" v="270" actId="20577"/>
        <pc:sldMkLst>
          <pc:docMk/>
          <pc:sldMk cId="424874041" sldId="257"/>
        </pc:sldMkLst>
        <pc:spChg chg="mod">
          <ac:chgData name="Dipta Justin Gomes" userId="80a30147-8bc2-457a-9f88-f3a4049296b4" providerId="ADAL" clId="{1360A57C-F0D6-4978-AF2D-B9FB17903040}" dt="2024-11-05T02:08:21.934" v="270" actId="20577"/>
          <ac:spMkLst>
            <pc:docMk/>
            <pc:sldMk cId="424874041" sldId="257"/>
            <ac:spMk id="3" creationId="{00000000-0000-0000-0000-000000000000}"/>
          </ac:spMkLst>
        </pc:spChg>
      </pc:sldChg>
      <pc:sldChg chg="modSp new mod">
        <pc:chgData name="Dipta Justin Gomes" userId="80a30147-8bc2-457a-9f88-f3a4049296b4" providerId="ADAL" clId="{1360A57C-F0D6-4978-AF2D-B9FB17903040}" dt="2024-11-05T02:04:53.671" v="230" actId="20577"/>
        <pc:sldMkLst>
          <pc:docMk/>
          <pc:sldMk cId="3987360500" sldId="310"/>
        </pc:sldMkLst>
        <pc:spChg chg="mod">
          <ac:chgData name="Dipta Justin Gomes" userId="80a30147-8bc2-457a-9f88-f3a4049296b4" providerId="ADAL" clId="{1360A57C-F0D6-4978-AF2D-B9FB17903040}" dt="2024-11-05T01:44:42.196" v="10" actId="122"/>
          <ac:spMkLst>
            <pc:docMk/>
            <pc:sldMk cId="3987360500" sldId="310"/>
            <ac:spMk id="2" creationId="{1F074018-293C-27B5-8CFA-82C70BA3E128}"/>
          </ac:spMkLst>
        </pc:spChg>
        <pc:spChg chg="mod">
          <ac:chgData name="Dipta Justin Gomes" userId="80a30147-8bc2-457a-9f88-f3a4049296b4" providerId="ADAL" clId="{1360A57C-F0D6-4978-AF2D-B9FB17903040}" dt="2024-11-05T02:04:53.671" v="230" actId="20577"/>
          <ac:spMkLst>
            <pc:docMk/>
            <pc:sldMk cId="3987360500" sldId="310"/>
            <ac:spMk id="3" creationId="{0B0461C8-BAD0-F014-4CEF-B1902FD9A420}"/>
          </ac:spMkLst>
        </pc:spChg>
      </pc:sldChg>
      <pc:sldChg chg="modSp new mod">
        <pc:chgData name="Dipta Justin Gomes" userId="80a30147-8bc2-457a-9f88-f3a4049296b4" providerId="ADAL" clId="{1360A57C-F0D6-4978-AF2D-B9FB17903040}" dt="2024-11-05T01:47:32.449" v="91" actId="14100"/>
        <pc:sldMkLst>
          <pc:docMk/>
          <pc:sldMk cId="1586019679" sldId="311"/>
        </pc:sldMkLst>
        <pc:spChg chg="mod">
          <ac:chgData name="Dipta Justin Gomes" userId="80a30147-8bc2-457a-9f88-f3a4049296b4" providerId="ADAL" clId="{1360A57C-F0D6-4978-AF2D-B9FB17903040}" dt="2024-11-05T01:47:29.651" v="90" actId="20577"/>
          <ac:spMkLst>
            <pc:docMk/>
            <pc:sldMk cId="1586019679" sldId="311"/>
            <ac:spMk id="2" creationId="{02D70DDD-3082-0529-8C50-1B421A4A591A}"/>
          </ac:spMkLst>
        </pc:spChg>
        <pc:spChg chg="mod">
          <ac:chgData name="Dipta Justin Gomes" userId="80a30147-8bc2-457a-9f88-f3a4049296b4" providerId="ADAL" clId="{1360A57C-F0D6-4978-AF2D-B9FB17903040}" dt="2024-11-05T01:47:32.449" v="91" actId="14100"/>
          <ac:spMkLst>
            <pc:docMk/>
            <pc:sldMk cId="1586019679" sldId="311"/>
            <ac:spMk id="3" creationId="{89F6B195-F414-388A-7396-B53C8AB3479C}"/>
          </ac:spMkLst>
        </pc:spChg>
      </pc:sldChg>
      <pc:sldChg chg="addSp modSp add mod modClrScheme chgLayout">
        <pc:chgData name="Dipta Justin Gomes" userId="80a30147-8bc2-457a-9f88-f3a4049296b4" providerId="ADAL" clId="{1360A57C-F0D6-4978-AF2D-B9FB17903040}" dt="2024-11-05T01:47:59.949" v="96" actId="26606"/>
        <pc:sldMkLst>
          <pc:docMk/>
          <pc:sldMk cId="1533396657" sldId="312"/>
        </pc:sldMkLst>
        <pc:spChg chg="mod">
          <ac:chgData name="Dipta Justin Gomes" userId="80a30147-8bc2-457a-9f88-f3a4049296b4" providerId="ADAL" clId="{1360A57C-F0D6-4978-AF2D-B9FB17903040}" dt="2024-11-05T01:47:59.949" v="96" actId="26606"/>
          <ac:spMkLst>
            <pc:docMk/>
            <pc:sldMk cId="1533396657" sldId="312"/>
            <ac:spMk id="2" creationId="{368A2098-5BAE-5846-52ED-497D650E6AE2}"/>
          </ac:spMkLst>
        </pc:spChg>
        <pc:spChg chg="mod">
          <ac:chgData name="Dipta Justin Gomes" userId="80a30147-8bc2-457a-9f88-f3a4049296b4" providerId="ADAL" clId="{1360A57C-F0D6-4978-AF2D-B9FB17903040}" dt="2024-11-05T01:47:59.949" v="96" actId="26606"/>
          <ac:spMkLst>
            <pc:docMk/>
            <pc:sldMk cId="1533396657" sldId="312"/>
            <ac:spMk id="3" creationId="{0CDC0324-CF27-4F43-78F9-BE3F6EEE9395}"/>
          </ac:spMkLst>
        </pc:spChg>
        <pc:picChg chg="add mod">
          <ac:chgData name="Dipta Justin Gomes" userId="80a30147-8bc2-457a-9f88-f3a4049296b4" providerId="ADAL" clId="{1360A57C-F0D6-4978-AF2D-B9FB17903040}" dt="2024-11-05T01:47:59.949" v="96" actId="26606"/>
          <ac:picMkLst>
            <pc:docMk/>
            <pc:sldMk cId="1533396657" sldId="312"/>
            <ac:picMk id="5" creationId="{CC3807F5-E976-DA7F-6492-CBF7FB7A3BA6}"/>
          </ac:picMkLst>
        </pc:picChg>
      </pc:sldChg>
      <pc:sldChg chg="addSp delSp modSp add mod">
        <pc:chgData name="Dipta Justin Gomes" userId="80a30147-8bc2-457a-9f88-f3a4049296b4" providerId="ADAL" clId="{1360A57C-F0D6-4978-AF2D-B9FB17903040}" dt="2024-11-05T01:50:09.196" v="138" actId="20577"/>
        <pc:sldMkLst>
          <pc:docMk/>
          <pc:sldMk cId="2036875271" sldId="313"/>
        </pc:sldMkLst>
        <pc:spChg chg="mod">
          <ac:chgData name="Dipta Justin Gomes" userId="80a30147-8bc2-457a-9f88-f3a4049296b4" providerId="ADAL" clId="{1360A57C-F0D6-4978-AF2D-B9FB17903040}" dt="2024-11-05T01:50:09.196" v="138" actId="20577"/>
          <ac:spMkLst>
            <pc:docMk/>
            <pc:sldMk cId="2036875271" sldId="313"/>
            <ac:spMk id="3" creationId="{DE5460CC-34D8-F15E-A511-6C71CACC60E4}"/>
          </ac:spMkLst>
        </pc:spChg>
        <pc:spChg chg="add del">
          <ac:chgData name="Dipta Justin Gomes" userId="80a30147-8bc2-457a-9f88-f3a4049296b4" providerId="ADAL" clId="{1360A57C-F0D6-4978-AF2D-B9FB17903040}" dt="2024-11-05T01:48:33.319" v="101" actId="22"/>
          <ac:spMkLst>
            <pc:docMk/>
            <pc:sldMk cId="2036875271" sldId="313"/>
            <ac:spMk id="6" creationId="{72E7F3A0-EB05-126A-BB49-8D4B6E930172}"/>
          </ac:spMkLst>
        </pc:spChg>
        <pc:picChg chg="del">
          <ac:chgData name="Dipta Justin Gomes" userId="80a30147-8bc2-457a-9f88-f3a4049296b4" providerId="ADAL" clId="{1360A57C-F0D6-4978-AF2D-B9FB17903040}" dt="2024-11-05T01:48:31.593" v="99" actId="478"/>
          <ac:picMkLst>
            <pc:docMk/>
            <pc:sldMk cId="2036875271" sldId="313"/>
            <ac:picMk id="5" creationId="{C12B587A-404D-C40C-8F3B-F2D8BA05C3C9}"/>
          </ac:picMkLst>
        </pc:picChg>
      </pc:sldChg>
      <pc:sldChg chg="addSp modSp new mod modClrScheme chgLayout">
        <pc:chgData name="Dipta Justin Gomes" userId="80a30147-8bc2-457a-9f88-f3a4049296b4" providerId="ADAL" clId="{1360A57C-F0D6-4978-AF2D-B9FB17903040}" dt="2024-11-05T01:52:08.452" v="164" actId="27636"/>
        <pc:sldMkLst>
          <pc:docMk/>
          <pc:sldMk cId="2404842993" sldId="314"/>
        </pc:sldMkLst>
        <pc:spChg chg="mod">
          <ac:chgData name="Dipta Justin Gomes" userId="80a30147-8bc2-457a-9f88-f3a4049296b4" providerId="ADAL" clId="{1360A57C-F0D6-4978-AF2D-B9FB17903040}" dt="2024-11-05T01:51:15.646" v="159" actId="962"/>
          <ac:spMkLst>
            <pc:docMk/>
            <pc:sldMk cId="2404842993" sldId="314"/>
            <ac:spMk id="2" creationId="{18A2A207-65A6-D71B-4722-144A3E0B7AE0}"/>
          </ac:spMkLst>
        </pc:spChg>
        <pc:spChg chg="mod">
          <ac:chgData name="Dipta Justin Gomes" userId="80a30147-8bc2-457a-9f88-f3a4049296b4" providerId="ADAL" clId="{1360A57C-F0D6-4978-AF2D-B9FB17903040}" dt="2024-11-05T01:52:08.452" v="164" actId="27636"/>
          <ac:spMkLst>
            <pc:docMk/>
            <pc:sldMk cId="2404842993" sldId="314"/>
            <ac:spMk id="3" creationId="{F02AC3C8-CD9A-916C-89FE-0E067E21B90D}"/>
          </ac:spMkLst>
        </pc:spChg>
        <pc:picChg chg="add mod">
          <ac:chgData name="Dipta Justin Gomes" userId="80a30147-8bc2-457a-9f88-f3a4049296b4" providerId="ADAL" clId="{1360A57C-F0D6-4978-AF2D-B9FB17903040}" dt="2024-11-05T01:51:15.646" v="158" actId="27614"/>
          <ac:picMkLst>
            <pc:docMk/>
            <pc:sldMk cId="2404842993" sldId="314"/>
            <ac:picMk id="5" creationId="{2A4D3B93-3860-3EB8-4B66-F70107692FF0}"/>
          </ac:picMkLst>
        </pc:picChg>
      </pc:sldChg>
      <pc:sldChg chg="addSp delSp modSp add mod">
        <pc:chgData name="Dipta Justin Gomes" userId="80a30147-8bc2-457a-9f88-f3a4049296b4" providerId="ADAL" clId="{1360A57C-F0D6-4978-AF2D-B9FB17903040}" dt="2024-11-05T02:04:33.199" v="229" actId="1076"/>
        <pc:sldMkLst>
          <pc:docMk/>
          <pc:sldMk cId="2611139355" sldId="315"/>
        </pc:sldMkLst>
        <pc:spChg chg="del mod">
          <ac:chgData name="Dipta Justin Gomes" userId="80a30147-8bc2-457a-9f88-f3a4049296b4" providerId="ADAL" clId="{1360A57C-F0D6-4978-AF2D-B9FB17903040}" dt="2024-11-05T02:02:59.603" v="217"/>
          <ac:spMkLst>
            <pc:docMk/>
            <pc:sldMk cId="2611139355" sldId="315"/>
            <ac:spMk id="3" creationId="{4A23071F-C06C-B236-73A4-91BF7416736A}"/>
          </ac:spMkLst>
        </pc:spChg>
        <pc:spChg chg="add">
          <ac:chgData name="Dipta Justin Gomes" userId="80a30147-8bc2-457a-9f88-f3a4049296b4" providerId="ADAL" clId="{1360A57C-F0D6-4978-AF2D-B9FB17903040}" dt="2024-11-05T02:03:14.822" v="219"/>
          <ac:spMkLst>
            <pc:docMk/>
            <pc:sldMk cId="2611139355" sldId="315"/>
            <ac:spMk id="4" creationId="{4DA94C79-BF87-66C0-4C97-DA918A98E993}"/>
          </ac:spMkLst>
        </pc:spChg>
        <pc:picChg chg="add mod">
          <ac:chgData name="Dipta Justin Gomes" userId="80a30147-8bc2-457a-9f88-f3a4049296b4" providerId="ADAL" clId="{1360A57C-F0D6-4978-AF2D-B9FB17903040}" dt="2024-11-05T02:04:33.199" v="229" actId="1076"/>
          <ac:picMkLst>
            <pc:docMk/>
            <pc:sldMk cId="2611139355" sldId="315"/>
            <ac:picMk id="1026" creationId="{4ABB3464-4B6F-63B2-AAA9-9C7AF9825154}"/>
          </ac:picMkLst>
        </pc:picChg>
        <pc:picChg chg="add mod">
          <ac:chgData name="Dipta Justin Gomes" userId="80a30147-8bc2-457a-9f88-f3a4049296b4" providerId="ADAL" clId="{1360A57C-F0D6-4978-AF2D-B9FB17903040}" dt="2024-11-05T02:03:37.113" v="222" actId="14100"/>
          <ac:picMkLst>
            <pc:docMk/>
            <pc:sldMk cId="2611139355" sldId="315"/>
            <ac:picMk id="1030" creationId="{C1528B1C-8C93-D72B-8DBF-07591DA841A8}"/>
          </ac:picMkLst>
        </pc:picChg>
        <pc:picChg chg="add mod">
          <ac:chgData name="Dipta Justin Gomes" userId="80a30147-8bc2-457a-9f88-f3a4049296b4" providerId="ADAL" clId="{1360A57C-F0D6-4978-AF2D-B9FB17903040}" dt="2024-11-05T02:04:31.105" v="228" actId="1076"/>
          <ac:picMkLst>
            <pc:docMk/>
            <pc:sldMk cId="2611139355" sldId="315"/>
            <ac:picMk id="1032" creationId="{C7E78A7B-AA54-77E3-B69A-ED82D16E0823}"/>
          </ac:picMkLst>
        </pc:picChg>
      </pc:sldChg>
      <pc:sldChg chg="addSp delSp modSp new del mod">
        <pc:chgData name="Dipta Justin Gomes" userId="80a30147-8bc2-457a-9f88-f3a4049296b4" providerId="ADAL" clId="{1360A57C-F0D6-4978-AF2D-B9FB17903040}" dt="2024-11-05T01:58:08.052" v="212" actId="47"/>
        <pc:sldMkLst>
          <pc:docMk/>
          <pc:sldMk cId="3585880080" sldId="315"/>
        </pc:sldMkLst>
        <pc:spChg chg="mod">
          <ac:chgData name="Dipta Justin Gomes" userId="80a30147-8bc2-457a-9f88-f3a4049296b4" providerId="ADAL" clId="{1360A57C-F0D6-4978-AF2D-B9FB17903040}" dt="2024-11-05T01:53:28.404" v="180" actId="122"/>
          <ac:spMkLst>
            <pc:docMk/>
            <pc:sldMk cId="3585880080" sldId="315"/>
            <ac:spMk id="2" creationId="{862F2EB7-848A-2C7C-124B-5084BC5DF3E2}"/>
          </ac:spMkLst>
        </pc:spChg>
        <pc:spChg chg="mod">
          <ac:chgData name="Dipta Justin Gomes" userId="80a30147-8bc2-457a-9f88-f3a4049296b4" providerId="ADAL" clId="{1360A57C-F0D6-4978-AF2D-B9FB17903040}" dt="2024-11-05T01:57:28.500" v="206" actId="20577"/>
          <ac:spMkLst>
            <pc:docMk/>
            <pc:sldMk cId="3585880080" sldId="315"/>
            <ac:spMk id="3" creationId="{6DAC42D2-3F1D-4748-7066-3BDABA8D78A5}"/>
          </ac:spMkLst>
        </pc:spChg>
        <pc:spChg chg="del">
          <ac:chgData name="Dipta Justin Gomes" userId="80a30147-8bc2-457a-9f88-f3a4049296b4" providerId="ADAL" clId="{1360A57C-F0D6-4978-AF2D-B9FB17903040}" dt="2024-11-05T01:53:34.562" v="181" actId="478"/>
          <ac:spMkLst>
            <pc:docMk/>
            <pc:sldMk cId="3585880080" sldId="315"/>
            <ac:spMk id="4" creationId="{36DD6FED-EB06-150D-A382-0D58384EF1CE}"/>
          </ac:spMkLst>
        </pc:spChg>
        <pc:picChg chg="add mod">
          <ac:chgData name="Dipta Justin Gomes" userId="80a30147-8bc2-457a-9f88-f3a4049296b4" providerId="ADAL" clId="{1360A57C-F0D6-4978-AF2D-B9FB17903040}" dt="2024-11-05T01:56:35.125" v="192" actId="1076"/>
          <ac:picMkLst>
            <pc:docMk/>
            <pc:sldMk cId="3585880080" sldId="315"/>
            <ac:picMk id="6" creationId="{EA158A10-8EC8-4E64-597E-882622040326}"/>
          </ac:picMkLst>
        </pc:picChg>
        <pc:picChg chg="add mod">
          <ac:chgData name="Dipta Justin Gomes" userId="80a30147-8bc2-457a-9f88-f3a4049296b4" providerId="ADAL" clId="{1360A57C-F0D6-4978-AF2D-B9FB17903040}" dt="2024-11-05T01:58:01.813" v="211" actId="1076"/>
          <ac:picMkLst>
            <pc:docMk/>
            <pc:sldMk cId="3585880080" sldId="315"/>
            <ac:picMk id="8" creationId="{1DFC15DE-DD5F-9BA6-9C4A-A9C7044958D6}"/>
          </ac:picMkLst>
        </pc:picChg>
      </pc:sldChg>
      <pc:sldChg chg="delSp modSp new del mod">
        <pc:chgData name="Dipta Justin Gomes" userId="80a30147-8bc2-457a-9f88-f3a4049296b4" providerId="ADAL" clId="{1360A57C-F0D6-4978-AF2D-B9FB17903040}" dt="2024-11-05T02:10:41.110" v="289" actId="47"/>
        <pc:sldMkLst>
          <pc:docMk/>
          <pc:sldMk cId="1449441607" sldId="316"/>
        </pc:sldMkLst>
        <pc:spChg chg="mod">
          <ac:chgData name="Dipta Justin Gomes" userId="80a30147-8bc2-457a-9f88-f3a4049296b4" providerId="ADAL" clId="{1360A57C-F0D6-4978-AF2D-B9FB17903040}" dt="2024-11-05T02:09:24.303" v="275" actId="27636"/>
          <ac:spMkLst>
            <pc:docMk/>
            <pc:sldMk cId="1449441607" sldId="316"/>
            <ac:spMk id="2" creationId="{153AF854-996F-9ADE-C1F4-2EBC7C5B1E19}"/>
          </ac:spMkLst>
        </pc:spChg>
        <pc:spChg chg="mod">
          <ac:chgData name="Dipta Justin Gomes" userId="80a30147-8bc2-457a-9f88-f3a4049296b4" providerId="ADAL" clId="{1360A57C-F0D6-4978-AF2D-B9FB17903040}" dt="2024-11-05T02:10:12.557" v="288" actId="20577"/>
          <ac:spMkLst>
            <pc:docMk/>
            <pc:sldMk cId="1449441607" sldId="316"/>
            <ac:spMk id="3" creationId="{F17B7FF9-F28F-A0D3-9A06-35CDA414C4EB}"/>
          </ac:spMkLst>
        </pc:spChg>
        <pc:spChg chg="del">
          <ac:chgData name="Dipta Justin Gomes" userId="80a30147-8bc2-457a-9f88-f3a4049296b4" providerId="ADAL" clId="{1360A57C-F0D6-4978-AF2D-B9FB17903040}" dt="2024-11-05T02:09:28.312" v="276" actId="478"/>
          <ac:spMkLst>
            <pc:docMk/>
            <pc:sldMk cId="1449441607" sldId="316"/>
            <ac:spMk id="4" creationId="{B51B400A-4435-93AB-6DCE-45FED19B3C4A}"/>
          </ac:spMkLst>
        </pc:spChg>
      </pc:sldChg>
      <pc:sldChg chg="delSp modSp add del mod">
        <pc:chgData name="Dipta Justin Gomes" userId="80a30147-8bc2-457a-9f88-f3a4049296b4" providerId="ADAL" clId="{1360A57C-F0D6-4978-AF2D-B9FB17903040}" dt="2024-11-05T01:58:10.226" v="213" actId="47"/>
        <pc:sldMkLst>
          <pc:docMk/>
          <pc:sldMk cId="1760611178" sldId="316"/>
        </pc:sldMkLst>
        <pc:spChg chg="mod">
          <ac:chgData name="Dipta Justin Gomes" userId="80a30147-8bc2-457a-9f88-f3a4049296b4" providerId="ADAL" clId="{1360A57C-F0D6-4978-AF2D-B9FB17903040}" dt="2024-11-05T01:56:55.285" v="205" actId="20577"/>
          <ac:spMkLst>
            <pc:docMk/>
            <pc:sldMk cId="1760611178" sldId="316"/>
            <ac:spMk id="2" creationId="{454640B8-62E8-6E7B-B850-E7BAD47A6C49}"/>
          </ac:spMkLst>
        </pc:spChg>
        <pc:spChg chg="mod">
          <ac:chgData name="Dipta Justin Gomes" userId="80a30147-8bc2-457a-9f88-f3a4049296b4" providerId="ADAL" clId="{1360A57C-F0D6-4978-AF2D-B9FB17903040}" dt="2024-11-05T01:56:40.822" v="195" actId="27636"/>
          <ac:spMkLst>
            <pc:docMk/>
            <pc:sldMk cId="1760611178" sldId="316"/>
            <ac:spMk id="3" creationId="{0D90CB41-06E1-1C00-B07B-EAFD4D8799F0}"/>
          </ac:spMkLst>
        </pc:spChg>
        <pc:picChg chg="del">
          <ac:chgData name="Dipta Justin Gomes" userId="80a30147-8bc2-457a-9f88-f3a4049296b4" providerId="ADAL" clId="{1360A57C-F0D6-4978-AF2D-B9FB17903040}" dt="2024-11-05T01:56:43.337" v="196" actId="478"/>
          <ac:picMkLst>
            <pc:docMk/>
            <pc:sldMk cId="1760611178" sldId="316"/>
            <ac:picMk id="6" creationId="{BE3D7FC4-003A-A4B2-175A-853C188EA545}"/>
          </ac:picMkLst>
        </pc:picChg>
      </pc:sldChg>
      <pc:sldChg chg="delSp modSp new del mod">
        <pc:chgData name="Dipta Justin Gomes" userId="80a30147-8bc2-457a-9f88-f3a4049296b4" providerId="ADAL" clId="{1360A57C-F0D6-4978-AF2D-B9FB17903040}" dt="2024-11-05T02:12:58.152" v="333" actId="47"/>
        <pc:sldMkLst>
          <pc:docMk/>
          <pc:sldMk cId="3902853319" sldId="316"/>
        </pc:sldMkLst>
        <pc:spChg chg="mod">
          <ac:chgData name="Dipta Justin Gomes" userId="80a30147-8bc2-457a-9f88-f3a4049296b4" providerId="ADAL" clId="{1360A57C-F0D6-4978-AF2D-B9FB17903040}" dt="2024-11-05T02:11:22.167" v="326" actId="122"/>
          <ac:spMkLst>
            <pc:docMk/>
            <pc:sldMk cId="3902853319" sldId="316"/>
            <ac:spMk id="2" creationId="{20AA44E2-1024-8F7E-362B-0834AC8B14AA}"/>
          </ac:spMkLst>
        </pc:spChg>
        <pc:spChg chg="mod">
          <ac:chgData name="Dipta Justin Gomes" userId="80a30147-8bc2-457a-9f88-f3a4049296b4" providerId="ADAL" clId="{1360A57C-F0D6-4978-AF2D-B9FB17903040}" dt="2024-11-05T02:12:04.785" v="332" actId="20577"/>
          <ac:spMkLst>
            <pc:docMk/>
            <pc:sldMk cId="3902853319" sldId="316"/>
            <ac:spMk id="3" creationId="{4CB6617E-4357-BFE9-B3E0-D30D449B9282}"/>
          </ac:spMkLst>
        </pc:spChg>
        <pc:spChg chg="del">
          <ac:chgData name="Dipta Justin Gomes" userId="80a30147-8bc2-457a-9f88-f3a4049296b4" providerId="ADAL" clId="{1360A57C-F0D6-4978-AF2D-B9FB17903040}" dt="2024-11-05T02:10:56.999" v="291" actId="478"/>
          <ac:spMkLst>
            <pc:docMk/>
            <pc:sldMk cId="3902853319" sldId="316"/>
            <ac:spMk id="4" creationId="{F345EA02-9C20-84AC-6868-B32A8B64D55A}"/>
          </ac:spMkLst>
        </pc:spChg>
      </pc:sldChg>
    </pc:docChg>
  </pc:docChgLst>
  <pc:docChgLst>
    <pc:chgData name=" " userId="7df7294e-d88c-40ba-90e5-79451dd84eeb" providerId="ADAL" clId="{865E8905-3A9F-4DF8-BE85-8764B14DC0D4}"/>
    <pc:docChg chg="modSld">
      <pc:chgData name=" " userId="7df7294e-d88c-40ba-90e5-79451dd84eeb" providerId="ADAL" clId="{865E8905-3A9F-4DF8-BE85-8764B14DC0D4}" dt="2019-04-17T04:06:04.677" v="0" actId="1076"/>
      <pc:docMkLst>
        <pc:docMk/>
      </pc:docMkLst>
      <pc:sldChg chg="modSp">
        <pc:chgData name=" " userId="7df7294e-d88c-40ba-90e5-79451dd84eeb" providerId="ADAL" clId="{865E8905-3A9F-4DF8-BE85-8764B14DC0D4}" dt="2019-04-17T04:06:04.677" v="0" actId="1076"/>
        <pc:sldMkLst>
          <pc:docMk/>
          <pc:sldMk cId="3716353229" sldId="259"/>
        </pc:sldMkLst>
        <pc:spChg chg="mod">
          <ac:chgData name=" " userId="7df7294e-d88c-40ba-90e5-79451dd84eeb" providerId="ADAL" clId="{865E8905-3A9F-4DF8-BE85-8764B14DC0D4}" dt="2019-04-17T04:06:04.677" v="0" actId="1076"/>
          <ac:spMkLst>
            <pc:docMk/>
            <pc:sldMk cId="3716353229" sldId="259"/>
            <ac:spMk id="5"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603090-89A4-4199-8EFE-9403222613FA}" type="datetimeFigureOut">
              <a:rPr lang="en-US" smtClean="0"/>
              <a:t>3/6/2025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EEFCB41-13D7-42E8-A759-AC72FC170A9D}" type="slidenum">
              <a:rPr lang="en-US" smtClean="0"/>
              <a:t>‹#›</a:t>
            </a:fld>
            <a:endParaRPr lang="en-US"/>
          </a:p>
        </p:txBody>
      </p:sp>
    </p:spTree>
    <p:extLst>
      <p:ext uri="{BB962C8B-B14F-4D97-AF65-F5344CB8AC3E}">
        <p14:creationId xmlns:p14="http://schemas.microsoft.com/office/powerpoint/2010/main" val="3877667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EFCB41-13D7-42E8-A759-AC72FC170A9D}" type="slidenum">
              <a:rPr lang="en-US" smtClean="0"/>
              <a:t>14</a:t>
            </a:fld>
            <a:endParaRPr lang="en-US"/>
          </a:p>
        </p:txBody>
      </p:sp>
    </p:spTree>
    <p:extLst>
      <p:ext uri="{BB962C8B-B14F-4D97-AF65-F5344CB8AC3E}">
        <p14:creationId xmlns:p14="http://schemas.microsoft.com/office/powerpoint/2010/main" val="2624753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EFCB41-13D7-42E8-A759-AC72FC170A9D}" type="slidenum">
              <a:rPr lang="en-US" smtClean="0"/>
              <a:t>23</a:t>
            </a:fld>
            <a:endParaRPr lang="en-US"/>
          </a:p>
        </p:txBody>
      </p:sp>
    </p:spTree>
    <p:extLst>
      <p:ext uri="{BB962C8B-B14F-4D97-AF65-F5344CB8AC3E}">
        <p14:creationId xmlns:p14="http://schemas.microsoft.com/office/powerpoint/2010/main" val="18539004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EFCB41-13D7-42E8-A759-AC72FC170A9D}" type="slidenum">
              <a:rPr lang="en-US" smtClean="0"/>
              <a:t>24</a:t>
            </a:fld>
            <a:endParaRPr lang="en-US"/>
          </a:p>
        </p:txBody>
      </p:sp>
    </p:spTree>
    <p:extLst>
      <p:ext uri="{BB962C8B-B14F-4D97-AF65-F5344CB8AC3E}">
        <p14:creationId xmlns:p14="http://schemas.microsoft.com/office/powerpoint/2010/main" val="18816917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EFCB41-13D7-42E8-A759-AC72FC170A9D}" type="slidenum">
              <a:rPr lang="en-US" smtClean="0"/>
              <a:t>25</a:t>
            </a:fld>
            <a:endParaRPr lang="en-US"/>
          </a:p>
        </p:txBody>
      </p:sp>
    </p:spTree>
    <p:extLst>
      <p:ext uri="{BB962C8B-B14F-4D97-AF65-F5344CB8AC3E}">
        <p14:creationId xmlns:p14="http://schemas.microsoft.com/office/powerpoint/2010/main" val="26439409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EFCB41-13D7-42E8-A759-AC72FC170A9D}" type="slidenum">
              <a:rPr lang="en-US" smtClean="0"/>
              <a:t>26</a:t>
            </a:fld>
            <a:endParaRPr lang="en-US"/>
          </a:p>
        </p:txBody>
      </p:sp>
    </p:spTree>
    <p:extLst>
      <p:ext uri="{BB962C8B-B14F-4D97-AF65-F5344CB8AC3E}">
        <p14:creationId xmlns:p14="http://schemas.microsoft.com/office/powerpoint/2010/main" val="32240711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EFCB41-13D7-42E8-A759-AC72FC170A9D}" type="slidenum">
              <a:rPr lang="en-US" smtClean="0"/>
              <a:t>27</a:t>
            </a:fld>
            <a:endParaRPr lang="en-US"/>
          </a:p>
        </p:txBody>
      </p:sp>
    </p:spTree>
    <p:extLst>
      <p:ext uri="{BB962C8B-B14F-4D97-AF65-F5344CB8AC3E}">
        <p14:creationId xmlns:p14="http://schemas.microsoft.com/office/powerpoint/2010/main" val="18555413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EFCB41-13D7-42E8-A759-AC72FC170A9D}" type="slidenum">
              <a:rPr lang="en-US" smtClean="0"/>
              <a:t>28</a:t>
            </a:fld>
            <a:endParaRPr lang="en-US"/>
          </a:p>
        </p:txBody>
      </p:sp>
    </p:spTree>
    <p:extLst>
      <p:ext uri="{BB962C8B-B14F-4D97-AF65-F5344CB8AC3E}">
        <p14:creationId xmlns:p14="http://schemas.microsoft.com/office/powerpoint/2010/main" val="10737900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EFCB41-13D7-42E8-A759-AC72FC170A9D}" type="slidenum">
              <a:rPr lang="en-US" smtClean="0"/>
              <a:t>29</a:t>
            </a:fld>
            <a:endParaRPr lang="en-US"/>
          </a:p>
        </p:txBody>
      </p:sp>
    </p:spTree>
    <p:extLst>
      <p:ext uri="{BB962C8B-B14F-4D97-AF65-F5344CB8AC3E}">
        <p14:creationId xmlns:p14="http://schemas.microsoft.com/office/powerpoint/2010/main" val="11214158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EFCB41-13D7-42E8-A759-AC72FC170A9D}" type="slidenum">
              <a:rPr lang="en-US" smtClean="0"/>
              <a:t>30</a:t>
            </a:fld>
            <a:endParaRPr lang="en-US"/>
          </a:p>
        </p:txBody>
      </p:sp>
    </p:spTree>
    <p:extLst>
      <p:ext uri="{BB962C8B-B14F-4D97-AF65-F5344CB8AC3E}">
        <p14:creationId xmlns:p14="http://schemas.microsoft.com/office/powerpoint/2010/main" val="7084155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EFCB41-13D7-42E8-A759-AC72FC170A9D}" type="slidenum">
              <a:rPr lang="en-US" smtClean="0"/>
              <a:t>31</a:t>
            </a:fld>
            <a:endParaRPr lang="en-US"/>
          </a:p>
        </p:txBody>
      </p:sp>
    </p:spTree>
    <p:extLst>
      <p:ext uri="{BB962C8B-B14F-4D97-AF65-F5344CB8AC3E}">
        <p14:creationId xmlns:p14="http://schemas.microsoft.com/office/powerpoint/2010/main" val="84091938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EFCB41-13D7-42E8-A759-AC72FC170A9D}" type="slidenum">
              <a:rPr lang="en-US" smtClean="0"/>
              <a:t>32</a:t>
            </a:fld>
            <a:endParaRPr lang="en-US"/>
          </a:p>
        </p:txBody>
      </p:sp>
    </p:spTree>
    <p:extLst>
      <p:ext uri="{BB962C8B-B14F-4D97-AF65-F5344CB8AC3E}">
        <p14:creationId xmlns:p14="http://schemas.microsoft.com/office/powerpoint/2010/main" val="37084195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EFCB41-13D7-42E8-A759-AC72FC170A9D}" type="slidenum">
              <a:rPr lang="en-US" smtClean="0"/>
              <a:t>15</a:t>
            </a:fld>
            <a:endParaRPr lang="en-US"/>
          </a:p>
        </p:txBody>
      </p:sp>
    </p:spTree>
    <p:extLst>
      <p:ext uri="{BB962C8B-B14F-4D97-AF65-F5344CB8AC3E}">
        <p14:creationId xmlns:p14="http://schemas.microsoft.com/office/powerpoint/2010/main" val="337933074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EFCB41-13D7-42E8-A759-AC72FC170A9D}" type="slidenum">
              <a:rPr lang="en-US" smtClean="0"/>
              <a:t>33</a:t>
            </a:fld>
            <a:endParaRPr lang="en-US"/>
          </a:p>
        </p:txBody>
      </p:sp>
    </p:spTree>
    <p:extLst>
      <p:ext uri="{BB962C8B-B14F-4D97-AF65-F5344CB8AC3E}">
        <p14:creationId xmlns:p14="http://schemas.microsoft.com/office/powerpoint/2010/main" val="6023543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EFCB41-13D7-42E8-A759-AC72FC170A9D}" type="slidenum">
              <a:rPr lang="en-US" smtClean="0"/>
              <a:t>34</a:t>
            </a:fld>
            <a:endParaRPr lang="en-US"/>
          </a:p>
        </p:txBody>
      </p:sp>
    </p:spTree>
    <p:extLst>
      <p:ext uri="{BB962C8B-B14F-4D97-AF65-F5344CB8AC3E}">
        <p14:creationId xmlns:p14="http://schemas.microsoft.com/office/powerpoint/2010/main" val="50237779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EFCB41-13D7-42E8-A759-AC72FC170A9D}" type="slidenum">
              <a:rPr lang="en-US" smtClean="0"/>
              <a:t>35</a:t>
            </a:fld>
            <a:endParaRPr lang="en-US"/>
          </a:p>
        </p:txBody>
      </p:sp>
    </p:spTree>
    <p:extLst>
      <p:ext uri="{BB962C8B-B14F-4D97-AF65-F5344CB8AC3E}">
        <p14:creationId xmlns:p14="http://schemas.microsoft.com/office/powerpoint/2010/main" val="180609523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EFCB41-13D7-42E8-A759-AC72FC170A9D}" type="slidenum">
              <a:rPr lang="en-US" smtClean="0"/>
              <a:t>37</a:t>
            </a:fld>
            <a:endParaRPr lang="en-US"/>
          </a:p>
        </p:txBody>
      </p:sp>
    </p:spTree>
    <p:extLst>
      <p:ext uri="{BB962C8B-B14F-4D97-AF65-F5344CB8AC3E}">
        <p14:creationId xmlns:p14="http://schemas.microsoft.com/office/powerpoint/2010/main" val="305987920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EFCB41-13D7-42E8-A759-AC72FC170A9D}" type="slidenum">
              <a:rPr lang="en-US" smtClean="0"/>
              <a:t>38</a:t>
            </a:fld>
            <a:endParaRPr lang="en-US"/>
          </a:p>
        </p:txBody>
      </p:sp>
    </p:spTree>
    <p:extLst>
      <p:ext uri="{BB962C8B-B14F-4D97-AF65-F5344CB8AC3E}">
        <p14:creationId xmlns:p14="http://schemas.microsoft.com/office/powerpoint/2010/main" val="175490428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EFCB41-13D7-42E8-A759-AC72FC170A9D}" type="slidenum">
              <a:rPr lang="en-US" smtClean="0"/>
              <a:t>39</a:t>
            </a:fld>
            <a:endParaRPr lang="en-US"/>
          </a:p>
        </p:txBody>
      </p:sp>
    </p:spTree>
    <p:extLst>
      <p:ext uri="{BB962C8B-B14F-4D97-AF65-F5344CB8AC3E}">
        <p14:creationId xmlns:p14="http://schemas.microsoft.com/office/powerpoint/2010/main" val="141773363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EFCB41-13D7-42E8-A759-AC72FC170A9D}" type="slidenum">
              <a:rPr lang="en-US" smtClean="0"/>
              <a:t>40</a:t>
            </a:fld>
            <a:endParaRPr lang="en-US"/>
          </a:p>
        </p:txBody>
      </p:sp>
    </p:spTree>
    <p:extLst>
      <p:ext uri="{BB962C8B-B14F-4D97-AF65-F5344CB8AC3E}">
        <p14:creationId xmlns:p14="http://schemas.microsoft.com/office/powerpoint/2010/main" val="87907697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EFCB41-13D7-42E8-A759-AC72FC170A9D}" type="slidenum">
              <a:rPr lang="en-US" smtClean="0"/>
              <a:t>41</a:t>
            </a:fld>
            <a:endParaRPr lang="en-US"/>
          </a:p>
        </p:txBody>
      </p:sp>
    </p:spTree>
    <p:extLst>
      <p:ext uri="{BB962C8B-B14F-4D97-AF65-F5344CB8AC3E}">
        <p14:creationId xmlns:p14="http://schemas.microsoft.com/office/powerpoint/2010/main" val="25354010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EFCB41-13D7-42E8-A759-AC72FC170A9D}" type="slidenum">
              <a:rPr lang="en-US" smtClean="0"/>
              <a:t>42</a:t>
            </a:fld>
            <a:endParaRPr lang="en-US"/>
          </a:p>
        </p:txBody>
      </p:sp>
    </p:spTree>
    <p:extLst>
      <p:ext uri="{BB962C8B-B14F-4D97-AF65-F5344CB8AC3E}">
        <p14:creationId xmlns:p14="http://schemas.microsoft.com/office/powerpoint/2010/main" val="5105125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EFCB41-13D7-42E8-A759-AC72FC170A9D}" type="slidenum">
              <a:rPr lang="en-US" smtClean="0"/>
              <a:t>43</a:t>
            </a:fld>
            <a:endParaRPr lang="en-US"/>
          </a:p>
        </p:txBody>
      </p:sp>
    </p:spTree>
    <p:extLst>
      <p:ext uri="{BB962C8B-B14F-4D97-AF65-F5344CB8AC3E}">
        <p14:creationId xmlns:p14="http://schemas.microsoft.com/office/powerpoint/2010/main" val="16357866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EFCB41-13D7-42E8-A759-AC72FC170A9D}" type="slidenum">
              <a:rPr lang="en-US" smtClean="0"/>
              <a:t>16</a:t>
            </a:fld>
            <a:endParaRPr lang="en-US"/>
          </a:p>
        </p:txBody>
      </p:sp>
    </p:spTree>
    <p:extLst>
      <p:ext uri="{BB962C8B-B14F-4D97-AF65-F5344CB8AC3E}">
        <p14:creationId xmlns:p14="http://schemas.microsoft.com/office/powerpoint/2010/main" val="6230816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EFCB41-13D7-42E8-A759-AC72FC170A9D}" type="slidenum">
              <a:rPr lang="en-US" smtClean="0"/>
              <a:t>17</a:t>
            </a:fld>
            <a:endParaRPr lang="en-US"/>
          </a:p>
        </p:txBody>
      </p:sp>
    </p:spTree>
    <p:extLst>
      <p:ext uri="{BB962C8B-B14F-4D97-AF65-F5344CB8AC3E}">
        <p14:creationId xmlns:p14="http://schemas.microsoft.com/office/powerpoint/2010/main" val="33564140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EFCB41-13D7-42E8-A759-AC72FC170A9D}" type="slidenum">
              <a:rPr lang="en-US" smtClean="0"/>
              <a:t>18</a:t>
            </a:fld>
            <a:endParaRPr lang="en-US"/>
          </a:p>
        </p:txBody>
      </p:sp>
    </p:spTree>
    <p:extLst>
      <p:ext uri="{BB962C8B-B14F-4D97-AF65-F5344CB8AC3E}">
        <p14:creationId xmlns:p14="http://schemas.microsoft.com/office/powerpoint/2010/main" val="29410294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EFCB41-13D7-42E8-A759-AC72FC170A9D}" type="slidenum">
              <a:rPr lang="en-US" smtClean="0"/>
              <a:t>19</a:t>
            </a:fld>
            <a:endParaRPr lang="en-US"/>
          </a:p>
        </p:txBody>
      </p:sp>
    </p:spTree>
    <p:extLst>
      <p:ext uri="{BB962C8B-B14F-4D97-AF65-F5344CB8AC3E}">
        <p14:creationId xmlns:p14="http://schemas.microsoft.com/office/powerpoint/2010/main" val="17417080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EFCB41-13D7-42E8-A759-AC72FC170A9D}" type="slidenum">
              <a:rPr lang="en-US" smtClean="0"/>
              <a:t>20</a:t>
            </a:fld>
            <a:endParaRPr lang="en-US"/>
          </a:p>
        </p:txBody>
      </p:sp>
    </p:spTree>
    <p:extLst>
      <p:ext uri="{BB962C8B-B14F-4D97-AF65-F5344CB8AC3E}">
        <p14:creationId xmlns:p14="http://schemas.microsoft.com/office/powerpoint/2010/main" val="7357519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EFCB41-13D7-42E8-A759-AC72FC170A9D}" type="slidenum">
              <a:rPr lang="en-US" smtClean="0"/>
              <a:t>21</a:t>
            </a:fld>
            <a:endParaRPr lang="en-US"/>
          </a:p>
        </p:txBody>
      </p:sp>
    </p:spTree>
    <p:extLst>
      <p:ext uri="{BB962C8B-B14F-4D97-AF65-F5344CB8AC3E}">
        <p14:creationId xmlns:p14="http://schemas.microsoft.com/office/powerpoint/2010/main" val="6145395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EFCB41-13D7-42E8-A759-AC72FC170A9D}" type="slidenum">
              <a:rPr lang="en-US" smtClean="0"/>
              <a:t>22</a:t>
            </a:fld>
            <a:endParaRPr lang="en-US"/>
          </a:p>
        </p:txBody>
      </p:sp>
    </p:spTree>
    <p:extLst>
      <p:ext uri="{BB962C8B-B14F-4D97-AF65-F5344CB8AC3E}">
        <p14:creationId xmlns:p14="http://schemas.microsoft.com/office/powerpoint/2010/main" val="297243704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t>3/6/2025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3/6/2025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3/6/2025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3/6/2025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3/6/2025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fi-FI"/>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3/6/2025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3/6/2025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3/6/2025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3/6/2025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t>3/6/2025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fi-FI"/>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fi-FI"/>
              <a:t>Click to edit Master title style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fi-FI"/>
              <a:t>Click to 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t>3/6/2025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fi-FI"/>
              <a:t>Drag picture to placeholder or click icon to add</a:t>
            </a:r>
            <a:endParaRPr/>
          </a:p>
        </p:txBody>
      </p:sp>
      <p:sp>
        <p:nvSpPr>
          <p:cNvPr id="4" name="Date Placeholder 3"/>
          <p:cNvSpPr>
            <a:spLocks noGrp="1"/>
          </p:cNvSpPr>
          <p:nvPr>
            <p:ph type="dt" sz="half" idx="10"/>
          </p:nvPr>
        </p:nvSpPr>
        <p:spPr/>
        <p:txBody>
          <a:bodyPr/>
          <a:lstStyle/>
          <a:p>
            <a:fld id="{4251665B-C24A-4702-B522-6A4334602E03}" type="datetimeFigureOut">
              <a:rPr lang="en-US" smtClean="0"/>
              <a:t>3/6/2025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3/6/2025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t>3/6/2025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t>3/6/2025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t>3/6/2025</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t>3/6/2025</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malik.sumaiya@aiub.edu"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hyperlink" Target="http://colormine.org/convert/rgb-to-cmy" TargetMode="External"/><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7.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4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9.xml"/><Relationship Id="rId1" Type="http://schemas.openxmlformats.org/officeDocument/2006/relationships/slideLayout" Target="../slideLayouts/slideLayout1.xml"/><Relationship Id="rId4" Type="http://schemas.openxmlformats.org/officeDocument/2006/relationships/image" Target="../media/image16.gif"/></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8.xml.rels><?xml version="1.0" encoding="UTF-8" standalone="yes"?>
<Relationships xmlns="http://schemas.openxmlformats.org/package/2006/relationships"><Relationship Id="rId8" Type="http://schemas.openxmlformats.org/officeDocument/2006/relationships/hyperlink" Target="https://www.slideshare.net/mustafasalam167/color-model-29181025" TargetMode="External"/><Relationship Id="rId3" Type="http://schemas.openxmlformats.org/officeDocument/2006/relationships/hyperlink" Target="http://www.howstuffworks.com/" TargetMode="External"/><Relationship Id="rId7" Type="http://schemas.openxmlformats.org/officeDocument/2006/relationships/hyperlink" Target="https://www.chegg.com/" TargetMode="External"/><Relationship Id="rId2" Type="http://schemas.openxmlformats.org/officeDocument/2006/relationships/hyperlink" Target="http://colormine.org/convert/rgb-to-cmy" TargetMode="External"/><Relationship Id="rId1" Type="http://schemas.openxmlformats.org/officeDocument/2006/relationships/slideLayout" Target="../slideLayouts/slideLayout9.xml"/><Relationship Id="rId6" Type="http://schemas.openxmlformats.org/officeDocument/2006/relationships/hyperlink" Target="http://mocoloco.com/fresh2/upload/2011/12/halftone_calendar_by_casey_klebba/halftone_calendar_casey_klebba_3b-thumb-468x468-35319.jpg" TargetMode="External"/><Relationship Id="rId5" Type="http://schemas.openxmlformats.org/officeDocument/2006/relationships/hyperlink" Target="http://www.picturetopeople.org/image_effects/photo-halftone/examples/photo-to-halftone-convertion-2.gif" TargetMode="External"/><Relationship Id="rId10" Type="http://schemas.openxmlformats.org/officeDocument/2006/relationships/hyperlink" Target="https://slideplayer.com/slide/5143930/" TargetMode="External"/><Relationship Id="rId4" Type="http://schemas.openxmlformats.org/officeDocument/2006/relationships/hyperlink" Target="http://www.wikipedia.com/" TargetMode="External"/><Relationship Id="rId9" Type="http://schemas.openxmlformats.org/officeDocument/2006/relationships/hyperlink" Target="https://www.printcnx.com/resources-and-support/addiational-resources/raster-images-vs-vector-graphics/"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Image Representation</a:t>
            </a:r>
          </a:p>
        </p:txBody>
      </p:sp>
      <p:sp>
        <p:nvSpPr>
          <p:cNvPr id="3" name="Subtitle 2"/>
          <p:cNvSpPr>
            <a:spLocks noGrp="1"/>
          </p:cNvSpPr>
          <p:nvPr>
            <p:ph type="subTitle" idx="1"/>
          </p:nvPr>
        </p:nvSpPr>
        <p:spPr>
          <a:xfrm>
            <a:off x="476205" y="1532427"/>
            <a:ext cx="2789509" cy="484632"/>
          </a:xfrm>
        </p:spPr>
        <p:txBody>
          <a:bodyPr/>
          <a:lstStyle/>
          <a:p>
            <a:r>
              <a:rPr lang="en-US" dirty="0"/>
              <a:t>Course Code: CSC 3224</a:t>
            </a:r>
          </a:p>
        </p:txBody>
      </p:sp>
      <p:sp>
        <p:nvSpPr>
          <p:cNvPr id="4" name="TextBox 3"/>
          <p:cNvSpPr txBox="1"/>
          <p:nvPr/>
        </p:nvSpPr>
        <p:spPr>
          <a:xfrm>
            <a:off x="76971" y="2446757"/>
            <a:ext cx="9024614" cy="707886"/>
          </a:xfrm>
          <a:prstGeom prst="rect">
            <a:avLst/>
          </a:prstGeom>
          <a:noFill/>
        </p:spPr>
        <p:txBody>
          <a:bodyPr wrap="square" rtlCol="0">
            <a:spAutoFit/>
          </a:bodyPr>
          <a:lstStyle/>
          <a:p>
            <a:pPr algn="ctr"/>
            <a:r>
              <a:rPr lang="en-US" sz="2000" b="1" dirty="0">
                <a:solidFill>
                  <a:srgbClr val="0070C0"/>
                </a:solidFill>
                <a:latin typeface="Arial" panose="020B0604020202020204" pitchFamily="34" charset="0"/>
                <a:cs typeface="Arial" panose="020B0604020202020204" pitchFamily="34" charset="0"/>
              </a:rPr>
              <a:t>Dept. of Computer Science</a:t>
            </a:r>
          </a:p>
          <a:p>
            <a:pPr algn="ctr"/>
            <a:r>
              <a:rPr lang="en-US" sz="2000" b="1" dirty="0">
                <a:solidFill>
                  <a:srgbClr val="0070C0"/>
                </a:solidFill>
                <a:latin typeface="Arial" panose="020B0604020202020204" pitchFamily="34" charset="0"/>
                <a:cs typeface="Arial" panose="020B0604020202020204" pitchFamily="34" charset="0"/>
              </a:rPr>
              <a:t>Faculty of Science and Technology</a:t>
            </a:r>
            <a:endParaRPr lang="en-US" sz="2400" b="1" dirty="0">
              <a:solidFill>
                <a:srgbClr val="0070C0"/>
              </a:solidFill>
              <a:latin typeface="Arial" panose="020B0604020202020204" pitchFamily="34" charset="0"/>
              <a:cs typeface="Arial" panose="020B0604020202020204" pitchFamily="34" charset="0"/>
            </a:endParaRPr>
          </a:p>
        </p:txBody>
      </p:sp>
      <p:graphicFrame>
        <p:nvGraphicFramePr>
          <p:cNvPr id="7" name="Table 6">
            <a:extLst>
              <a:ext uri="{FF2B5EF4-FFF2-40B4-BE49-F238E27FC236}">
                <a16:creationId xmlns:a16="http://schemas.microsoft.com/office/drawing/2014/main" id="{29FF08AD-7519-4C4A-8E0D-640DF5BB5E58}"/>
              </a:ext>
            </a:extLst>
          </p:cNvPr>
          <p:cNvGraphicFramePr>
            <a:graphicFrameLocks noGrp="1"/>
          </p:cNvGraphicFramePr>
          <p:nvPr>
            <p:extLst>
              <p:ext uri="{D42A27DB-BD31-4B8C-83A1-F6EECF244321}">
                <p14:modId xmlns:p14="http://schemas.microsoft.com/office/powerpoint/2010/main" val="2403087672"/>
              </p:ext>
            </p:extLst>
          </p:nvPr>
        </p:nvGraphicFramePr>
        <p:xfrm>
          <a:off x="476205" y="5337500"/>
          <a:ext cx="8335798" cy="757472"/>
        </p:xfrm>
        <a:graphic>
          <a:graphicData uri="http://schemas.openxmlformats.org/drawingml/2006/table">
            <a:tbl>
              <a:tblPr firstRow="1" bandRow="1">
                <a:tableStyleId>{D7AC3CCA-C797-4891-BE02-D94E43425B78}</a:tableStyleId>
              </a:tblPr>
              <a:tblGrid>
                <a:gridCol w="1483224">
                  <a:extLst>
                    <a:ext uri="{9D8B030D-6E8A-4147-A177-3AD203B41FA5}">
                      <a16:colId xmlns:a16="http://schemas.microsoft.com/office/drawing/2014/main" val="3905988420"/>
                    </a:ext>
                  </a:extLst>
                </a:gridCol>
                <a:gridCol w="1397725">
                  <a:extLst>
                    <a:ext uri="{9D8B030D-6E8A-4147-A177-3AD203B41FA5}">
                      <a16:colId xmlns:a16="http://schemas.microsoft.com/office/drawing/2014/main" val="2889894460"/>
                    </a:ext>
                  </a:extLst>
                </a:gridCol>
                <a:gridCol w="1227909">
                  <a:extLst>
                    <a:ext uri="{9D8B030D-6E8A-4147-A177-3AD203B41FA5}">
                      <a16:colId xmlns:a16="http://schemas.microsoft.com/office/drawing/2014/main" val="3023211198"/>
                    </a:ext>
                  </a:extLst>
                </a:gridCol>
                <a:gridCol w="1541417">
                  <a:extLst>
                    <a:ext uri="{9D8B030D-6E8A-4147-A177-3AD203B41FA5}">
                      <a16:colId xmlns:a16="http://schemas.microsoft.com/office/drawing/2014/main" val="1762131981"/>
                    </a:ext>
                  </a:extLst>
                </a:gridCol>
                <a:gridCol w="1240971">
                  <a:extLst>
                    <a:ext uri="{9D8B030D-6E8A-4147-A177-3AD203B41FA5}">
                      <a16:colId xmlns:a16="http://schemas.microsoft.com/office/drawing/2014/main" val="445458238"/>
                    </a:ext>
                  </a:extLst>
                </a:gridCol>
                <a:gridCol w="1444552">
                  <a:extLst>
                    <a:ext uri="{9D8B030D-6E8A-4147-A177-3AD203B41FA5}">
                      <a16:colId xmlns:a16="http://schemas.microsoft.com/office/drawing/2014/main" val="1508364941"/>
                    </a:ext>
                  </a:extLst>
                </a:gridCol>
              </a:tblGrid>
              <a:tr h="378736">
                <a:tc>
                  <a:txBody>
                    <a:bodyPr/>
                    <a:lstStyle/>
                    <a:p>
                      <a:r>
                        <a:rPr lang="en-US" dirty="0"/>
                        <a:t>Lecturer No:</a:t>
                      </a:r>
                    </a:p>
                  </a:txBody>
                  <a:tcPr/>
                </a:tc>
                <a:tc>
                  <a:txBody>
                    <a:bodyPr/>
                    <a:lstStyle/>
                    <a:p>
                      <a:r>
                        <a:rPr lang="en-US" dirty="0"/>
                        <a:t>03</a:t>
                      </a:r>
                    </a:p>
                  </a:txBody>
                  <a:tcPr/>
                </a:tc>
                <a:tc>
                  <a:txBody>
                    <a:bodyPr/>
                    <a:lstStyle/>
                    <a:p>
                      <a:r>
                        <a:rPr lang="en-US" dirty="0"/>
                        <a:t>Week No:</a:t>
                      </a:r>
                    </a:p>
                  </a:txBody>
                  <a:tcPr/>
                </a:tc>
                <a:tc>
                  <a:txBody>
                    <a:bodyPr/>
                    <a:lstStyle/>
                    <a:p>
                      <a:r>
                        <a:rPr lang="en-US" dirty="0"/>
                        <a:t>2</a:t>
                      </a:r>
                    </a:p>
                  </a:txBody>
                  <a:tcPr/>
                </a:tc>
                <a:tc>
                  <a:txBody>
                    <a:bodyPr/>
                    <a:lstStyle/>
                    <a:p>
                      <a:r>
                        <a:rPr lang="en-US" dirty="0"/>
                        <a:t>Semester:</a:t>
                      </a:r>
                    </a:p>
                  </a:txBody>
                  <a:tcPr/>
                </a:tc>
                <a:tc>
                  <a:txBody>
                    <a:bodyPr/>
                    <a:lstStyle/>
                    <a:p>
                      <a:r>
                        <a:rPr lang="en-US" dirty="0"/>
                        <a:t>24-25 Spring</a:t>
                      </a:r>
                    </a:p>
                  </a:txBody>
                  <a:tcPr/>
                </a:tc>
                <a:extLst>
                  <a:ext uri="{0D108BD9-81ED-4DB2-BD59-A6C34878D82A}">
                    <a16:rowId xmlns:a16="http://schemas.microsoft.com/office/drawing/2014/main" val="2197040212"/>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mn-lt"/>
                          <a:ea typeface="+mn-ea"/>
                          <a:cs typeface="+mn-cs"/>
                        </a:rPr>
                        <a:t>Lecturer:</a:t>
                      </a:r>
                    </a:p>
                  </a:txBody>
                  <a:tcPr/>
                </a:tc>
                <a:tc gridSpan="5">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i="1" dirty="0"/>
                        <a:t>Sumaiya Malik &amp; </a:t>
                      </a:r>
                      <a:r>
                        <a:rPr lang="en-US" i="1" dirty="0">
                          <a:hlinkClick r:id="rId2"/>
                        </a:rPr>
                        <a:t>malik.sumaiya@aiub.edu</a:t>
                      </a:r>
                      <a:endParaRPr lang="en-US" i="1" dirty="0"/>
                    </a:p>
                  </a:txBody>
                  <a:tcPr/>
                </a:tc>
                <a:tc hMerge="1">
                  <a:txBody>
                    <a:bodyPr/>
                    <a:lstStyle/>
                    <a:p>
                      <a:endParaRPr lang="x-none"/>
                    </a:p>
                  </a:txBody>
                  <a:tcPr/>
                </a:tc>
                <a:tc hMerge="1">
                  <a:txBody>
                    <a:bodyPr/>
                    <a:lstStyle/>
                    <a:p>
                      <a:endParaRPr lang="x-none"/>
                    </a:p>
                  </a:txBody>
                  <a:tcPr/>
                </a:tc>
                <a:tc hMerge="1">
                  <a:txBody>
                    <a:bodyPr/>
                    <a:lstStyle/>
                    <a:p>
                      <a:endParaRPr lang="x-none"/>
                    </a:p>
                  </a:txBody>
                  <a:tcPr/>
                </a:tc>
                <a:tc hMerge="1">
                  <a:txBody>
                    <a:bodyPr/>
                    <a:lstStyle/>
                    <a:p>
                      <a:endParaRPr lang="x-none"/>
                    </a:p>
                  </a:txBody>
                  <a:tcPr/>
                </a:tc>
                <a:extLst>
                  <a:ext uri="{0D108BD9-81ED-4DB2-BD59-A6C34878D82A}">
                    <a16:rowId xmlns:a16="http://schemas.microsoft.com/office/drawing/2014/main" val="2091734565"/>
                  </a:ext>
                </a:extLst>
              </a:tr>
            </a:tbl>
          </a:graphicData>
        </a:graphic>
      </p:graphicFrame>
      <p:sp>
        <p:nvSpPr>
          <p:cNvPr id="8" name="Subtitle 2">
            <a:extLst>
              <a:ext uri="{FF2B5EF4-FFF2-40B4-BE49-F238E27FC236}">
                <a16:creationId xmlns:a16="http://schemas.microsoft.com/office/drawing/2014/main" id="{FF0F860A-68ED-3A45-9B2E-50E8CE1BC6B7}"/>
              </a:ext>
            </a:extLst>
          </p:cNvPr>
          <p:cNvSpPr txBox="1">
            <a:spLocks/>
          </p:cNvSpPr>
          <p:nvPr/>
        </p:nvSpPr>
        <p:spPr>
          <a:xfrm>
            <a:off x="3320578" y="1538380"/>
            <a:ext cx="4164439" cy="48463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dirty="0"/>
              <a:t>Course Title: Computer Graphics</a:t>
            </a:r>
          </a:p>
        </p:txBody>
      </p:sp>
    </p:spTree>
    <p:extLst>
      <p:ext uri="{BB962C8B-B14F-4D97-AF65-F5344CB8AC3E}">
        <p14:creationId xmlns:p14="http://schemas.microsoft.com/office/powerpoint/2010/main" val="700707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Vector Image </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endParaRPr lang="x-none" dirty="0"/>
          </a:p>
        </p:txBody>
      </p:sp>
      <p:sp>
        <p:nvSpPr>
          <p:cNvPr id="4" name="TextBox 3">
            <a:extLst>
              <a:ext uri="{FF2B5EF4-FFF2-40B4-BE49-F238E27FC236}">
                <a16:creationId xmlns:a16="http://schemas.microsoft.com/office/drawing/2014/main" id="{E00A471B-FCB5-3949-B014-0D06C67E41B3}"/>
              </a:ext>
            </a:extLst>
          </p:cNvPr>
          <p:cNvSpPr txBox="1"/>
          <p:nvPr/>
        </p:nvSpPr>
        <p:spPr>
          <a:xfrm>
            <a:off x="783772" y="2435897"/>
            <a:ext cx="7808976" cy="1569660"/>
          </a:xfrm>
          <a:prstGeom prst="rect">
            <a:avLst/>
          </a:prstGeom>
          <a:noFill/>
        </p:spPr>
        <p:txBody>
          <a:bodyPr wrap="square" rtlCol="0">
            <a:spAutoFit/>
          </a:bodyPr>
          <a:lstStyle/>
          <a:p>
            <a:pPr marL="342900" indent="-342900">
              <a:buFont typeface="Wingdings" panose="05000000000000000000" pitchFamily="2" charset="2"/>
              <a:buChar char="q"/>
            </a:pPr>
            <a:r>
              <a:rPr lang="en-US" sz="2400" dirty="0"/>
              <a:t> Unlike pixel-based raster images, vector graphics are based on mathematical formulas that define geometric primitives such as polygons, lines, curves, circles and rectangles</a:t>
            </a:r>
          </a:p>
        </p:txBody>
      </p:sp>
    </p:spTree>
    <p:extLst>
      <p:ext uri="{BB962C8B-B14F-4D97-AF65-F5344CB8AC3E}">
        <p14:creationId xmlns:p14="http://schemas.microsoft.com/office/powerpoint/2010/main" val="27335980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Use of Vector Image </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endParaRPr lang="x-none" dirty="0"/>
          </a:p>
        </p:txBody>
      </p:sp>
      <p:sp>
        <p:nvSpPr>
          <p:cNvPr id="4" name="TextBox 3">
            <a:extLst>
              <a:ext uri="{FF2B5EF4-FFF2-40B4-BE49-F238E27FC236}">
                <a16:creationId xmlns:a16="http://schemas.microsoft.com/office/drawing/2014/main" id="{E00A471B-FCB5-3949-B014-0D06C67E41B3}"/>
              </a:ext>
            </a:extLst>
          </p:cNvPr>
          <p:cNvSpPr txBox="1"/>
          <p:nvPr/>
        </p:nvSpPr>
        <p:spPr>
          <a:xfrm>
            <a:off x="783772" y="2435897"/>
            <a:ext cx="7808976" cy="2677656"/>
          </a:xfrm>
          <a:prstGeom prst="rect">
            <a:avLst/>
          </a:prstGeom>
          <a:noFill/>
        </p:spPr>
        <p:txBody>
          <a:bodyPr wrap="square" rtlCol="0">
            <a:spAutoFit/>
          </a:bodyPr>
          <a:lstStyle/>
          <a:p>
            <a:pPr marL="342900" indent="-342900">
              <a:buFont typeface="Wingdings" panose="05000000000000000000" pitchFamily="2" charset="2"/>
              <a:buChar char="q"/>
            </a:pPr>
            <a:r>
              <a:rPr lang="en-US" sz="2400" dirty="0"/>
              <a:t>Because vector graphics are composed of true geometric primitives, they are best used to represent more structured images, like line art graphics with flat, uniform colors. </a:t>
            </a:r>
          </a:p>
          <a:p>
            <a:pPr marL="342900" indent="-342900">
              <a:buFont typeface="Wingdings" panose="05000000000000000000" pitchFamily="2" charset="2"/>
              <a:buChar char="q"/>
            </a:pPr>
            <a:r>
              <a:rPr lang="en-US" sz="2400" dirty="0"/>
              <a:t>Most created images meet these specifications, including logos, letterhead, and fonts.</a:t>
            </a:r>
          </a:p>
          <a:p>
            <a:endParaRPr lang="en-US" sz="2400" dirty="0"/>
          </a:p>
        </p:txBody>
      </p:sp>
    </p:spTree>
    <p:extLst>
      <p:ext uri="{BB962C8B-B14F-4D97-AF65-F5344CB8AC3E}">
        <p14:creationId xmlns:p14="http://schemas.microsoft.com/office/powerpoint/2010/main" val="18936086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Advantages of Vector Image </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endParaRPr lang="x-none" dirty="0"/>
          </a:p>
        </p:txBody>
      </p:sp>
      <p:sp>
        <p:nvSpPr>
          <p:cNvPr id="4" name="TextBox 3">
            <a:extLst>
              <a:ext uri="{FF2B5EF4-FFF2-40B4-BE49-F238E27FC236}">
                <a16:creationId xmlns:a16="http://schemas.microsoft.com/office/drawing/2014/main" id="{E00A471B-FCB5-3949-B014-0D06C67E41B3}"/>
              </a:ext>
            </a:extLst>
          </p:cNvPr>
          <p:cNvSpPr txBox="1"/>
          <p:nvPr/>
        </p:nvSpPr>
        <p:spPr>
          <a:xfrm>
            <a:off x="783772" y="2435897"/>
            <a:ext cx="7808976" cy="3524042"/>
          </a:xfrm>
          <a:prstGeom prst="rect">
            <a:avLst/>
          </a:prstGeom>
          <a:noFill/>
        </p:spPr>
        <p:txBody>
          <a:bodyPr wrap="square" rtlCol="0">
            <a:spAutoFit/>
          </a:bodyPr>
          <a:lstStyle/>
          <a:p>
            <a:pPr marL="342900" indent="-342900">
              <a:buFont typeface="Wingdings" panose="05000000000000000000" pitchFamily="2" charset="2"/>
              <a:buChar char="q"/>
            </a:pPr>
            <a:r>
              <a:rPr lang="en-US" sz="2500" dirty="0"/>
              <a:t>vector-based graphics are more malleable than raster images</a:t>
            </a:r>
          </a:p>
          <a:p>
            <a:pPr marL="342900" indent="-342900">
              <a:buFont typeface="Wingdings" panose="05000000000000000000" pitchFamily="2" charset="2"/>
              <a:buChar char="q"/>
            </a:pPr>
            <a:r>
              <a:rPr lang="en-US" sz="2500" dirty="0"/>
              <a:t>they are much more versatile, flexible and easy to use</a:t>
            </a:r>
          </a:p>
          <a:p>
            <a:pPr marL="342900" indent="-342900">
              <a:buFont typeface="Wingdings" panose="05000000000000000000" pitchFamily="2" charset="2"/>
              <a:buChar char="q"/>
            </a:pPr>
            <a:r>
              <a:rPr lang="en-US" sz="2500" dirty="0"/>
              <a:t>The most obvious advantage of vector images over raster graphics is that vector images are quickly and perfectly scalable</a:t>
            </a:r>
          </a:p>
          <a:p>
            <a:pPr marL="342900" indent="-342900">
              <a:buFont typeface="Wingdings" panose="05000000000000000000" pitchFamily="2" charset="2"/>
              <a:buChar char="q"/>
            </a:pPr>
            <a:r>
              <a:rPr lang="en-US" sz="2500" dirty="0"/>
              <a:t>There is no upper or lower limit for sizing vector images</a:t>
            </a:r>
          </a:p>
          <a:p>
            <a:endParaRPr lang="en-US" sz="2400" dirty="0"/>
          </a:p>
          <a:p>
            <a:endParaRPr lang="en-US" sz="2400" dirty="0"/>
          </a:p>
        </p:txBody>
      </p:sp>
    </p:spTree>
    <p:extLst>
      <p:ext uri="{BB962C8B-B14F-4D97-AF65-F5344CB8AC3E}">
        <p14:creationId xmlns:p14="http://schemas.microsoft.com/office/powerpoint/2010/main" val="9753733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Advantages of Vector Image </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endParaRPr lang="x-none" dirty="0"/>
          </a:p>
        </p:txBody>
      </p:sp>
      <p:sp>
        <p:nvSpPr>
          <p:cNvPr id="4" name="TextBox 3">
            <a:extLst>
              <a:ext uri="{FF2B5EF4-FFF2-40B4-BE49-F238E27FC236}">
                <a16:creationId xmlns:a16="http://schemas.microsoft.com/office/drawing/2014/main" id="{E00A471B-FCB5-3949-B014-0D06C67E41B3}"/>
              </a:ext>
            </a:extLst>
          </p:cNvPr>
          <p:cNvSpPr txBox="1"/>
          <p:nvPr/>
        </p:nvSpPr>
        <p:spPr>
          <a:xfrm>
            <a:off x="783772" y="2435897"/>
            <a:ext cx="7808976" cy="3416320"/>
          </a:xfrm>
          <a:prstGeom prst="rect">
            <a:avLst/>
          </a:prstGeom>
          <a:noFill/>
        </p:spPr>
        <p:txBody>
          <a:bodyPr wrap="square" rtlCol="0">
            <a:spAutoFit/>
          </a:bodyPr>
          <a:lstStyle/>
          <a:p>
            <a:pPr marL="342900" indent="-342900" algn="just">
              <a:buFont typeface="Wingdings" panose="05000000000000000000" pitchFamily="2" charset="2"/>
              <a:buChar char="q"/>
            </a:pPr>
            <a:r>
              <a:rPr lang="en-US" sz="2400" dirty="0"/>
              <a:t>unlike raster graphics, vector images are not resolution-dependent</a:t>
            </a:r>
          </a:p>
          <a:p>
            <a:pPr marL="342900" indent="-342900" algn="just">
              <a:buFont typeface="Wingdings" panose="05000000000000000000" pitchFamily="2" charset="2"/>
              <a:buChar char="q"/>
            </a:pPr>
            <a:r>
              <a:rPr lang="en-US" sz="2400" dirty="0"/>
              <a:t>Vector images have no fixed intrinsic resolution, rather they display at the resolution capability of whatever output device (monitor, printer) is rendering them</a:t>
            </a:r>
          </a:p>
          <a:p>
            <a:pPr marL="342900" indent="-342900" algn="just">
              <a:buFont typeface="Wingdings" panose="05000000000000000000" pitchFamily="2" charset="2"/>
              <a:buChar char="q"/>
            </a:pPr>
            <a:r>
              <a:rPr lang="en-US" sz="2400" dirty="0"/>
              <a:t>because vector graphics need not memorize the contents of millions of tiny pixels, these files tend to be considerably smaller than their raster counterparts.</a:t>
            </a:r>
          </a:p>
          <a:p>
            <a:endParaRPr lang="en-US" sz="2400" dirty="0"/>
          </a:p>
        </p:txBody>
      </p:sp>
    </p:spTree>
    <p:extLst>
      <p:ext uri="{BB962C8B-B14F-4D97-AF65-F5344CB8AC3E}">
        <p14:creationId xmlns:p14="http://schemas.microsoft.com/office/powerpoint/2010/main" val="31246297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Vector Images </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endParaRPr lang="x-none" dirty="0"/>
          </a:p>
        </p:txBody>
      </p:sp>
      <p:sp>
        <p:nvSpPr>
          <p:cNvPr id="4" name="TextBox 3">
            <a:extLst>
              <a:ext uri="{FF2B5EF4-FFF2-40B4-BE49-F238E27FC236}">
                <a16:creationId xmlns:a16="http://schemas.microsoft.com/office/drawing/2014/main" id="{E00A471B-FCB5-3949-B014-0D06C67E41B3}"/>
              </a:ext>
            </a:extLst>
          </p:cNvPr>
          <p:cNvSpPr txBox="1"/>
          <p:nvPr/>
        </p:nvSpPr>
        <p:spPr>
          <a:xfrm>
            <a:off x="783772" y="2435897"/>
            <a:ext cx="7808976" cy="1569660"/>
          </a:xfrm>
          <a:prstGeom prst="rect">
            <a:avLst/>
          </a:prstGeom>
          <a:noFill/>
        </p:spPr>
        <p:txBody>
          <a:bodyPr wrap="square" rtlCol="0">
            <a:spAutoFit/>
          </a:bodyPr>
          <a:lstStyle/>
          <a:p>
            <a:pPr marL="342900" indent="-342900">
              <a:buFont typeface="Wingdings" panose="05000000000000000000" pitchFamily="2" charset="2"/>
              <a:buChar char="q"/>
            </a:pPr>
            <a:r>
              <a:rPr lang="en-US" sz="2400" dirty="0"/>
              <a:t>Overall, vector graphics are more efficient and versatile.</a:t>
            </a:r>
          </a:p>
          <a:p>
            <a:pPr marL="342900" indent="-342900">
              <a:buFont typeface="Wingdings" panose="05000000000000000000" pitchFamily="2" charset="2"/>
              <a:buChar char="q"/>
            </a:pPr>
            <a:r>
              <a:rPr lang="en-US" sz="2400" dirty="0"/>
              <a:t>Common vector formats include AI, EPS, CGM, WMF and PICT (Mac).</a:t>
            </a:r>
          </a:p>
          <a:p>
            <a:endParaRPr lang="en-US" sz="2400" dirty="0"/>
          </a:p>
        </p:txBody>
      </p:sp>
      <p:pic>
        <p:nvPicPr>
          <p:cNvPr id="7" name="Picture 2" descr="C:\Users\Teacher\Desktop\vector.jpg">
            <a:extLst>
              <a:ext uri="{FF2B5EF4-FFF2-40B4-BE49-F238E27FC236}">
                <a16:creationId xmlns:a16="http://schemas.microsoft.com/office/drawing/2014/main" id="{752967C1-CB46-4BE7-BE42-80BDE5529106}"/>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371600" y="3719244"/>
            <a:ext cx="6151563" cy="23701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81959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Color Model</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endParaRPr lang="x-none" dirty="0"/>
          </a:p>
        </p:txBody>
      </p:sp>
      <p:sp>
        <p:nvSpPr>
          <p:cNvPr id="4" name="TextBox 3">
            <a:extLst>
              <a:ext uri="{FF2B5EF4-FFF2-40B4-BE49-F238E27FC236}">
                <a16:creationId xmlns:a16="http://schemas.microsoft.com/office/drawing/2014/main" id="{E00A471B-FCB5-3949-B014-0D06C67E41B3}"/>
              </a:ext>
            </a:extLst>
          </p:cNvPr>
          <p:cNvSpPr txBox="1"/>
          <p:nvPr/>
        </p:nvSpPr>
        <p:spPr>
          <a:xfrm>
            <a:off x="783772" y="2435897"/>
            <a:ext cx="7808976" cy="1938992"/>
          </a:xfrm>
          <a:prstGeom prst="rect">
            <a:avLst/>
          </a:prstGeom>
          <a:noFill/>
        </p:spPr>
        <p:txBody>
          <a:bodyPr wrap="square" rtlCol="0">
            <a:spAutoFit/>
          </a:bodyPr>
          <a:lstStyle/>
          <a:p>
            <a:pPr marL="342900" indent="-342900">
              <a:buFont typeface="Wingdings" panose="05000000000000000000" pitchFamily="2" charset="2"/>
              <a:buChar char="q"/>
            </a:pPr>
            <a:r>
              <a:rPr lang="en-US" sz="2400" dirty="0"/>
              <a:t>A color model is a system for creating a full range of colors from a small set of primary colors. </a:t>
            </a:r>
          </a:p>
          <a:p>
            <a:pPr marL="342900" indent="-342900">
              <a:buFont typeface="Wingdings" panose="05000000000000000000" pitchFamily="2" charset="2"/>
              <a:buChar char="q"/>
            </a:pPr>
            <a:endParaRPr lang="en-US" sz="2400" dirty="0"/>
          </a:p>
          <a:p>
            <a:pPr marL="342900" indent="-342900">
              <a:buFont typeface="Wingdings" panose="05000000000000000000" pitchFamily="2" charset="2"/>
              <a:buChar char="q"/>
            </a:pPr>
            <a:r>
              <a:rPr lang="en-US" sz="2400" dirty="0"/>
              <a:t>There are two types of </a:t>
            </a:r>
            <a:r>
              <a:rPr lang="en-US" sz="2400" dirty="0" err="1"/>
              <a:t>colour</a:t>
            </a:r>
            <a:r>
              <a:rPr lang="en-US" sz="2400" dirty="0"/>
              <a:t> models: additive and subtractive.</a:t>
            </a:r>
          </a:p>
        </p:txBody>
      </p:sp>
    </p:spTree>
    <p:extLst>
      <p:ext uri="{BB962C8B-B14F-4D97-AF65-F5344CB8AC3E}">
        <p14:creationId xmlns:p14="http://schemas.microsoft.com/office/powerpoint/2010/main" val="38552725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Additive and Subtractive Model</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endParaRPr lang="x-none" dirty="0"/>
          </a:p>
        </p:txBody>
      </p:sp>
      <p:sp>
        <p:nvSpPr>
          <p:cNvPr id="4" name="TextBox 3">
            <a:extLst>
              <a:ext uri="{FF2B5EF4-FFF2-40B4-BE49-F238E27FC236}">
                <a16:creationId xmlns:a16="http://schemas.microsoft.com/office/drawing/2014/main" id="{E00A471B-FCB5-3949-B014-0D06C67E41B3}"/>
              </a:ext>
            </a:extLst>
          </p:cNvPr>
          <p:cNvSpPr txBox="1"/>
          <p:nvPr/>
        </p:nvSpPr>
        <p:spPr>
          <a:xfrm>
            <a:off x="783772" y="2435897"/>
            <a:ext cx="7808976" cy="3416320"/>
          </a:xfrm>
          <a:prstGeom prst="rect">
            <a:avLst/>
          </a:prstGeom>
          <a:noFill/>
        </p:spPr>
        <p:txBody>
          <a:bodyPr wrap="square" rtlCol="0">
            <a:spAutoFit/>
          </a:bodyPr>
          <a:lstStyle/>
          <a:p>
            <a:pPr>
              <a:buFont typeface="Wingdings" panose="05000000000000000000" pitchFamily="2" charset="2"/>
              <a:buChar char="q"/>
            </a:pPr>
            <a:r>
              <a:rPr lang="en-US" sz="2400" dirty="0"/>
              <a:t> Additive color models use light to display color</a:t>
            </a:r>
          </a:p>
          <a:p>
            <a:pPr>
              <a:buFont typeface="Wingdings" panose="05000000000000000000" pitchFamily="2" charset="2"/>
              <a:buChar char="q"/>
            </a:pPr>
            <a:endParaRPr lang="en-US" sz="2400" dirty="0"/>
          </a:p>
          <a:p>
            <a:pPr>
              <a:buFont typeface="Wingdings" panose="05000000000000000000" pitchFamily="2" charset="2"/>
              <a:buChar char="ü"/>
            </a:pPr>
            <a:r>
              <a:rPr lang="en-US" sz="2400" dirty="0"/>
              <a:t>while subtractive color models use printing inks.</a:t>
            </a:r>
          </a:p>
          <a:p>
            <a:pPr>
              <a:buFont typeface="Wingdings" panose="05000000000000000000" pitchFamily="2" charset="2"/>
              <a:buChar char="ü"/>
            </a:pPr>
            <a:endParaRPr lang="en-US" sz="2400" dirty="0"/>
          </a:p>
          <a:p>
            <a:pPr>
              <a:buFont typeface="Wingdings" panose="05000000000000000000" pitchFamily="2" charset="2"/>
              <a:buChar char="q"/>
            </a:pPr>
            <a:r>
              <a:rPr lang="en-US" sz="2400" dirty="0"/>
              <a:t> Colors perceived in additive models are the result of transmitted light.</a:t>
            </a:r>
          </a:p>
          <a:p>
            <a:endParaRPr lang="en-US" sz="2400" dirty="0"/>
          </a:p>
          <a:p>
            <a:pPr>
              <a:buFont typeface="Wingdings" panose="05000000000000000000" pitchFamily="2" charset="2"/>
              <a:buChar char="ü"/>
            </a:pPr>
            <a:r>
              <a:rPr lang="en-US" sz="2400" dirty="0"/>
              <a:t>Colors perceived in subtractive models are the result of reflected light.</a:t>
            </a:r>
          </a:p>
        </p:txBody>
      </p:sp>
    </p:spTree>
    <p:extLst>
      <p:ext uri="{BB962C8B-B14F-4D97-AF65-F5344CB8AC3E}">
        <p14:creationId xmlns:p14="http://schemas.microsoft.com/office/powerpoint/2010/main" val="24586891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RGB and CMYK</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endParaRPr lang="x-none" dirty="0"/>
          </a:p>
        </p:txBody>
      </p:sp>
      <p:pic>
        <p:nvPicPr>
          <p:cNvPr id="7" name="Content Placeholder 4">
            <a:extLst>
              <a:ext uri="{FF2B5EF4-FFF2-40B4-BE49-F238E27FC236}">
                <a16:creationId xmlns:a16="http://schemas.microsoft.com/office/drawing/2014/main" id="{A457B1DE-94E3-49DE-9938-6E37A021FBEF}"/>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540455" y="2107370"/>
            <a:ext cx="8063089" cy="4112808"/>
          </a:xfrm>
          <a:prstGeom prst="rect">
            <a:avLst/>
          </a:prstGeom>
        </p:spPr>
      </p:pic>
    </p:spTree>
    <p:extLst>
      <p:ext uri="{BB962C8B-B14F-4D97-AF65-F5344CB8AC3E}">
        <p14:creationId xmlns:p14="http://schemas.microsoft.com/office/powerpoint/2010/main" val="20890467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RGB</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endParaRPr lang="x-none" dirty="0"/>
          </a:p>
        </p:txBody>
      </p:sp>
      <p:sp>
        <p:nvSpPr>
          <p:cNvPr id="3" name="Rectangle 2">
            <a:extLst>
              <a:ext uri="{FF2B5EF4-FFF2-40B4-BE49-F238E27FC236}">
                <a16:creationId xmlns:a16="http://schemas.microsoft.com/office/drawing/2014/main" id="{4140E3AA-BC80-4DA7-AAB7-C718A4D8EE42}"/>
              </a:ext>
            </a:extLst>
          </p:cNvPr>
          <p:cNvSpPr/>
          <p:nvPr/>
        </p:nvSpPr>
        <p:spPr>
          <a:xfrm>
            <a:off x="293511" y="2136339"/>
            <a:ext cx="8556978" cy="3046988"/>
          </a:xfrm>
          <a:prstGeom prst="rect">
            <a:avLst/>
          </a:prstGeom>
        </p:spPr>
        <p:txBody>
          <a:bodyPr wrap="square">
            <a:spAutoFit/>
          </a:bodyPr>
          <a:lstStyle/>
          <a:p>
            <a:pPr marL="342900" indent="-342900" algn="just">
              <a:buFont typeface="Wingdings" panose="05000000000000000000" pitchFamily="2" charset="2"/>
              <a:buChar char="q"/>
            </a:pPr>
            <a:r>
              <a:rPr lang="en-US" sz="2400" dirty="0"/>
              <a:t>RGB uses additive color mixing, because it describes what kind of light needs to be emitted to produce a given color. </a:t>
            </a:r>
          </a:p>
          <a:p>
            <a:pPr marL="342900" indent="-342900" algn="just">
              <a:buFont typeface="Wingdings" panose="05000000000000000000" pitchFamily="2" charset="2"/>
              <a:buChar char="q"/>
            </a:pPr>
            <a:endParaRPr lang="en-US" sz="2400" dirty="0"/>
          </a:p>
          <a:p>
            <a:pPr marL="342900" indent="-342900" algn="just">
              <a:buFont typeface="Wingdings" panose="05000000000000000000" pitchFamily="2" charset="2"/>
              <a:buChar char="q"/>
            </a:pPr>
            <a:r>
              <a:rPr lang="en-US" sz="2400" dirty="0"/>
              <a:t>Light is added together to create form from out of the darkness. </a:t>
            </a:r>
          </a:p>
          <a:p>
            <a:pPr marL="342900" indent="-342900" algn="just">
              <a:buFont typeface="Wingdings" panose="05000000000000000000" pitchFamily="2" charset="2"/>
              <a:buChar char="q"/>
            </a:pPr>
            <a:endParaRPr lang="en-US" sz="2400" dirty="0"/>
          </a:p>
          <a:p>
            <a:pPr marL="342900" indent="-342900" algn="just">
              <a:buFont typeface="Wingdings" panose="05000000000000000000" pitchFamily="2" charset="2"/>
              <a:buChar char="q"/>
            </a:pPr>
            <a:r>
              <a:rPr lang="en-US" sz="2400" dirty="0"/>
              <a:t>RGB stores individual values for red, green and blue.</a:t>
            </a:r>
          </a:p>
          <a:p>
            <a:pPr marL="342900" indent="-342900" algn="just">
              <a:buFont typeface="Wingdings" panose="05000000000000000000" pitchFamily="2" charset="2"/>
              <a:buChar char="q"/>
            </a:pPr>
            <a:endParaRPr lang="en-US" sz="2400" dirty="0"/>
          </a:p>
          <a:p>
            <a:pPr marL="342900" indent="-342900" algn="just">
              <a:buFont typeface="Wingdings" panose="05000000000000000000" pitchFamily="2" charset="2"/>
              <a:buChar char="q"/>
            </a:pPr>
            <a:r>
              <a:rPr lang="en-US" sz="2400" dirty="0"/>
              <a:t>(</a:t>
            </a:r>
            <a:r>
              <a:rPr lang="en-US" sz="2400" dirty="0" err="1"/>
              <a:t>r,g,b</a:t>
            </a:r>
            <a:r>
              <a:rPr lang="en-US" sz="2400" dirty="0"/>
              <a:t>)=&gt;(0,0,0) black, (1,1,1) white [ranges 0 to 1]</a:t>
            </a:r>
          </a:p>
        </p:txBody>
      </p:sp>
    </p:spTree>
    <p:extLst>
      <p:ext uri="{BB962C8B-B14F-4D97-AF65-F5344CB8AC3E}">
        <p14:creationId xmlns:p14="http://schemas.microsoft.com/office/powerpoint/2010/main" val="3794451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RGB</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endParaRPr lang="x-none" dirty="0"/>
          </a:p>
        </p:txBody>
      </p:sp>
      <p:pic>
        <p:nvPicPr>
          <p:cNvPr id="6" name="Content Placeholder 4">
            <a:extLst>
              <a:ext uri="{FF2B5EF4-FFF2-40B4-BE49-F238E27FC236}">
                <a16:creationId xmlns:a16="http://schemas.microsoft.com/office/drawing/2014/main" id="{C222B475-5090-45EF-B048-A877A9F2ADB0}"/>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460022" y="2136339"/>
            <a:ext cx="8223955" cy="4016105"/>
          </a:xfrm>
          <a:prstGeom prst="rect">
            <a:avLst/>
          </a:prstGeom>
        </p:spPr>
      </p:pic>
    </p:spTree>
    <p:extLst>
      <p:ext uri="{BB962C8B-B14F-4D97-AF65-F5344CB8AC3E}">
        <p14:creationId xmlns:p14="http://schemas.microsoft.com/office/powerpoint/2010/main" val="1249490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Outline</a:t>
            </a:r>
          </a:p>
        </p:txBody>
      </p:sp>
      <p:sp>
        <p:nvSpPr>
          <p:cNvPr id="3" name="Subtitle 2"/>
          <p:cNvSpPr>
            <a:spLocks noGrp="1"/>
          </p:cNvSpPr>
          <p:nvPr>
            <p:ph type="subTitle" idx="1"/>
          </p:nvPr>
        </p:nvSpPr>
        <p:spPr>
          <a:xfrm>
            <a:off x="486697" y="2363927"/>
            <a:ext cx="7754112" cy="3786149"/>
          </a:xfrm>
        </p:spPr>
        <p:txBody>
          <a:bodyPr>
            <a:normAutofit fontScale="77500" lnSpcReduction="20000"/>
          </a:bodyPr>
          <a:lstStyle/>
          <a:p>
            <a:pPr marL="342900" indent="-342900">
              <a:buAutoNum type="arabicPeriod"/>
            </a:pPr>
            <a:r>
              <a:rPr lang="en-US" sz="3000" dirty="0">
                <a:solidFill>
                  <a:schemeClr val="tx1"/>
                </a:solidFill>
              </a:rPr>
              <a:t>Pixel</a:t>
            </a:r>
          </a:p>
          <a:p>
            <a:pPr marL="342900" indent="-342900">
              <a:buAutoNum type="arabicPeriod"/>
            </a:pPr>
            <a:r>
              <a:rPr lang="en-US" sz="3000" dirty="0">
                <a:solidFill>
                  <a:schemeClr val="tx1"/>
                </a:solidFill>
              </a:rPr>
              <a:t>Graphics Image (Raster and Vector)</a:t>
            </a:r>
          </a:p>
          <a:p>
            <a:pPr marL="342900" indent="-342900">
              <a:buAutoNum type="arabicPeriod"/>
            </a:pPr>
            <a:r>
              <a:rPr lang="en-US" sz="3000" dirty="0">
                <a:solidFill>
                  <a:schemeClr val="tx1"/>
                </a:solidFill>
              </a:rPr>
              <a:t>How the images are formed</a:t>
            </a:r>
          </a:p>
          <a:p>
            <a:pPr marL="342900" indent="-342900">
              <a:buAutoNum type="arabicPeriod"/>
            </a:pPr>
            <a:r>
              <a:rPr lang="en-US" sz="3000" dirty="0">
                <a:solidFill>
                  <a:schemeClr val="tx1"/>
                </a:solidFill>
              </a:rPr>
              <a:t>Color Model (RGB, CMY)</a:t>
            </a:r>
          </a:p>
          <a:p>
            <a:pPr marL="342900" indent="-342900">
              <a:buAutoNum type="arabicPeriod"/>
            </a:pPr>
            <a:r>
              <a:rPr lang="en-US" sz="3000" dirty="0">
                <a:solidFill>
                  <a:schemeClr val="tx1"/>
                </a:solidFill>
              </a:rPr>
              <a:t>Coloring Techniques</a:t>
            </a:r>
          </a:p>
          <a:p>
            <a:r>
              <a:rPr lang="en-US" sz="3000" dirty="0">
                <a:solidFill>
                  <a:schemeClr val="tx1"/>
                </a:solidFill>
              </a:rPr>
              <a:t>	5.1. Direct Coding </a:t>
            </a:r>
          </a:p>
          <a:p>
            <a:r>
              <a:rPr lang="en-US" sz="3000" dirty="0">
                <a:solidFill>
                  <a:schemeClr val="tx1"/>
                </a:solidFill>
              </a:rPr>
              <a:t>	5.2. Lookup Table </a:t>
            </a:r>
          </a:p>
          <a:p>
            <a:r>
              <a:rPr lang="en-US" sz="3000" dirty="0">
                <a:solidFill>
                  <a:schemeClr val="tx1"/>
                </a:solidFill>
              </a:rPr>
              <a:t>6.   Printing</a:t>
            </a:r>
          </a:p>
          <a:p>
            <a:r>
              <a:rPr lang="en-US" sz="3000" dirty="0">
                <a:solidFill>
                  <a:schemeClr val="tx1"/>
                </a:solidFill>
              </a:rPr>
              <a:t>	6.1. Halftone</a:t>
            </a:r>
          </a:p>
          <a:p>
            <a:r>
              <a:rPr lang="en-US" sz="3000" dirty="0">
                <a:solidFill>
                  <a:schemeClr val="tx1"/>
                </a:solidFill>
              </a:rPr>
              <a:t>	6.2. Halftone Approximation</a:t>
            </a:r>
          </a:p>
          <a:p>
            <a:pPr marL="342900" indent="-342900">
              <a:buAutoNum type="arabicPeriod"/>
            </a:pPr>
            <a:r>
              <a:rPr lang="en-US" sz="3000" dirty="0">
                <a:solidFill>
                  <a:schemeClr val="tx1"/>
                </a:solidFill>
              </a:rPr>
              <a:t>Image Files </a:t>
            </a:r>
          </a:p>
          <a:p>
            <a:pPr marL="342900" indent="-342900">
              <a:buAutoNum type="arabicPeriod"/>
            </a:pPr>
            <a:r>
              <a:rPr lang="en-US" sz="3000" dirty="0">
                <a:solidFill>
                  <a:schemeClr val="tx1"/>
                </a:solidFill>
              </a:rPr>
              <a:t>Books</a:t>
            </a:r>
          </a:p>
          <a:p>
            <a:pPr marL="342900" indent="-342900">
              <a:buAutoNum type="arabicPeriod"/>
            </a:pPr>
            <a:r>
              <a:rPr lang="en-US" sz="3000" dirty="0">
                <a:solidFill>
                  <a:schemeClr val="tx1"/>
                </a:solidFill>
              </a:rPr>
              <a:t>References</a:t>
            </a:r>
          </a:p>
          <a:p>
            <a:pPr marL="342900" indent="-342900">
              <a:buAutoNum type="arabicPeriod"/>
            </a:pPr>
            <a:endParaRPr lang="en-US" dirty="0">
              <a:solidFill>
                <a:schemeClr val="tx1"/>
              </a:solidFill>
            </a:endParaRPr>
          </a:p>
          <a:p>
            <a:pPr marL="342900" indent="-342900">
              <a:buAutoNum type="arabicPeriod"/>
            </a:pPr>
            <a:endParaRPr lang="en-US" dirty="0">
              <a:solidFill>
                <a:schemeClr val="tx1"/>
              </a:solidFill>
            </a:endParaRPr>
          </a:p>
          <a:p>
            <a:pPr marL="342900" indent="-342900">
              <a:buAutoNum type="arabicPeriod"/>
            </a:pPr>
            <a:endParaRPr lang="en-US" dirty="0">
              <a:solidFill>
                <a:schemeClr val="tx1"/>
              </a:solidFill>
            </a:endParaRPr>
          </a:p>
          <a:p>
            <a:pPr marL="342900" indent="-342900">
              <a:buAutoNum type="arabicPeriod"/>
            </a:pPr>
            <a:endParaRPr lang="en-US" dirty="0">
              <a:solidFill>
                <a:schemeClr val="tx1"/>
              </a:solidFill>
            </a:endParaRPr>
          </a:p>
        </p:txBody>
      </p:sp>
    </p:spTree>
    <p:extLst>
      <p:ext uri="{BB962C8B-B14F-4D97-AF65-F5344CB8AC3E}">
        <p14:creationId xmlns:p14="http://schemas.microsoft.com/office/powerpoint/2010/main" val="4248740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RGB Value</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endParaRPr lang="x-none" dirty="0"/>
          </a:p>
        </p:txBody>
      </p:sp>
      <p:sp>
        <p:nvSpPr>
          <p:cNvPr id="3" name="Rectangle 2">
            <a:extLst>
              <a:ext uri="{FF2B5EF4-FFF2-40B4-BE49-F238E27FC236}">
                <a16:creationId xmlns:a16="http://schemas.microsoft.com/office/drawing/2014/main" id="{D7155A62-8BEE-464F-9D0B-4A0838AEDF22}"/>
              </a:ext>
            </a:extLst>
          </p:cNvPr>
          <p:cNvSpPr/>
          <p:nvPr/>
        </p:nvSpPr>
        <p:spPr>
          <a:xfrm>
            <a:off x="263297" y="2321004"/>
            <a:ext cx="8429148" cy="1200329"/>
          </a:xfrm>
          <a:prstGeom prst="rect">
            <a:avLst/>
          </a:prstGeom>
        </p:spPr>
        <p:txBody>
          <a:bodyPr wrap="square">
            <a:spAutoFit/>
          </a:bodyPr>
          <a:lstStyle/>
          <a:p>
            <a:pPr marL="342900" indent="-342900">
              <a:buFont typeface="Wingdings" panose="05000000000000000000" pitchFamily="2" charset="2"/>
              <a:buChar char="Ø"/>
            </a:pPr>
            <a:r>
              <a:rPr lang="en-US" sz="2400" dirty="0"/>
              <a:t>A color's RGB value indicates its red, green, and blue intensity.</a:t>
            </a:r>
          </a:p>
          <a:p>
            <a:r>
              <a:rPr lang="en-US" sz="2400" dirty="0"/>
              <a:t> </a:t>
            </a:r>
          </a:p>
          <a:p>
            <a:pPr>
              <a:buFont typeface="Wingdings" panose="05000000000000000000" pitchFamily="2" charset="2"/>
              <a:buChar char="Ø"/>
            </a:pPr>
            <a:r>
              <a:rPr lang="en-US" sz="2400" dirty="0"/>
              <a:t> Each intensity value is on a scale of 0 to 255</a:t>
            </a:r>
          </a:p>
        </p:txBody>
      </p:sp>
    </p:spTree>
    <p:extLst>
      <p:ext uri="{BB962C8B-B14F-4D97-AF65-F5344CB8AC3E}">
        <p14:creationId xmlns:p14="http://schemas.microsoft.com/office/powerpoint/2010/main" val="27912405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RGB </a:t>
            </a:r>
            <a:r>
              <a:rPr lang="en-US"/>
              <a:t>Color Palette </a:t>
            </a:r>
            <a:endParaRPr lang="en-US" dirty="0"/>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endParaRPr lang="x-none" dirty="0"/>
          </a:p>
        </p:txBody>
      </p:sp>
      <p:sp>
        <p:nvSpPr>
          <p:cNvPr id="3" name="Rectangle 2">
            <a:extLst>
              <a:ext uri="{FF2B5EF4-FFF2-40B4-BE49-F238E27FC236}">
                <a16:creationId xmlns:a16="http://schemas.microsoft.com/office/drawing/2014/main" id="{D7155A62-8BEE-464F-9D0B-4A0838AEDF22}"/>
              </a:ext>
            </a:extLst>
          </p:cNvPr>
          <p:cNvSpPr/>
          <p:nvPr/>
        </p:nvSpPr>
        <p:spPr>
          <a:xfrm>
            <a:off x="263297" y="2321004"/>
            <a:ext cx="8429148" cy="3785652"/>
          </a:xfrm>
          <a:prstGeom prst="rect">
            <a:avLst/>
          </a:prstGeom>
        </p:spPr>
        <p:txBody>
          <a:bodyPr wrap="square">
            <a:spAutoFit/>
          </a:bodyPr>
          <a:lstStyle/>
          <a:p>
            <a:r>
              <a:rPr lang="en-US" sz="2400" b="1" dirty="0"/>
              <a:t> 3-bit RGB</a:t>
            </a:r>
          </a:p>
          <a:p>
            <a:pPr marL="118872" indent="0" algn="just">
              <a:buNone/>
            </a:pPr>
            <a:r>
              <a:rPr lang="en-US" sz="2400" dirty="0"/>
              <a:t>Systems with a 3-bit RGB palette use 1 bit for each of the red, green and blue color components. That is, each component is either "on" or "off" with no intermediate states. This results in an 8-color </a:t>
            </a:r>
            <a:r>
              <a:rPr lang="en-US" sz="2400" b="1" dirty="0"/>
              <a:t> ((2</a:t>
            </a:r>
            <a:r>
              <a:rPr lang="en-US" sz="2400" b="1" baseline="30000" dirty="0"/>
              <a:t>1</a:t>
            </a:r>
            <a:r>
              <a:rPr lang="en-US" sz="2400" b="1" dirty="0"/>
              <a:t>)</a:t>
            </a:r>
            <a:r>
              <a:rPr lang="en-US" sz="2400" b="1" baseline="30000" dirty="0"/>
              <a:t>3</a:t>
            </a:r>
            <a:r>
              <a:rPr lang="en-US" sz="2400" b="1" dirty="0"/>
              <a:t> = 2</a:t>
            </a:r>
            <a:r>
              <a:rPr lang="en-US" sz="2400" b="1" baseline="30000" dirty="0"/>
              <a:t>3</a:t>
            </a:r>
            <a:r>
              <a:rPr lang="en-US" sz="2400" b="1" dirty="0"/>
              <a:t> = 8) </a:t>
            </a:r>
            <a:r>
              <a:rPr lang="en-US" sz="2400" dirty="0"/>
              <a:t>palette</a:t>
            </a:r>
          </a:p>
          <a:p>
            <a:pPr marL="118872" indent="0">
              <a:buNone/>
            </a:pPr>
            <a:endParaRPr lang="en-US" sz="2400" dirty="0"/>
          </a:p>
          <a:p>
            <a:pPr marL="118872" indent="0">
              <a:buNone/>
            </a:pPr>
            <a:r>
              <a:rPr lang="en-US" sz="2400" b="1" dirty="0"/>
              <a:t>6-bit RGB</a:t>
            </a:r>
          </a:p>
          <a:p>
            <a:pPr marL="118872" indent="0" algn="just">
              <a:buNone/>
            </a:pPr>
            <a:r>
              <a:rPr lang="en-US" sz="2400" dirty="0"/>
              <a:t>Systems with a 6-bit RGB palette use 2 bits for each of the red, green, and blue color components. This results in a (2</a:t>
            </a:r>
            <a:r>
              <a:rPr lang="en-US" sz="2400" baseline="30000" dirty="0"/>
              <a:t>2</a:t>
            </a:r>
            <a:r>
              <a:rPr lang="en-US" sz="2400" dirty="0"/>
              <a:t>)</a:t>
            </a:r>
            <a:r>
              <a:rPr lang="en-US" sz="2400" baseline="30000" dirty="0"/>
              <a:t>3</a:t>
            </a:r>
            <a:r>
              <a:rPr lang="en-US" sz="2400" dirty="0"/>
              <a:t> = 4</a:t>
            </a:r>
            <a:r>
              <a:rPr lang="en-US" sz="2400" baseline="30000" dirty="0"/>
              <a:t>3</a:t>
            </a:r>
            <a:r>
              <a:rPr lang="en-US" sz="2400" dirty="0"/>
              <a:t> = 64-color palette</a:t>
            </a:r>
          </a:p>
        </p:txBody>
      </p:sp>
    </p:spTree>
    <p:extLst>
      <p:ext uri="{BB962C8B-B14F-4D97-AF65-F5344CB8AC3E}">
        <p14:creationId xmlns:p14="http://schemas.microsoft.com/office/powerpoint/2010/main" val="3886666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Color Palette </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endParaRPr lang="x-none" dirty="0"/>
          </a:p>
        </p:txBody>
      </p:sp>
      <p:sp>
        <p:nvSpPr>
          <p:cNvPr id="3" name="Rectangle 2">
            <a:extLst>
              <a:ext uri="{FF2B5EF4-FFF2-40B4-BE49-F238E27FC236}">
                <a16:creationId xmlns:a16="http://schemas.microsoft.com/office/drawing/2014/main" id="{D7155A62-8BEE-464F-9D0B-4A0838AEDF22}"/>
              </a:ext>
            </a:extLst>
          </p:cNvPr>
          <p:cNvSpPr/>
          <p:nvPr/>
        </p:nvSpPr>
        <p:spPr>
          <a:xfrm>
            <a:off x="263297" y="2321004"/>
            <a:ext cx="8429148" cy="1200329"/>
          </a:xfrm>
          <a:prstGeom prst="rect">
            <a:avLst/>
          </a:prstGeom>
        </p:spPr>
        <p:txBody>
          <a:bodyPr wrap="square">
            <a:spAutoFit/>
          </a:bodyPr>
          <a:lstStyle/>
          <a:p>
            <a:pPr algn="just"/>
            <a:r>
              <a:rPr lang="en-US" sz="2400" dirty="0"/>
              <a:t>In computer graphics, a </a:t>
            </a:r>
            <a:r>
              <a:rPr lang="en-US" sz="2400" b="1" dirty="0"/>
              <a:t>color palette </a:t>
            </a:r>
            <a:r>
              <a:rPr lang="en-US" sz="2400" dirty="0"/>
              <a:t>is a finite set of colors. Palettes can be optimized to improve image accuracy in the presence of software or hardware constraints.</a:t>
            </a:r>
          </a:p>
        </p:txBody>
      </p:sp>
    </p:spTree>
    <p:extLst>
      <p:ext uri="{BB962C8B-B14F-4D97-AF65-F5344CB8AC3E}">
        <p14:creationId xmlns:p14="http://schemas.microsoft.com/office/powerpoint/2010/main" val="42188086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CMYK</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endParaRPr lang="x-none" dirty="0"/>
          </a:p>
        </p:txBody>
      </p:sp>
      <p:pic>
        <p:nvPicPr>
          <p:cNvPr id="6" name="Content Placeholder 4">
            <a:extLst>
              <a:ext uri="{FF2B5EF4-FFF2-40B4-BE49-F238E27FC236}">
                <a16:creationId xmlns:a16="http://schemas.microsoft.com/office/drawing/2014/main" id="{70FA5579-E69B-4DDB-A858-04D09F56E236}"/>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468490" y="2017059"/>
            <a:ext cx="8223955" cy="4180541"/>
          </a:xfrm>
          <a:prstGeom prst="rect">
            <a:avLst/>
          </a:prstGeom>
        </p:spPr>
      </p:pic>
    </p:spTree>
    <p:extLst>
      <p:ext uri="{BB962C8B-B14F-4D97-AF65-F5344CB8AC3E}">
        <p14:creationId xmlns:p14="http://schemas.microsoft.com/office/powerpoint/2010/main" val="24906699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CMYK</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endParaRPr lang="x-none" dirty="0"/>
          </a:p>
        </p:txBody>
      </p:sp>
      <p:pic>
        <p:nvPicPr>
          <p:cNvPr id="7" name="Content Placeholder 4">
            <a:extLst>
              <a:ext uri="{FF2B5EF4-FFF2-40B4-BE49-F238E27FC236}">
                <a16:creationId xmlns:a16="http://schemas.microsoft.com/office/drawing/2014/main" id="{468C4017-A290-4F9D-AD16-B00954948938}"/>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443840" y="2144889"/>
            <a:ext cx="8223955" cy="4030133"/>
          </a:xfrm>
          <a:prstGeom prst="rect">
            <a:avLst/>
          </a:prstGeom>
        </p:spPr>
      </p:pic>
    </p:spTree>
    <p:extLst>
      <p:ext uri="{BB962C8B-B14F-4D97-AF65-F5344CB8AC3E}">
        <p14:creationId xmlns:p14="http://schemas.microsoft.com/office/powerpoint/2010/main" val="26214374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CMY</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endParaRPr lang="x-none" dirty="0"/>
          </a:p>
        </p:txBody>
      </p:sp>
      <p:sp>
        <p:nvSpPr>
          <p:cNvPr id="3" name="Rectangle 2">
            <a:extLst>
              <a:ext uri="{FF2B5EF4-FFF2-40B4-BE49-F238E27FC236}">
                <a16:creationId xmlns:a16="http://schemas.microsoft.com/office/drawing/2014/main" id="{49229851-B0E0-4779-8A06-75D6FFD096C5}"/>
              </a:ext>
            </a:extLst>
          </p:cNvPr>
          <p:cNvSpPr/>
          <p:nvPr/>
        </p:nvSpPr>
        <p:spPr>
          <a:xfrm>
            <a:off x="225776" y="2217552"/>
            <a:ext cx="8500533" cy="3170099"/>
          </a:xfrm>
          <a:prstGeom prst="rect">
            <a:avLst/>
          </a:prstGeom>
        </p:spPr>
        <p:txBody>
          <a:bodyPr wrap="square">
            <a:spAutoFit/>
          </a:bodyPr>
          <a:lstStyle/>
          <a:p>
            <a:pPr marL="342900" indent="-342900" algn="just">
              <a:buFont typeface="Wingdings" panose="05000000000000000000" pitchFamily="2" charset="2"/>
              <a:buChar char="q"/>
            </a:pPr>
            <a:r>
              <a:rPr lang="en-US" sz="2000" dirty="0"/>
              <a:t>CMY uses subtractive color mixing used in the printing process, because it describes what kind of inks need to be applied so the light reflected from the substrate and through the inks produces a given color. </a:t>
            </a:r>
          </a:p>
          <a:p>
            <a:pPr marL="342900" indent="-342900" algn="just">
              <a:buFont typeface="Wingdings" panose="05000000000000000000" pitchFamily="2" charset="2"/>
              <a:buChar char="q"/>
            </a:pPr>
            <a:endParaRPr lang="en-US" sz="2000" dirty="0"/>
          </a:p>
          <a:p>
            <a:pPr marL="342900" indent="-342900" algn="just">
              <a:buFont typeface="Wingdings" panose="05000000000000000000" pitchFamily="2" charset="2"/>
              <a:buChar char="q"/>
            </a:pPr>
            <a:r>
              <a:rPr lang="en-US" sz="2000" dirty="0"/>
              <a:t>One starts with a white substrate (canvas, page, etc.), and uses ink to subtract color from white to create an image. </a:t>
            </a:r>
          </a:p>
          <a:p>
            <a:pPr marL="342900" indent="-342900" algn="just">
              <a:buFont typeface="Wingdings" panose="05000000000000000000" pitchFamily="2" charset="2"/>
              <a:buChar char="q"/>
            </a:pPr>
            <a:endParaRPr lang="en-US" sz="2000" dirty="0"/>
          </a:p>
          <a:p>
            <a:pPr marL="342900" indent="-342900" algn="just">
              <a:buFont typeface="Wingdings" panose="05000000000000000000" pitchFamily="2" charset="2"/>
              <a:buChar char="q"/>
            </a:pPr>
            <a:r>
              <a:rPr lang="en-US" sz="2000" dirty="0" err="1"/>
              <a:t>CMYk</a:t>
            </a:r>
            <a:r>
              <a:rPr lang="en-US" sz="2000" dirty="0"/>
              <a:t> stores ink values for cyan, magenta, yellow, Key(Black).</a:t>
            </a:r>
          </a:p>
          <a:p>
            <a:pPr marL="342900" indent="-342900" algn="just">
              <a:buFont typeface="Wingdings" panose="05000000000000000000" pitchFamily="2" charset="2"/>
              <a:buChar char="q"/>
            </a:pPr>
            <a:endParaRPr lang="en-US" sz="2000" dirty="0"/>
          </a:p>
          <a:p>
            <a:pPr marL="342900" indent="-342900" algn="just">
              <a:buFont typeface="Wingdings" panose="05000000000000000000" pitchFamily="2" charset="2"/>
              <a:buChar char="q"/>
            </a:pPr>
            <a:r>
              <a:rPr lang="en-US" sz="2000" dirty="0" err="1"/>
              <a:t>cmyk</a:t>
            </a:r>
            <a:r>
              <a:rPr lang="en-US" sz="2000" dirty="0"/>
              <a:t>(c%, m%, y%)=&gt;(0%,0%,0%) white. [ranges from 0 to 100%]</a:t>
            </a:r>
          </a:p>
        </p:txBody>
      </p:sp>
    </p:spTree>
    <p:extLst>
      <p:ext uri="{BB962C8B-B14F-4D97-AF65-F5344CB8AC3E}">
        <p14:creationId xmlns:p14="http://schemas.microsoft.com/office/powerpoint/2010/main" val="32361420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RGB to CMY</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endParaRPr lang="x-none" dirty="0"/>
          </a:p>
        </p:txBody>
      </p:sp>
      <p:sp>
        <p:nvSpPr>
          <p:cNvPr id="3" name="Rectangle 2">
            <a:extLst>
              <a:ext uri="{FF2B5EF4-FFF2-40B4-BE49-F238E27FC236}">
                <a16:creationId xmlns:a16="http://schemas.microsoft.com/office/drawing/2014/main" id="{49229851-B0E0-4779-8A06-75D6FFD096C5}"/>
              </a:ext>
            </a:extLst>
          </p:cNvPr>
          <p:cNvSpPr/>
          <p:nvPr/>
        </p:nvSpPr>
        <p:spPr>
          <a:xfrm>
            <a:off x="225776" y="2217552"/>
            <a:ext cx="8500533" cy="2246769"/>
          </a:xfrm>
          <a:prstGeom prst="rect">
            <a:avLst/>
          </a:prstGeom>
        </p:spPr>
        <p:txBody>
          <a:bodyPr wrap="square">
            <a:spAutoFit/>
          </a:bodyPr>
          <a:lstStyle/>
          <a:p>
            <a:pPr marL="342900" indent="-342900">
              <a:buFont typeface="Wingdings" panose="05000000000000000000" pitchFamily="2" charset="2"/>
              <a:buChar char="q"/>
            </a:pPr>
            <a:r>
              <a:rPr lang="en-US" sz="2800" dirty="0"/>
              <a:t> C = 1 –( </a:t>
            </a:r>
            <a:r>
              <a:rPr lang="en-US" sz="2800" dirty="0" err="1"/>
              <a:t>color.R</a:t>
            </a:r>
            <a:r>
              <a:rPr lang="en-US" sz="2800" dirty="0"/>
              <a:t> / 255.0);</a:t>
            </a:r>
          </a:p>
          <a:p>
            <a:pPr marL="342900" indent="-342900">
              <a:buFont typeface="Wingdings" panose="05000000000000000000" pitchFamily="2" charset="2"/>
              <a:buChar char="q"/>
            </a:pPr>
            <a:endParaRPr lang="en-US" sz="2800" dirty="0"/>
          </a:p>
          <a:p>
            <a:pPr marL="342900" indent="-342900">
              <a:buFont typeface="Wingdings" panose="05000000000000000000" pitchFamily="2" charset="2"/>
              <a:buChar char="q"/>
            </a:pPr>
            <a:r>
              <a:rPr lang="en-US" sz="2800" dirty="0"/>
              <a:t>M = 1 – (</a:t>
            </a:r>
            <a:r>
              <a:rPr lang="en-US" sz="2800" dirty="0" err="1"/>
              <a:t>color.G</a:t>
            </a:r>
            <a:r>
              <a:rPr lang="en-US" sz="2800" dirty="0"/>
              <a:t> / 255.0);</a:t>
            </a:r>
          </a:p>
          <a:p>
            <a:pPr marL="342900" indent="-342900">
              <a:buFont typeface="Wingdings" panose="05000000000000000000" pitchFamily="2" charset="2"/>
              <a:buChar char="q"/>
            </a:pPr>
            <a:endParaRPr lang="en-US" sz="2800" dirty="0"/>
          </a:p>
          <a:p>
            <a:pPr marL="342900" indent="-342900">
              <a:buFont typeface="Wingdings" panose="05000000000000000000" pitchFamily="2" charset="2"/>
              <a:buChar char="q"/>
            </a:pPr>
            <a:r>
              <a:rPr lang="en-US" sz="2800" dirty="0"/>
              <a:t>Y = 1 – (</a:t>
            </a:r>
            <a:r>
              <a:rPr lang="en-US" sz="2800" dirty="0" err="1"/>
              <a:t>color.B</a:t>
            </a:r>
            <a:r>
              <a:rPr lang="en-US" sz="2800" dirty="0"/>
              <a:t> / 255.0);</a:t>
            </a:r>
          </a:p>
        </p:txBody>
      </p:sp>
    </p:spTree>
    <p:extLst>
      <p:ext uri="{BB962C8B-B14F-4D97-AF65-F5344CB8AC3E}">
        <p14:creationId xmlns:p14="http://schemas.microsoft.com/office/powerpoint/2010/main" val="10682700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CMY to RGB</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endParaRPr lang="x-none" dirty="0"/>
          </a:p>
        </p:txBody>
      </p:sp>
      <p:sp>
        <p:nvSpPr>
          <p:cNvPr id="3" name="Rectangle 2">
            <a:extLst>
              <a:ext uri="{FF2B5EF4-FFF2-40B4-BE49-F238E27FC236}">
                <a16:creationId xmlns:a16="http://schemas.microsoft.com/office/drawing/2014/main" id="{49229851-B0E0-4779-8A06-75D6FFD096C5}"/>
              </a:ext>
            </a:extLst>
          </p:cNvPr>
          <p:cNvSpPr/>
          <p:nvPr/>
        </p:nvSpPr>
        <p:spPr>
          <a:xfrm>
            <a:off x="225776" y="2217552"/>
            <a:ext cx="8500533" cy="2246769"/>
          </a:xfrm>
          <a:prstGeom prst="rect">
            <a:avLst/>
          </a:prstGeom>
        </p:spPr>
        <p:txBody>
          <a:bodyPr wrap="square">
            <a:spAutoFit/>
          </a:bodyPr>
          <a:lstStyle/>
          <a:p>
            <a:pPr marL="576072" indent="-457200">
              <a:buFont typeface="Wingdings" panose="05000000000000000000" pitchFamily="2" charset="2"/>
              <a:buChar char="q"/>
            </a:pPr>
            <a:r>
              <a:rPr lang="en-US" sz="2800" dirty="0"/>
              <a:t>R = (1 - C) * 255.0,</a:t>
            </a:r>
          </a:p>
          <a:p>
            <a:pPr marL="576072" indent="-457200">
              <a:buFont typeface="Wingdings" panose="05000000000000000000" pitchFamily="2" charset="2"/>
              <a:buChar char="q"/>
            </a:pPr>
            <a:endParaRPr lang="en-US" sz="2800" dirty="0"/>
          </a:p>
          <a:p>
            <a:pPr marL="576072" indent="-457200">
              <a:buFont typeface="Wingdings" panose="05000000000000000000" pitchFamily="2" charset="2"/>
              <a:buChar char="q"/>
            </a:pPr>
            <a:r>
              <a:rPr lang="en-US" sz="2800" dirty="0"/>
              <a:t>G = (1 - M) * 255.0,</a:t>
            </a:r>
          </a:p>
          <a:p>
            <a:pPr marL="576072" indent="-457200">
              <a:buFont typeface="Wingdings" panose="05000000000000000000" pitchFamily="2" charset="2"/>
              <a:buChar char="q"/>
            </a:pPr>
            <a:endParaRPr lang="en-US" sz="2800" dirty="0"/>
          </a:p>
          <a:p>
            <a:pPr marL="576072" indent="-457200">
              <a:buFont typeface="Wingdings" panose="05000000000000000000" pitchFamily="2" charset="2"/>
              <a:buChar char="q"/>
            </a:pPr>
            <a:r>
              <a:rPr lang="en-US" sz="2800" dirty="0"/>
              <a:t>B = (1 - Y) * 255.0</a:t>
            </a:r>
          </a:p>
        </p:txBody>
      </p:sp>
    </p:spTree>
    <p:extLst>
      <p:ext uri="{BB962C8B-B14F-4D97-AF65-F5344CB8AC3E}">
        <p14:creationId xmlns:p14="http://schemas.microsoft.com/office/powerpoint/2010/main" val="31469506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RGB -&gt; CMY -&gt; RGB</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endParaRPr lang="x-none" dirty="0"/>
          </a:p>
        </p:txBody>
      </p:sp>
      <p:sp>
        <p:nvSpPr>
          <p:cNvPr id="3" name="Rectangle 2">
            <a:extLst>
              <a:ext uri="{FF2B5EF4-FFF2-40B4-BE49-F238E27FC236}">
                <a16:creationId xmlns:a16="http://schemas.microsoft.com/office/drawing/2014/main" id="{49229851-B0E0-4779-8A06-75D6FFD096C5}"/>
              </a:ext>
            </a:extLst>
          </p:cNvPr>
          <p:cNvSpPr/>
          <p:nvPr/>
        </p:nvSpPr>
        <p:spPr>
          <a:xfrm>
            <a:off x="225776" y="2217552"/>
            <a:ext cx="8500533" cy="3539430"/>
          </a:xfrm>
          <a:prstGeom prst="rect">
            <a:avLst/>
          </a:prstGeom>
        </p:spPr>
        <p:txBody>
          <a:bodyPr wrap="square">
            <a:spAutoFit/>
          </a:bodyPr>
          <a:lstStyle/>
          <a:p>
            <a:r>
              <a:rPr lang="en-US" sz="2800" dirty="0"/>
              <a:t>More info</a:t>
            </a:r>
          </a:p>
          <a:p>
            <a:endParaRPr lang="en-US" sz="2800" dirty="0"/>
          </a:p>
          <a:p>
            <a:pPr marL="118872" indent="0">
              <a:buNone/>
            </a:pPr>
            <a:r>
              <a:rPr lang="en-US" sz="2800" dirty="0">
                <a:hlinkClick r:id="rId3"/>
              </a:rPr>
              <a:t>http://colormine.org/convert/rgb-to-cmy</a:t>
            </a:r>
            <a:endParaRPr lang="en-US" sz="2800" dirty="0"/>
          </a:p>
          <a:p>
            <a:pPr marL="118872" indent="0">
              <a:buNone/>
            </a:pPr>
            <a:endParaRPr lang="en-US" sz="2800" dirty="0"/>
          </a:p>
          <a:p>
            <a:pPr marL="118872" indent="0">
              <a:buNone/>
            </a:pPr>
            <a:r>
              <a:rPr lang="en-US" sz="2800" dirty="0"/>
              <a:t>Sample Code:</a:t>
            </a:r>
          </a:p>
          <a:p>
            <a:pPr marL="118872" indent="0">
              <a:buNone/>
            </a:pPr>
            <a:endParaRPr lang="en-US" sz="2800" dirty="0"/>
          </a:p>
          <a:p>
            <a:pPr marL="118872" indent="0">
              <a:buNone/>
            </a:pPr>
            <a:r>
              <a:rPr lang="en-US" sz="2800" dirty="0"/>
              <a:t>https://github.com/THEjoezack/ColorMine/blob/master/ColorMine/ColorSpaces/Conversions/CmyConverter.cs</a:t>
            </a:r>
          </a:p>
        </p:txBody>
      </p:sp>
    </p:spTree>
    <p:extLst>
      <p:ext uri="{BB962C8B-B14F-4D97-AF65-F5344CB8AC3E}">
        <p14:creationId xmlns:p14="http://schemas.microsoft.com/office/powerpoint/2010/main" val="38408031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Direct Coding</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endParaRPr lang="x-none" dirty="0"/>
          </a:p>
        </p:txBody>
      </p:sp>
      <p:sp>
        <p:nvSpPr>
          <p:cNvPr id="3" name="Rectangle 2">
            <a:extLst>
              <a:ext uri="{FF2B5EF4-FFF2-40B4-BE49-F238E27FC236}">
                <a16:creationId xmlns:a16="http://schemas.microsoft.com/office/drawing/2014/main" id="{49229851-B0E0-4779-8A06-75D6FFD096C5}"/>
              </a:ext>
            </a:extLst>
          </p:cNvPr>
          <p:cNvSpPr/>
          <p:nvPr/>
        </p:nvSpPr>
        <p:spPr>
          <a:xfrm>
            <a:off x="225776" y="2228841"/>
            <a:ext cx="8500533" cy="2246769"/>
          </a:xfrm>
          <a:prstGeom prst="rect">
            <a:avLst/>
          </a:prstGeom>
        </p:spPr>
        <p:txBody>
          <a:bodyPr wrap="square">
            <a:spAutoFit/>
          </a:bodyPr>
          <a:lstStyle/>
          <a:p>
            <a:pPr marL="457200" indent="-457200" algn="just">
              <a:buFont typeface="Arial" panose="020B0604020202020204" pitchFamily="34" charset="0"/>
              <a:buChar char="•"/>
            </a:pPr>
            <a:r>
              <a:rPr lang="en-US" sz="2800" dirty="0"/>
              <a:t>Basically images are the collections of several pixels with colors. In computer graphics, direct coding is an algorithm that provides some amount of storage space for each pixel so that the pixel is coded with a color.</a:t>
            </a:r>
          </a:p>
        </p:txBody>
      </p:sp>
    </p:spTree>
    <p:extLst>
      <p:ext uri="{BB962C8B-B14F-4D97-AF65-F5344CB8AC3E}">
        <p14:creationId xmlns:p14="http://schemas.microsoft.com/office/powerpoint/2010/main" val="18725881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Pixel</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endParaRPr lang="x-none" dirty="0"/>
          </a:p>
        </p:txBody>
      </p:sp>
      <p:sp>
        <p:nvSpPr>
          <p:cNvPr id="6" name="TextBox 5">
            <a:extLst>
              <a:ext uri="{FF2B5EF4-FFF2-40B4-BE49-F238E27FC236}">
                <a16:creationId xmlns:a16="http://schemas.microsoft.com/office/drawing/2014/main" id="{37C26D19-85DA-834B-9600-C9820C508897}"/>
              </a:ext>
            </a:extLst>
          </p:cNvPr>
          <p:cNvSpPr txBox="1"/>
          <p:nvPr/>
        </p:nvSpPr>
        <p:spPr>
          <a:xfrm>
            <a:off x="783772" y="2435897"/>
            <a:ext cx="8032850" cy="2954655"/>
          </a:xfrm>
          <a:prstGeom prst="rect">
            <a:avLst/>
          </a:prstGeom>
          <a:noFill/>
        </p:spPr>
        <p:txBody>
          <a:bodyPr wrap="square" rtlCol="0">
            <a:spAutoFit/>
          </a:bodyPr>
          <a:lstStyle/>
          <a:p>
            <a:pPr marL="285750" indent="-285750" algn="just">
              <a:buFont typeface="Arial" panose="020B0604020202020204" pitchFamily="34" charset="0"/>
              <a:buChar char="•"/>
            </a:pPr>
            <a:r>
              <a:rPr lang="en-US" sz="2400" dirty="0"/>
              <a:t>A pixel is one of the many tiny dots that make up the representation of a picture in a computer's memory. </a:t>
            </a:r>
          </a:p>
          <a:p>
            <a:pPr marL="285750" indent="-285750" algn="just">
              <a:buFont typeface="Arial" panose="020B0604020202020204" pitchFamily="34" charset="0"/>
              <a:buChar char="•"/>
            </a:pPr>
            <a:r>
              <a:rPr lang="en-US" sz="2400" dirty="0"/>
              <a:t>Pixels in an image can be reproduced at any size without the appearance of visible dots or squares</a:t>
            </a:r>
          </a:p>
          <a:p>
            <a:pPr marL="285750" indent="-285750" algn="just">
              <a:buFont typeface="Arial" panose="020B0604020202020204" pitchFamily="34" charset="0"/>
              <a:buChar char="•"/>
            </a:pPr>
            <a:r>
              <a:rPr lang="en-US" sz="2400" dirty="0"/>
              <a:t>The intensity of each pixel is variable; in color systems, each pixel has typically three or four dimensions of variability such as red, green and blue, or cyan, magenta, yellow and black</a:t>
            </a:r>
          </a:p>
          <a:p>
            <a:endParaRPr lang="x-none" dirty="0"/>
          </a:p>
        </p:txBody>
      </p:sp>
    </p:spTree>
    <p:extLst>
      <p:ext uri="{BB962C8B-B14F-4D97-AF65-F5344CB8AC3E}">
        <p14:creationId xmlns:p14="http://schemas.microsoft.com/office/powerpoint/2010/main" val="213439075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Direct Coding</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endParaRPr lang="x-none" dirty="0"/>
          </a:p>
        </p:txBody>
      </p:sp>
      <p:sp>
        <p:nvSpPr>
          <p:cNvPr id="3" name="Rectangle 2">
            <a:extLst>
              <a:ext uri="{FF2B5EF4-FFF2-40B4-BE49-F238E27FC236}">
                <a16:creationId xmlns:a16="http://schemas.microsoft.com/office/drawing/2014/main" id="{49229851-B0E0-4779-8A06-75D6FFD096C5}"/>
              </a:ext>
            </a:extLst>
          </p:cNvPr>
          <p:cNvSpPr/>
          <p:nvPr/>
        </p:nvSpPr>
        <p:spPr>
          <a:xfrm>
            <a:off x="225776" y="2228841"/>
            <a:ext cx="8500533" cy="1815882"/>
          </a:xfrm>
          <a:prstGeom prst="rect">
            <a:avLst/>
          </a:prstGeom>
        </p:spPr>
        <p:txBody>
          <a:bodyPr wrap="square">
            <a:spAutoFit/>
          </a:bodyPr>
          <a:lstStyle/>
          <a:p>
            <a:pPr marL="457200" indent="-457200">
              <a:buFont typeface="Wingdings" panose="05000000000000000000" pitchFamily="2" charset="2"/>
              <a:buChar char="q"/>
            </a:pPr>
            <a:r>
              <a:rPr lang="en-US" sz="2800" dirty="0"/>
              <a:t>Storage space for each pixel to code the color</a:t>
            </a:r>
          </a:p>
          <a:p>
            <a:pPr marL="457200" indent="-457200">
              <a:buFont typeface="Wingdings" panose="05000000000000000000" pitchFamily="2" charset="2"/>
              <a:buChar char="q"/>
            </a:pPr>
            <a:r>
              <a:rPr lang="en-US" sz="2800" dirty="0"/>
              <a:t>Use </a:t>
            </a:r>
            <a:r>
              <a:rPr lang="en-US" sz="2800"/>
              <a:t>3 bytes </a:t>
            </a:r>
            <a:r>
              <a:rPr lang="en-US" sz="2800" dirty="0"/>
              <a:t>per pixel (1 for R, 1 for G and 1 for B) [Industry standard]</a:t>
            </a:r>
          </a:p>
          <a:p>
            <a:pPr marL="457200" indent="-457200">
              <a:buFont typeface="Wingdings" panose="05000000000000000000" pitchFamily="2" charset="2"/>
              <a:buChar char="q"/>
            </a:pPr>
            <a:r>
              <a:rPr lang="en-US" sz="2800" dirty="0"/>
              <a:t>256 different intensity level for each color</a:t>
            </a:r>
          </a:p>
        </p:txBody>
      </p:sp>
      <p:pic>
        <p:nvPicPr>
          <p:cNvPr id="4" name="Picture 3">
            <a:extLst>
              <a:ext uri="{FF2B5EF4-FFF2-40B4-BE49-F238E27FC236}">
                <a16:creationId xmlns:a16="http://schemas.microsoft.com/office/drawing/2014/main" id="{3C821E65-A1DC-48D9-B4A8-1BD7846F26AA}"/>
              </a:ext>
            </a:extLst>
          </p:cNvPr>
          <p:cNvPicPr>
            <a:picLocks noChangeAspect="1"/>
          </p:cNvPicPr>
          <p:nvPr/>
        </p:nvPicPr>
        <p:blipFill>
          <a:blip r:embed="rId3"/>
          <a:stretch>
            <a:fillRect/>
          </a:stretch>
        </p:blipFill>
        <p:spPr>
          <a:xfrm>
            <a:off x="1995487" y="4205287"/>
            <a:ext cx="5153025" cy="1552575"/>
          </a:xfrm>
          <a:prstGeom prst="rect">
            <a:avLst/>
          </a:prstGeom>
        </p:spPr>
      </p:pic>
    </p:spTree>
    <p:extLst>
      <p:ext uri="{BB962C8B-B14F-4D97-AF65-F5344CB8AC3E}">
        <p14:creationId xmlns:p14="http://schemas.microsoft.com/office/powerpoint/2010/main" val="19821977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Direct Coding</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endParaRPr lang="x-none" dirty="0"/>
          </a:p>
        </p:txBody>
      </p:sp>
      <p:sp>
        <p:nvSpPr>
          <p:cNvPr id="3" name="Rectangle 2">
            <a:extLst>
              <a:ext uri="{FF2B5EF4-FFF2-40B4-BE49-F238E27FC236}">
                <a16:creationId xmlns:a16="http://schemas.microsoft.com/office/drawing/2014/main" id="{49229851-B0E0-4779-8A06-75D6FFD096C5}"/>
              </a:ext>
            </a:extLst>
          </p:cNvPr>
          <p:cNvSpPr/>
          <p:nvPr/>
        </p:nvSpPr>
        <p:spPr>
          <a:xfrm>
            <a:off x="225776" y="2228841"/>
            <a:ext cx="8500533" cy="1815882"/>
          </a:xfrm>
          <a:prstGeom prst="rect">
            <a:avLst/>
          </a:prstGeom>
        </p:spPr>
        <p:txBody>
          <a:bodyPr wrap="square">
            <a:spAutoFit/>
          </a:bodyPr>
          <a:lstStyle/>
          <a:p>
            <a:r>
              <a:rPr lang="en-US" sz="2800" dirty="0"/>
              <a:t>More info of direct coding:</a:t>
            </a:r>
          </a:p>
          <a:p>
            <a:endParaRPr lang="en-US" sz="2800" dirty="0"/>
          </a:p>
          <a:p>
            <a:pPr marL="118872" indent="0">
              <a:buNone/>
            </a:pPr>
            <a:r>
              <a:rPr lang="en-US" sz="2800" dirty="0"/>
              <a:t>https://www.chegg.com/homework-help/definitions/direct-coding-3</a:t>
            </a:r>
          </a:p>
        </p:txBody>
      </p:sp>
    </p:spTree>
    <p:extLst>
      <p:ext uri="{BB962C8B-B14F-4D97-AF65-F5344CB8AC3E}">
        <p14:creationId xmlns:p14="http://schemas.microsoft.com/office/powerpoint/2010/main" val="272353177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Lookup Table </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endParaRPr lang="x-none" dirty="0"/>
          </a:p>
        </p:txBody>
      </p:sp>
      <p:sp>
        <p:nvSpPr>
          <p:cNvPr id="3" name="Rectangle 2">
            <a:extLst>
              <a:ext uri="{FF2B5EF4-FFF2-40B4-BE49-F238E27FC236}">
                <a16:creationId xmlns:a16="http://schemas.microsoft.com/office/drawing/2014/main" id="{49229851-B0E0-4779-8A06-75D6FFD096C5}"/>
              </a:ext>
            </a:extLst>
          </p:cNvPr>
          <p:cNvSpPr/>
          <p:nvPr/>
        </p:nvSpPr>
        <p:spPr>
          <a:xfrm>
            <a:off x="225774" y="2299122"/>
            <a:ext cx="8500533" cy="2062103"/>
          </a:xfrm>
          <a:prstGeom prst="rect">
            <a:avLst/>
          </a:prstGeom>
        </p:spPr>
        <p:txBody>
          <a:bodyPr wrap="square">
            <a:spAutoFit/>
          </a:bodyPr>
          <a:lstStyle/>
          <a:p>
            <a:pPr algn="just"/>
            <a:r>
              <a:rPr lang="en-US" sz="3200" dirty="0"/>
              <a:t>In computer graphics, lookup tables are used to store the starting addresses of each line and the values corresponding to the placement of pixels within a byte.</a:t>
            </a:r>
          </a:p>
        </p:txBody>
      </p:sp>
    </p:spTree>
    <p:extLst>
      <p:ext uri="{BB962C8B-B14F-4D97-AF65-F5344CB8AC3E}">
        <p14:creationId xmlns:p14="http://schemas.microsoft.com/office/powerpoint/2010/main" val="28104198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100" dirty="0"/>
              <a:t>Steps to plot a point using  lookup table </a:t>
            </a:r>
            <a:endParaRPr lang="en-US" dirty="0"/>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endParaRPr lang="x-none" dirty="0"/>
          </a:p>
        </p:txBody>
      </p:sp>
      <p:sp>
        <p:nvSpPr>
          <p:cNvPr id="3" name="Rectangle 2">
            <a:extLst>
              <a:ext uri="{FF2B5EF4-FFF2-40B4-BE49-F238E27FC236}">
                <a16:creationId xmlns:a16="http://schemas.microsoft.com/office/drawing/2014/main" id="{49229851-B0E0-4779-8A06-75D6FFD096C5}"/>
              </a:ext>
            </a:extLst>
          </p:cNvPr>
          <p:cNvSpPr/>
          <p:nvPr/>
        </p:nvSpPr>
        <p:spPr>
          <a:xfrm>
            <a:off x="225776" y="2240130"/>
            <a:ext cx="8500533" cy="2246769"/>
          </a:xfrm>
          <a:prstGeom prst="rect">
            <a:avLst/>
          </a:prstGeom>
        </p:spPr>
        <p:txBody>
          <a:bodyPr wrap="square">
            <a:spAutoFit/>
          </a:bodyPr>
          <a:lstStyle/>
          <a:p>
            <a:pPr marL="118872" indent="0" algn="just">
              <a:buNone/>
            </a:pPr>
            <a:r>
              <a:rPr lang="en-US" sz="2800" dirty="0"/>
              <a:t>1. Locate the starting address corresponding to the line on which the point is to appear.</a:t>
            </a:r>
          </a:p>
          <a:p>
            <a:pPr algn="just"/>
            <a:endParaRPr lang="en-US" sz="2800" dirty="0"/>
          </a:p>
          <a:p>
            <a:pPr marL="118872" indent="0" algn="just">
              <a:buNone/>
            </a:pPr>
            <a:r>
              <a:rPr lang="en-US" sz="2800" dirty="0"/>
              <a:t>2. Locate the address of the byte in which the point will be represented.</a:t>
            </a:r>
          </a:p>
        </p:txBody>
      </p:sp>
    </p:spTree>
    <p:extLst>
      <p:ext uri="{BB962C8B-B14F-4D97-AF65-F5344CB8AC3E}">
        <p14:creationId xmlns:p14="http://schemas.microsoft.com/office/powerpoint/2010/main" val="415250250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Lookup Table </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endParaRPr lang="x-none" dirty="0"/>
          </a:p>
        </p:txBody>
      </p:sp>
      <p:sp>
        <p:nvSpPr>
          <p:cNvPr id="3" name="Rectangle 2">
            <a:extLst>
              <a:ext uri="{FF2B5EF4-FFF2-40B4-BE49-F238E27FC236}">
                <a16:creationId xmlns:a16="http://schemas.microsoft.com/office/drawing/2014/main" id="{49229851-B0E0-4779-8A06-75D6FFD096C5}"/>
              </a:ext>
            </a:extLst>
          </p:cNvPr>
          <p:cNvSpPr/>
          <p:nvPr/>
        </p:nvSpPr>
        <p:spPr>
          <a:xfrm>
            <a:off x="225776" y="2240130"/>
            <a:ext cx="8500533" cy="1815882"/>
          </a:xfrm>
          <a:prstGeom prst="rect">
            <a:avLst/>
          </a:prstGeom>
        </p:spPr>
        <p:txBody>
          <a:bodyPr wrap="square">
            <a:spAutoFit/>
          </a:bodyPr>
          <a:lstStyle/>
          <a:p>
            <a:pPr marL="457200" indent="-457200">
              <a:buFont typeface="Wingdings" panose="05000000000000000000" pitchFamily="2" charset="2"/>
              <a:buChar char="q"/>
            </a:pPr>
            <a:r>
              <a:rPr lang="en-US" sz="2800" dirty="0"/>
              <a:t>Pixel values do not code colors directly</a:t>
            </a:r>
          </a:p>
          <a:p>
            <a:pPr marL="457200" indent="-457200">
              <a:buFont typeface="Wingdings" panose="05000000000000000000" pitchFamily="2" charset="2"/>
              <a:buChar char="q"/>
            </a:pPr>
            <a:r>
              <a:rPr lang="en-US" sz="2800" dirty="0"/>
              <a:t>Refer to a table of color values</a:t>
            </a:r>
          </a:p>
          <a:p>
            <a:pPr marL="457200" indent="-457200">
              <a:buFont typeface="Wingdings" panose="05000000000000000000" pitchFamily="2" charset="2"/>
              <a:buChar char="q"/>
            </a:pPr>
            <a:r>
              <a:rPr lang="en-US" sz="2800" dirty="0"/>
              <a:t>A table with 256 colors with RGB values</a:t>
            </a:r>
          </a:p>
          <a:p>
            <a:pPr marL="457200" indent="-457200">
              <a:buFont typeface="Wingdings" panose="05000000000000000000" pitchFamily="2" charset="2"/>
              <a:buChar char="q"/>
            </a:pPr>
            <a:endParaRPr lang="en-US" sz="2800" dirty="0"/>
          </a:p>
        </p:txBody>
      </p:sp>
      <p:pic>
        <p:nvPicPr>
          <p:cNvPr id="7" name="Picture 6">
            <a:extLst>
              <a:ext uri="{FF2B5EF4-FFF2-40B4-BE49-F238E27FC236}">
                <a16:creationId xmlns:a16="http://schemas.microsoft.com/office/drawing/2014/main" id="{A700282C-3896-46F5-8D3E-B9A8FB39B366}"/>
              </a:ext>
            </a:extLst>
          </p:cNvPr>
          <p:cNvPicPr>
            <a:picLocks noChangeAspect="1"/>
          </p:cNvPicPr>
          <p:nvPr/>
        </p:nvPicPr>
        <p:blipFill>
          <a:blip r:embed="rId3"/>
          <a:stretch>
            <a:fillRect/>
          </a:stretch>
        </p:blipFill>
        <p:spPr>
          <a:xfrm>
            <a:off x="1880479" y="3776133"/>
            <a:ext cx="5191125" cy="2286000"/>
          </a:xfrm>
          <a:prstGeom prst="rect">
            <a:avLst/>
          </a:prstGeom>
        </p:spPr>
      </p:pic>
    </p:spTree>
    <p:extLst>
      <p:ext uri="{BB962C8B-B14F-4D97-AF65-F5344CB8AC3E}">
        <p14:creationId xmlns:p14="http://schemas.microsoft.com/office/powerpoint/2010/main" val="425883591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Display Monitor (CRT)</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endParaRPr lang="x-none" dirty="0"/>
          </a:p>
        </p:txBody>
      </p:sp>
      <p:pic>
        <p:nvPicPr>
          <p:cNvPr id="6" name="Picture 2">
            <a:extLst>
              <a:ext uri="{FF2B5EF4-FFF2-40B4-BE49-F238E27FC236}">
                <a16:creationId xmlns:a16="http://schemas.microsoft.com/office/drawing/2014/main" id="{B1110A64-2F2E-46C9-BDAB-7A3A7CB38F13}"/>
              </a:ext>
            </a:extLst>
          </p:cNvPr>
          <p:cNvPicPr>
            <a:picLocks noChangeAspect="1" noChangeArrowheads="1"/>
          </p:cNvPicPr>
          <p:nvPr/>
        </p:nvPicPr>
        <p:blipFill>
          <a:blip r:embed="rId3" cstate="print"/>
          <a:srcRect/>
          <a:stretch>
            <a:fillRect/>
          </a:stretch>
        </p:blipFill>
        <p:spPr bwMode="auto">
          <a:xfrm>
            <a:off x="1333500" y="2017059"/>
            <a:ext cx="6477000" cy="4105275"/>
          </a:xfrm>
          <a:prstGeom prst="rect">
            <a:avLst/>
          </a:prstGeom>
          <a:noFill/>
          <a:ln w="9525">
            <a:noFill/>
            <a:miter lim="800000"/>
            <a:headEnd/>
            <a:tailEnd/>
          </a:ln>
          <a:effectLst/>
        </p:spPr>
      </p:pic>
    </p:spTree>
    <p:extLst>
      <p:ext uri="{BB962C8B-B14F-4D97-AF65-F5344CB8AC3E}">
        <p14:creationId xmlns:p14="http://schemas.microsoft.com/office/powerpoint/2010/main" val="223646032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9A173-01A8-CFAB-5A29-A7A443293243}"/>
              </a:ext>
            </a:extLst>
          </p:cNvPr>
          <p:cNvSpPr>
            <a:spLocks noGrp="1"/>
          </p:cNvSpPr>
          <p:nvPr>
            <p:ph type="ctrTitle"/>
          </p:nvPr>
        </p:nvSpPr>
        <p:spPr/>
        <p:txBody>
          <a:bodyPr/>
          <a:lstStyle/>
          <a:p>
            <a:r>
              <a:rPr lang="en-US" dirty="0"/>
              <a:t>Cathode Ray Tube (CRT)</a:t>
            </a:r>
          </a:p>
        </p:txBody>
      </p:sp>
      <p:sp>
        <p:nvSpPr>
          <p:cNvPr id="4" name="TextBox 3">
            <a:extLst>
              <a:ext uri="{FF2B5EF4-FFF2-40B4-BE49-F238E27FC236}">
                <a16:creationId xmlns:a16="http://schemas.microsoft.com/office/drawing/2014/main" id="{64C710DD-6D6B-071B-F638-25CDEEEF3A6F}"/>
              </a:ext>
            </a:extLst>
          </p:cNvPr>
          <p:cNvSpPr txBox="1"/>
          <p:nvPr/>
        </p:nvSpPr>
        <p:spPr>
          <a:xfrm>
            <a:off x="233465" y="2062263"/>
            <a:ext cx="8550612" cy="4555093"/>
          </a:xfrm>
          <a:prstGeom prst="rect">
            <a:avLst/>
          </a:prstGeom>
          <a:noFill/>
        </p:spPr>
        <p:txBody>
          <a:bodyPr wrap="square" rtlCol="0">
            <a:spAutoFit/>
          </a:bodyPr>
          <a:lstStyle/>
          <a:p>
            <a:pPr algn="just"/>
            <a:r>
              <a:rPr lang="en-US" sz="1600" dirty="0"/>
              <a:t>A cathode-ray tube (CRT) is a specialized vacuum tube in which images are produced when an electron beam strikes a phosphorescent surface. Most desktop computer displays make use of CRTs. The CRT in a computer display is similar to the "picture tube" in a television receiver.</a:t>
            </a:r>
          </a:p>
          <a:p>
            <a:pPr algn="just"/>
            <a:endParaRPr lang="en-US" sz="1600" dirty="0"/>
          </a:p>
          <a:p>
            <a:pPr algn="just"/>
            <a:r>
              <a:rPr lang="en-US" sz="1600" dirty="0"/>
              <a:t>A cathode-ray tube consists of several basic components. The electron gun generates an arrow beam of electrons. The anodes accelerate the electrons. Deflecting coils produce an extremely low frequency electromagnetic field that allows for constant adjustment of the direction of the electron beam. There are two sets of deflecting coils: horizontal and vertical. The intensity of the beam can be varied. The electron beam produces a tiny, bright visible spot when it strikes the phosphor-coated screen.</a:t>
            </a:r>
          </a:p>
          <a:p>
            <a:pPr algn="just"/>
            <a:endParaRPr lang="en-US" sz="1600" dirty="0"/>
          </a:p>
          <a:p>
            <a:pPr algn="just"/>
            <a:r>
              <a:rPr lang="en-US" sz="1600" dirty="0"/>
              <a:t>To produce an image on the screen, complex signals are applied to the deflecting coils, and also to the apparatus that controls the intensity of the electron beam. This causes the spot to race across the screen from right to left, and from top to bottom, in a sequence of horizontal lines called the raster. As viewed from the front of the CRT, the spot moves in a pattern similar to the way your eyes move when you read a single-column page of text. But the scanning takes place at such a rapid rate that your eye sees a constant image over the entire screen.</a:t>
            </a:r>
          </a:p>
          <a:p>
            <a:pPr algn="just"/>
            <a:endParaRPr lang="en-US" dirty="0"/>
          </a:p>
        </p:txBody>
      </p:sp>
    </p:spTree>
    <p:extLst>
      <p:ext uri="{BB962C8B-B14F-4D97-AF65-F5344CB8AC3E}">
        <p14:creationId xmlns:p14="http://schemas.microsoft.com/office/powerpoint/2010/main" val="343948669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Printing</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endParaRPr lang="x-none" dirty="0"/>
          </a:p>
        </p:txBody>
      </p:sp>
      <p:sp>
        <p:nvSpPr>
          <p:cNvPr id="3" name="Rectangle 2">
            <a:extLst>
              <a:ext uri="{FF2B5EF4-FFF2-40B4-BE49-F238E27FC236}">
                <a16:creationId xmlns:a16="http://schemas.microsoft.com/office/drawing/2014/main" id="{CED8956F-84F1-4764-8CC2-C44004CA5C92}"/>
              </a:ext>
            </a:extLst>
          </p:cNvPr>
          <p:cNvSpPr/>
          <p:nvPr/>
        </p:nvSpPr>
        <p:spPr>
          <a:xfrm>
            <a:off x="274586" y="2367171"/>
            <a:ext cx="8429148" cy="1200329"/>
          </a:xfrm>
          <a:prstGeom prst="rect">
            <a:avLst/>
          </a:prstGeom>
        </p:spPr>
        <p:txBody>
          <a:bodyPr wrap="square">
            <a:spAutoFit/>
          </a:bodyPr>
          <a:lstStyle/>
          <a:p>
            <a:pPr marL="285750" indent="-285750">
              <a:buFont typeface="Wingdings" panose="05000000000000000000" pitchFamily="2" charset="2"/>
              <a:buChar char="q"/>
            </a:pPr>
            <a:r>
              <a:rPr lang="en-US" sz="2400" dirty="0"/>
              <a:t>Halftone</a:t>
            </a:r>
          </a:p>
          <a:p>
            <a:endParaRPr lang="en-US" sz="2400" dirty="0"/>
          </a:p>
          <a:p>
            <a:pPr marL="285750" indent="-285750">
              <a:buFont typeface="Wingdings" panose="05000000000000000000" pitchFamily="2" charset="2"/>
              <a:buChar char="q"/>
            </a:pPr>
            <a:r>
              <a:rPr lang="en-US" sz="2400" dirty="0"/>
              <a:t>Go through chapter 2 (</a:t>
            </a:r>
            <a:r>
              <a:rPr lang="en-US" sz="2400" dirty="0" err="1"/>
              <a:t>schaum’s</a:t>
            </a:r>
            <a:r>
              <a:rPr lang="en-US" sz="2400" dirty="0"/>
              <a:t> outline) for details.</a:t>
            </a:r>
          </a:p>
        </p:txBody>
      </p:sp>
    </p:spTree>
    <p:extLst>
      <p:ext uri="{BB962C8B-B14F-4D97-AF65-F5344CB8AC3E}">
        <p14:creationId xmlns:p14="http://schemas.microsoft.com/office/powerpoint/2010/main" val="326263101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Halftone</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endParaRPr lang="x-none" dirty="0"/>
          </a:p>
        </p:txBody>
      </p:sp>
      <p:sp>
        <p:nvSpPr>
          <p:cNvPr id="3" name="Rectangle 2">
            <a:extLst>
              <a:ext uri="{FF2B5EF4-FFF2-40B4-BE49-F238E27FC236}">
                <a16:creationId xmlns:a16="http://schemas.microsoft.com/office/drawing/2014/main" id="{CED8956F-84F1-4764-8CC2-C44004CA5C92}"/>
              </a:ext>
            </a:extLst>
          </p:cNvPr>
          <p:cNvSpPr/>
          <p:nvPr/>
        </p:nvSpPr>
        <p:spPr>
          <a:xfrm>
            <a:off x="274586" y="2367171"/>
            <a:ext cx="8429148" cy="3108543"/>
          </a:xfrm>
          <a:prstGeom prst="rect">
            <a:avLst/>
          </a:prstGeom>
        </p:spPr>
        <p:txBody>
          <a:bodyPr wrap="square">
            <a:spAutoFit/>
          </a:bodyPr>
          <a:lstStyle/>
          <a:p>
            <a:pPr marL="285750" indent="-285750">
              <a:buFont typeface="Wingdings" panose="05000000000000000000" pitchFamily="2" charset="2"/>
              <a:buChar char="q"/>
            </a:pPr>
            <a:r>
              <a:rPr lang="en-US" sz="2800" b="1" dirty="0"/>
              <a:t>Halftone</a:t>
            </a:r>
            <a:r>
              <a:rPr lang="en-US" sz="2800" dirty="0"/>
              <a:t> is the technique that simulates continuous tone imagery through the use of dots.</a:t>
            </a:r>
          </a:p>
          <a:p>
            <a:pPr marL="285750" indent="-285750">
              <a:buFont typeface="Wingdings" panose="05000000000000000000" pitchFamily="2" charset="2"/>
              <a:buChar char="q"/>
            </a:pPr>
            <a:r>
              <a:rPr lang="en-US" sz="2800" dirty="0"/>
              <a:t>Dots can be varied either </a:t>
            </a:r>
          </a:p>
          <a:p>
            <a:pPr marL="742950" lvl="1" indent="-285750">
              <a:buFont typeface="Arial" panose="020B0604020202020204" pitchFamily="34" charset="0"/>
              <a:buChar char="•"/>
            </a:pPr>
            <a:r>
              <a:rPr lang="en-US" sz="2800" dirty="0"/>
              <a:t>in size</a:t>
            </a:r>
          </a:p>
          <a:p>
            <a:pPr marL="742950" lvl="1" indent="-285750">
              <a:buFont typeface="Arial" panose="020B0604020202020204" pitchFamily="34" charset="0"/>
              <a:buChar char="•"/>
            </a:pPr>
            <a:r>
              <a:rPr lang="en-US" sz="2800" dirty="0"/>
              <a:t>in shape or </a:t>
            </a:r>
          </a:p>
          <a:p>
            <a:pPr marL="742950" lvl="1" indent="-285750">
              <a:buFont typeface="Arial" panose="020B0604020202020204" pitchFamily="34" charset="0"/>
              <a:buChar char="•"/>
            </a:pPr>
            <a:r>
              <a:rPr lang="en-US" sz="2800" dirty="0"/>
              <a:t>in spacing</a:t>
            </a:r>
          </a:p>
          <a:p>
            <a:pPr marL="285750" indent="-285750">
              <a:buFont typeface="Wingdings" panose="05000000000000000000" pitchFamily="2" charset="2"/>
              <a:buChar char="q"/>
            </a:pPr>
            <a:r>
              <a:rPr lang="en-US" sz="2800" dirty="0"/>
              <a:t>Halftone  generates a gradient like effect.</a:t>
            </a:r>
          </a:p>
        </p:txBody>
      </p:sp>
    </p:spTree>
    <p:extLst>
      <p:ext uri="{BB962C8B-B14F-4D97-AF65-F5344CB8AC3E}">
        <p14:creationId xmlns:p14="http://schemas.microsoft.com/office/powerpoint/2010/main" val="312614016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Halftone Image</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endParaRPr lang="x-none" dirty="0"/>
          </a:p>
        </p:txBody>
      </p:sp>
      <p:sp>
        <p:nvSpPr>
          <p:cNvPr id="3" name="Rectangle 2">
            <a:extLst>
              <a:ext uri="{FF2B5EF4-FFF2-40B4-BE49-F238E27FC236}">
                <a16:creationId xmlns:a16="http://schemas.microsoft.com/office/drawing/2014/main" id="{CED8956F-84F1-4764-8CC2-C44004CA5C92}"/>
              </a:ext>
            </a:extLst>
          </p:cNvPr>
          <p:cNvSpPr/>
          <p:nvPr/>
        </p:nvSpPr>
        <p:spPr>
          <a:xfrm>
            <a:off x="274586" y="2367171"/>
            <a:ext cx="8429148" cy="3108543"/>
          </a:xfrm>
          <a:prstGeom prst="rect">
            <a:avLst/>
          </a:prstGeom>
        </p:spPr>
        <p:txBody>
          <a:bodyPr wrap="square">
            <a:spAutoFit/>
          </a:bodyPr>
          <a:lstStyle/>
          <a:p>
            <a:pPr marL="342900" indent="-342900" algn="just">
              <a:buFont typeface="Wingdings" panose="05000000000000000000" pitchFamily="2" charset="2"/>
              <a:buChar char="q"/>
            </a:pPr>
            <a:r>
              <a:rPr lang="en-US" sz="2800" dirty="0"/>
              <a:t>A halftone, or halftone image, is an image comprised of discrete dots rather than continuous tones. When viewed from a distance, the dots blur together, creating the illusion of continuous lines and shapes.</a:t>
            </a:r>
          </a:p>
          <a:p>
            <a:pPr algn="just"/>
            <a:r>
              <a:rPr lang="en-US" sz="2800" dirty="0"/>
              <a:t> </a:t>
            </a:r>
          </a:p>
          <a:p>
            <a:pPr algn="just">
              <a:buFont typeface="Wingdings" panose="05000000000000000000" pitchFamily="2" charset="2"/>
              <a:buChar char="ü"/>
            </a:pPr>
            <a:r>
              <a:rPr lang="en-US" sz="2800" dirty="0"/>
              <a:t> By halftoning an image (converting it from a bitmap to    </a:t>
            </a:r>
          </a:p>
          <a:p>
            <a:pPr algn="just"/>
            <a:r>
              <a:rPr lang="en-US" sz="2800" dirty="0"/>
              <a:t>     a halftone), it can be printed using less resources </a:t>
            </a:r>
          </a:p>
        </p:txBody>
      </p:sp>
    </p:spTree>
    <p:extLst>
      <p:ext uri="{BB962C8B-B14F-4D97-AF65-F5344CB8AC3E}">
        <p14:creationId xmlns:p14="http://schemas.microsoft.com/office/powerpoint/2010/main" val="2123750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Pixel</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endParaRPr lang="x-none" dirty="0"/>
          </a:p>
        </p:txBody>
      </p:sp>
      <p:pic>
        <p:nvPicPr>
          <p:cNvPr id="7" name="Picture 2" descr="C:\Users\Teacher\Desktop\thumb534-pixel-36432d61374032deacd012147dd6d424.jpg">
            <a:extLst>
              <a:ext uri="{FF2B5EF4-FFF2-40B4-BE49-F238E27FC236}">
                <a16:creationId xmlns:a16="http://schemas.microsoft.com/office/drawing/2014/main" id="{9C6C751E-B4FD-4367-B508-64A75E74CB2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425441" y="2167467"/>
            <a:ext cx="4118115" cy="3992563"/>
          </a:xfrm>
          <a:prstGeom prst="rect">
            <a:avLst/>
          </a:prstGeom>
          <a:solidFill>
            <a:srgbClr val="FFFFFF"/>
          </a:solidFill>
        </p:spPr>
      </p:pic>
    </p:spTree>
    <p:extLst>
      <p:ext uri="{BB962C8B-B14F-4D97-AF65-F5344CB8AC3E}">
        <p14:creationId xmlns:p14="http://schemas.microsoft.com/office/powerpoint/2010/main" val="111597238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How Halftone work</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endParaRPr lang="x-none" dirty="0"/>
          </a:p>
        </p:txBody>
      </p:sp>
      <p:sp>
        <p:nvSpPr>
          <p:cNvPr id="3" name="Rectangle 2">
            <a:extLst>
              <a:ext uri="{FF2B5EF4-FFF2-40B4-BE49-F238E27FC236}">
                <a16:creationId xmlns:a16="http://schemas.microsoft.com/office/drawing/2014/main" id="{CED8956F-84F1-4764-8CC2-C44004CA5C92}"/>
              </a:ext>
            </a:extLst>
          </p:cNvPr>
          <p:cNvSpPr/>
          <p:nvPr/>
        </p:nvSpPr>
        <p:spPr>
          <a:xfrm>
            <a:off x="274586" y="2367171"/>
            <a:ext cx="8429148" cy="2308324"/>
          </a:xfrm>
          <a:prstGeom prst="rect">
            <a:avLst/>
          </a:prstGeom>
        </p:spPr>
        <p:txBody>
          <a:bodyPr wrap="square">
            <a:spAutoFit/>
          </a:bodyPr>
          <a:lstStyle/>
          <a:p>
            <a:pPr marL="342900" indent="-342900" algn="just">
              <a:buFont typeface="Wingdings" panose="05000000000000000000" pitchFamily="2" charset="2"/>
              <a:buChar char="q"/>
            </a:pPr>
            <a:r>
              <a:rPr lang="en-US" sz="3600" dirty="0"/>
              <a:t>Halftone process, in printing, a technique of breaking up an image into a series of dots so as to reproduce the full tone range of a photograph or tone art work.</a:t>
            </a:r>
          </a:p>
        </p:txBody>
      </p:sp>
    </p:spTree>
    <p:extLst>
      <p:ext uri="{BB962C8B-B14F-4D97-AF65-F5344CB8AC3E}">
        <p14:creationId xmlns:p14="http://schemas.microsoft.com/office/powerpoint/2010/main" val="17428944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Example</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endParaRPr lang="x-none" dirty="0"/>
          </a:p>
        </p:txBody>
      </p:sp>
      <p:pic>
        <p:nvPicPr>
          <p:cNvPr id="6" name="Picture 2" descr="http://upload.wikimedia.org/wikipedia/commons/thumb/1/10/Halftoning_introduction.svg/260px-Halftoning_introduction.svg.png">
            <a:extLst>
              <a:ext uri="{FF2B5EF4-FFF2-40B4-BE49-F238E27FC236}">
                <a16:creationId xmlns:a16="http://schemas.microsoft.com/office/drawing/2014/main" id="{A2300CD4-5B89-4631-B1C5-7136EE075606}"/>
              </a:ext>
            </a:extLst>
          </p:cNvPr>
          <p:cNvPicPr>
            <a:picLocks noChangeAspect="1" noChangeArrowheads="1"/>
          </p:cNvPicPr>
          <p:nvPr/>
        </p:nvPicPr>
        <p:blipFill>
          <a:blip r:embed="rId3" cstate="print"/>
          <a:srcRect/>
          <a:stretch>
            <a:fillRect/>
          </a:stretch>
        </p:blipFill>
        <p:spPr bwMode="auto">
          <a:xfrm>
            <a:off x="274586" y="2192480"/>
            <a:ext cx="2667000" cy="3962400"/>
          </a:xfrm>
          <a:prstGeom prst="rect">
            <a:avLst/>
          </a:prstGeom>
          <a:noFill/>
        </p:spPr>
      </p:pic>
      <p:pic>
        <p:nvPicPr>
          <p:cNvPr id="7" name="Picture 4" descr="http://upload.wikimedia.org/wikipedia/commons/thumb/e/ef/Halftoningcolor.svg/408px-Halftoningcolor.svg.png">
            <a:extLst>
              <a:ext uri="{FF2B5EF4-FFF2-40B4-BE49-F238E27FC236}">
                <a16:creationId xmlns:a16="http://schemas.microsoft.com/office/drawing/2014/main" id="{7CF5A41E-7497-4E0D-BDC3-C6998EF64F8F}"/>
              </a:ext>
            </a:extLst>
          </p:cNvPr>
          <p:cNvPicPr>
            <a:picLocks noChangeAspect="1" noChangeArrowheads="1"/>
          </p:cNvPicPr>
          <p:nvPr/>
        </p:nvPicPr>
        <p:blipFill>
          <a:blip r:embed="rId4" cstate="print"/>
          <a:srcRect/>
          <a:stretch>
            <a:fillRect/>
          </a:stretch>
        </p:blipFill>
        <p:spPr bwMode="auto">
          <a:xfrm>
            <a:off x="3117560" y="2230580"/>
            <a:ext cx="5410200" cy="3886200"/>
          </a:xfrm>
          <a:prstGeom prst="rect">
            <a:avLst/>
          </a:prstGeom>
          <a:noFill/>
        </p:spPr>
      </p:pic>
    </p:spTree>
    <p:extLst>
      <p:ext uri="{BB962C8B-B14F-4D97-AF65-F5344CB8AC3E}">
        <p14:creationId xmlns:p14="http://schemas.microsoft.com/office/powerpoint/2010/main" val="297194295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Contd.</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endParaRPr lang="x-none" dirty="0"/>
          </a:p>
        </p:txBody>
      </p:sp>
      <p:pic>
        <p:nvPicPr>
          <p:cNvPr id="9" name="Picture 2" descr="http://mocoloco.com/fresh2/upload/2011/12/halftone_calendar_by_casey_klebba/halftone_calendar_casey_klebba_3b-thumb-468x468-35319.jpg">
            <a:extLst>
              <a:ext uri="{FF2B5EF4-FFF2-40B4-BE49-F238E27FC236}">
                <a16:creationId xmlns:a16="http://schemas.microsoft.com/office/drawing/2014/main" id="{22D7435F-10AD-4A00-8EDE-5D514884BF13}"/>
              </a:ext>
            </a:extLst>
          </p:cNvPr>
          <p:cNvPicPr>
            <a:picLocks noChangeAspect="1" noChangeArrowheads="1"/>
          </p:cNvPicPr>
          <p:nvPr/>
        </p:nvPicPr>
        <p:blipFill>
          <a:blip r:embed="rId3" cstate="print"/>
          <a:srcRect/>
          <a:stretch>
            <a:fillRect/>
          </a:stretch>
        </p:blipFill>
        <p:spPr bwMode="auto">
          <a:xfrm>
            <a:off x="1698978" y="2017059"/>
            <a:ext cx="4826000" cy="4073896"/>
          </a:xfrm>
          <a:prstGeom prst="rect">
            <a:avLst/>
          </a:prstGeom>
          <a:noFill/>
        </p:spPr>
      </p:pic>
    </p:spTree>
    <p:extLst>
      <p:ext uri="{BB962C8B-B14F-4D97-AF65-F5344CB8AC3E}">
        <p14:creationId xmlns:p14="http://schemas.microsoft.com/office/powerpoint/2010/main" val="27165933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Contd.</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endParaRPr lang="x-none" dirty="0"/>
          </a:p>
        </p:txBody>
      </p:sp>
      <p:pic>
        <p:nvPicPr>
          <p:cNvPr id="8" name="Picture 2" descr="http://mocoloco.com/fresh2/upload/2011/12/halftone_calendar_by_casey_klebba/halftone_calendar_casey_klebba_3b-thumb-468x468-35319.jpg">
            <a:extLst>
              <a:ext uri="{FF2B5EF4-FFF2-40B4-BE49-F238E27FC236}">
                <a16:creationId xmlns:a16="http://schemas.microsoft.com/office/drawing/2014/main" id="{F0B1B334-26E2-4D25-85A4-EFAABC73E20D}"/>
              </a:ext>
            </a:extLst>
          </p:cNvPr>
          <p:cNvPicPr>
            <a:picLocks noChangeAspect="1" noChangeArrowheads="1"/>
          </p:cNvPicPr>
          <p:nvPr/>
        </p:nvPicPr>
        <p:blipFill>
          <a:blip r:embed="rId3" cstate="print"/>
          <a:srcRect/>
          <a:stretch>
            <a:fillRect/>
          </a:stretch>
        </p:blipFill>
        <p:spPr bwMode="auto">
          <a:xfrm>
            <a:off x="1698978" y="2017059"/>
            <a:ext cx="4826000" cy="4073896"/>
          </a:xfrm>
          <a:prstGeom prst="rect">
            <a:avLst/>
          </a:prstGeom>
          <a:noFill/>
        </p:spPr>
      </p:pic>
      <p:pic>
        <p:nvPicPr>
          <p:cNvPr id="7" name="Picture 2" descr="http://www.picturetopeople.org/image_effects/photo-halftone/examples/photo-to-halftone-convertion-2.gif">
            <a:extLst>
              <a:ext uri="{FF2B5EF4-FFF2-40B4-BE49-F238E27FC236}">
                <a16:creationId xmlns:a16="http://schemas.microsoft.com/office/drawing/2014/main" id="{ED8384E7-A718-43F2-BBFF-5B96A96DA8DD}"/>
              </a:ext>
            </a:extLst>
          </p:cNvPr>
          <p:cNvPicPr>
            <a:picLocks noChangeAspect="1" noChangeArrowheads="1"/>
          </p:cNvPicPr>
          <p:nvPr/>
        </p:nvPicPr>
        <p:blipFill>
          <a:blip r:embed="rId4" cstate="print"/>
          <a:srcRect/>
          <a:stretch>
            <a:fillRect/>
          </a:stretch>
        </p:blipFill>
        <p:spPr bwMode="auto">
          <a:xfrm>
            <a:off x="1981200" y="2129994"/>
            <a:ext cx="5017911" cy="4042206"/>
          </a:xfrm>
          <a:prstGeom prst="rect">
            <a:avLst/>
          </a:prstGeom>
          <a:noFill/>
        </p:spPr>
      </p:pic>
    </p:spTree>
    <p:extLst>
      <p:ext uri="{BB962C8B-B14F-4D97-AF65-F5344CB8AC3E}">
        <p14:creationId xmlns:p14="http://schemas.microsoft.com/office/powerpoint/2010/main" val="133812840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074018-293C-27B5-8CFA-82C70BA3E128}"/>
              </a:ext>
            </a:extLst>
          </p:cNvPr>
          <p:cNvSpPr>
            <a:spLocks noGrp="1"/>
          </p:cNvSpPr>
          <p:nvPr>
            <p:ph type="title"/>
          </p:nvPr>
        </p:nvSpPr>
        <p:spPr/>
        <p:txBody>
          <a:bodyPr/>
          <a:lstStyle/>
          <a:p>
            <a:pPr algn="ctr"/>
            <a:r>
              <a:rPr lang="en-US" dirty="0"/>
              <a:t>Dithering</a:t>
            </a:r>
          </a:p>
        </p:txBody>
      </p:sp>
      <p:sp>
        <p:nvSpPr>
          <p:cNvPr id="3" name="Content Placeholder 2">
            <a:extLst>
              <a:ext uri="{FF2B5EF4-FFF2-40B4-BE49-F238E27FC236}">
                <a16:creationId xmlns:a16="http://schemas.microsoft.com/office/drawing/2014/main" id="{0B0461C8-BAD0-F014-4CEF-B1902FD9A420}"/>
              </a:ext>
            </a:extLst>
          </p:cNvPr>
          <p:cNvSpPr>
            <a:spLocks noGrp="1"/>
          </p:cNvSpPr>
          <p:nvPr>
            <p:ph idx="1"/>
          </p:nvPr>
        </p:nvSpPr>
        <p:spPr>
          <a:xfrm>
            <a:off x="284163" y="2133600"/>
            <a:ext cx="8574087" cy="3992563"/>
          </a:xfrm>
        </p:spPr>
        <p:txBody>
          <a:bodyPr>
            <a:normAutofit fontScale="85000" lnSpcReduction="10000"/>
          </a:bodyPr>
          <a:lstStyle/>
          <a:p>
            <a:r>
              <a:rPr lang="en-US" dirty="0"/>
              <a:t>A technique called dithering can be used to approximate halftones without reducing spatial resolution.</a:t>
            </a:r>
          </a:p>
          <a:p>
            <a:r>
              <a:rPr lang="en-US" dirty="0"/>
              <a:t>The dither matrix is treated very much like a floor tile that can be repeatedly positioned one copy next to another to cover the entire floor, i.e., the image.</a:t>
            </a:r>
          </a:p>
          <a:p>
            <a:r>
              <a:rPr lang="en-US" dirty="0"/>
              <a:t>A pixel at (</a:t>
            </a:r>
            <a:r>
              <a:rPr lang="en-US" dirty="0" err="1"/>
              <a:t>x,y</a:t>
            </a:r>
            <a:r>
              <a:rPr lang="en-US" dirty="0"/>
              <a:t>) is intensified if the intensity level of the image at that position is greater than the corresponding value in the dither matrix. Mathematically, if </a:t>
            </a:r>
            <a:r>
              <a:rPr lang="en-US" dirty="0" err="1"/>
              <a:t>Dn</a:t>
            </a:r>
            <a:r>
              <a:rPr lang="en-US" dirty="0"/>
              <a:t> stands for an n x n dither matrix, the element </a:t>
            </a:r>
            <a:r>
              <a:rPr lang="en-US" dirty="0" err="1"/>
              <a:t>Dn</a:t>
            </a:r>
            <a:r>
              <a:rPr lang="en-US" dirty="0"/>
              <a:t>(</a:t>
            </a:r>
            <a:r>
              <a:rPr lang="en-US" dirty="0" err="1"/>
              <a:t>i,j</a:t>
            </a:r>
            <a:r>
              <a:rPr lang="en-US" dirty="0"/>
              <a:t>) that corresponds to pixel position (</a:t>
            </a:r>
            <a:r>
              <a:rPr lang="en-US" dirty="0" err="1"/>
              <a:t>x,y</a:t>
            </a:r>
            <a:r>
              <a:rPr lang="en-US" dirty="0"/>
              <a:t>) can be found by </a:t>
            </a:r>
            <a:r>
              <a:rPr lang="en-US" dirty="0" err="1"/>
              <a:t>i</a:t>
            </a:r>
            <a:r>
              <a:rPr lang="en-US" dirty="0"/>
              <a:t> = x mod n and y = y mod n.</a:t>
            </a:r>
          </a:p>
          <a:p>
            <a:r>
              <a:rPr lang="en-US" dirty="0"/>
              <a:t>for image areas that have constant intensity, the results of dithering are exactly the same as the results of halftone approximation. Reproduction differences between these two methods occur only when intensity varies.</a:t>
            </a:r>
          </a:p>
        </p:txBody>
      </p:sp>
    </p:spTree>
    <p:extLst>
      <p:ext uri="{BB962C8B-B14F-4D97-AF65-F5344CB8AC3E}">
        <p14:creationId xmlns:p14="http://schemas.microsoft.com/office/powerpoint/2010/main" val="398736050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65ED5A-C19E-9BF5-96EC-865E6D1B478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664E2EB-343B-E71D-6DA7-C2BCF64E74B2}"/>
              </a:ext>
            </a:extLst>
          </p:cNvPr>
          <p:cNvSpPr>
            <a:spLocks noGrp="1"/>
          </p:cNvSpPr>
          <p:nvPr>
            <p:ph type="title"/>
          </p:nvPr>
        </p:nvSpPr>
        <p:spPr/>
        <p:txBody>
          <a:bodyPr/>
          <a:lstStyle/>
          <a:p>
            <a:pPr algn="ctr"/>
            <a:r>
              <a:rPr lang="en-US" dirty="0"/>
              <a:t>Dithering</a:t>
            </a:r>
          </a:p>
        </p:txBody>
      </p:sp>
      <p:pic>
        <p:nvPicPr>
          <p:cNvPr id="1026" name="Picture 2" descr="Dither - Wikipedia">
            <a:extLst>
              <a:ext uri="{FF2B5EF4-FFF2-40B4-BE49-F238E27FC236}">
                <a16:creationId xmlns:a16="http://schemas.microsoft.com/office/drawing/2014/main" id="{4ABB3464-4B6F-63B2-AAA9-9C7AF982515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498440" y="4583678"/>
            <a:ext cx="1714500" cy="204787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GitHub - andrewstephens75/as-dithered-image: HTML custom element to  correctly dither an image giving pixel-perfect crisp results on all displays">
            <a:extLst>
              <a:ext uri="{FF2B5EF4-FFF2-40B4-BE49-F238E27FC236}">
                <a16:creationId xmlns:a16="http://schemas.microsoft.com/office/drawing/2014/main" id="{C1528B1C-8C93-D72B-8DBF-07591DA841A8}"/>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4355690" y="2008392"/>
            <a:ext cx="4502560" cy="225831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Quick and dirty image dithering // My thought repository">
            <a:extLst>
              <a:ext uri="{FF2B5EF4-FFF2-40B4-BE49-F238E27FC236}">
                <a16:creationId xmlns:a16="http://schemas.microsoft.com/office/drawing/2014/main" id="{C7E78A7B-AA54-77E3-B69A-ED82D16E0823}"/>
              </a:ext>
            </a:extLst>
          </p:cNvPr>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460530" y="2059762"/>
            <a:ext cx="2931600" cy="23548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113935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70DDD-3082-0529-8C50-1B421A4A591A}"/>
              </a:ext>
            </a:extLst>
          </p:cNvPr>
          <p:cNvSpPr>
            <a:spLocks noGrp="1"/>
          </p:cNvSpPr>
          <p:nvPr>
            <p:ph type="title"/>
          </p:nvPr>
        </p:nvSpPr>
        <p:spPr/>
        <p:txBody>
          <a:bodyPr/>
          <a:lstStyle/>
          <a:p>
            <a:pPr algn="ctr"/>
            <a:r>
              <a:rPr lang="en-US" dirty="0"/>
              <a:t>Error Diffusion</a:t>
            </a:r>
          </a:p>
        </p:txBody>
      </p:sp>
      <p:sp>
        <p:nvSpPr>
          <p:cNvPr id="3" name="Content Placeholder 2">
            <a:extLst>
              <a:ext uri="{FF2B5EF4-FFF2-40B4-BE49-F238E27FC236}">
                <a16:creationId xmlns:a16="http://schemas.microsoft.com/office/drawing/2014/main" id="{89F6B195-F414-388A-7396-B53C8AB3479C}"/>
              </a:ext>
            </a:extLst>
          </p:cNvPr>
          <p:cNvSpPr>
            <a:spLocks noGrp="1"/>
          </p:cNvSpPr>
          <p:nvPr>
            <p:ph idx="1"/>
          </p:nvPr>
        </p:nvSpPr>
        <p:spPr>
          <a:xfrm>
            <a:off x="284163" y="2133600"/>
            <a:ext cx="8574087" cy="3992563"/>
          </a:xfrm>
        </p:spPr>
        <p:txBody>
          <a:bodyPr/>
          <a:lstStyle/>
          <a:p>
            <a:r>
              <a:rPr lang="en-US" dirty="0"/>
              <a:t>Another technique for continuous-tone reproduction without sacrificing spatial resolution is called the Floyd-Steinberg error diffusion.</a:t>
            </a:r>
          </a:p>
          <a:p>
            <a:r>
              <a:rPr lang="en-US" dirty="0"/>
              <a:t>Here a pixel is printed using the closest intensity the device can deliver. The error term, i.e., the difference between the exact pixel value and the approximated value in the reproduction, is then propagated to several yet-to-be-processed neighboring pixels for compensation. </a:t>
            </a:r>
          </a:p>
        </p:txBody>
      </p:sp>
    </p:spTree>
    <p:extLst>
      <p:ext uri="{BB962C8B-B14F-4D97-AF65-F5344CB8AC3E}">
        <p14:creationId xmlns:p14="http://schemas.microsoft.com/office/powerpoint/2010/main" val="158601967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3200" b="1" dirty="0">
                <a:solidFill>
                  <a:schemeClr val="tx1"/>
                </a:solidFill>
              </a:rPr>
              <a:t>Books</a:t>
            </a:r>
          </a:p>
        </p:txBody>
      </p:sp>
      <p:sp>
        <p:nvSpPr>
          <p:cNvPr id="5" name="TextBox 4">
            <a:extLst>
              <a:ext uri="{FF2B5EF4-FFF2-40B4-BE49-F238E27FC236}">
                <a16:creationId xmlns:a16="http://schemas.microsoft.com/office/drawing/2014/main" id="{F2944A7F-5AE5-EC49-82AF-722C8C8F62C6}"/>
              </a:ext>
            </a:extLst>
          </p:cNvPr>
          <p:cNvSpPr txBox="1"/>
          <p:nvPr/>
        </p:nvSpPr>
        <p:spPr>
          <a:xfrm>
            <a:off x="691041" y="1697233"/>
            <a:ext cx="7761917" cy="3046988"/>
          </a:xfrm>
          <a:prstGeom prst="rect">
            <a:avLst/>
          </a:prstGeom>
          <a:noFill/>
        </p:spPr>
        <p:txBody>
          <a:bodyPr wrap="square" rtlCol="0">
            <a:spAutoFit/>
          </a:bodyPr>
          <a:lstStyle/>
          <a:p>
            <a:pPr marL="457200" indent="-457200">
              <a:buFont typeface="Arial" pitchFamily="34" charset="0"/>
              <a:buChar char="•"/>
            </a:pPr>
            <a:r>
              <a:rPr lang="en-US" sz="2400" dirty="0"/>
              <a:t>Foley, van Dam, </a:t>
            </a:r>
            <a:r>
              <a:rPr lang="en-US" sz="2400" dirty="0" err="1"/>
              <a:t>Feiner</a:t>
            </a:r>
            <a:r>
              <a:rPr lang="en-US" sz="2400" dirty="0"/>
              <a:t>, Hughes, Computer Graphics: principles and practice, Addison Wesley, Second Edition.</a:t>
            </a:r>
          </a:p>
          <a:p>
            <a:pPr marL="457200" indent="-457200">
              <a:buFont typeface="Arial" pitchFamily="34" charset="0"/>
              <a:buChar char="•"/>
            </a:pPr>
            <a:endParaRPr lang="en-US" sz="2400" dirty="0"/>
          </a:p>
          <a:p>
            <a:pPr marL="457200" indent="-457200">
              <a:buFont typeface="Arial" pitchFamily="34" charset="0"/>
              <a:buChar char="•"/>
            </a:pPr>
            <a:r>
              <a:rPr lang="en-US" sz="2400" dirty="0" err="1"/>
              <a:t>Schaum's</a:t>
            </a:r>
            <a:r>
              <a:rPr lang="en-US" sz="2400" dirty="0"/>
              <a:t> Outline of Theory &amp; Problems of Computer Graphics.</a:t>
            </a:r>
          </a:p>
          <a:p>
            <a:pPr marL="457200" indent="-457200">
              <a:buFont typeface="Arial" pitchFamily="34" charset="0"/>
              <a:buChar char="•"/>
            </a:pPr>
            <a:endParaRPr lang="en-US" sz="2400" dirty="0"/>
          </a:p>
          <a:p>
            <a:pPr marL="457200" indent="-457200">
              <a:buFont typeface="Arial" pitchFamily="34" charset="0"/>
              <a:buChar char="•"/>
            </a:pPr>
            <a:r>
              <a:rPr lang="en-US" sz="2400" dirty="0"/>
              <a:t>Peter Shirley Steve </a:t>
            </a:r>
            <a:r>
              <a:rPr lang="en-US" sz="2400" dirty="0" err="1"/>
              <a:t>Marschner</a:t>
            </a:r>
            <a:r>
              <a:rPr lang="en-US" sz="2400" dirty="0"/>
              <a:t> , “Fundamental of computer graphics”, Third Edition.</a:t>
            </a:r>
          </a:p>
        </p:txBody>
      </p:sp>
    </p:spTree>
    <p:extLst>
      <p:ext uri="{BB962C8B-B14F-4D97-AF65-F5344CB8AC3E}">
        <p14:creationId xmlns:p14="http://schemas.microsoft.com/office/powerpoint/2010/main" val="192338237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References</a:t>
            </a:r>
          </a:p>
        </p:txBody>
      </p:sp>
      <p:sp>
        <p:nvSpPr>
          <p:cNvPr id="3" name="TextBox 2">
            <a:extLst>
              <a:ext uri="{FF2B5EF4-FFF2-40B4-BE49-F238E27FC236}">
                <a16:creationId xmlns:a16="http://schemas.microsoft.com/office/drawing/2014/main" id="{56CD2EA8-B54C-CE4F-A943-BFB367453E0E}"/>
              </a:ext>
            </a:extLst>
          </p:cNvPr>
          <p:cNvSpPr txBox="1"/>
          <p:nvPr/>
        </p:nvSpPr>
        <p:spPr>
          <a:xfrm>
            <a:off x="335494" y="1559023"/>
            <a:ext cx="8370482" cy="4801314"/>
          </a:xfrm>
          <a:prstGeom prst="rect">
            <a:avLst/>
          </a:prstGeom>
          <a:noFill/>
        </p:spPr>
        <p:txBody>
          <a:bodyPr wrap="square" rtlCol="0">
            <a:spAutoFit/>
          </a:bodyPr>
          <a:lstStyle/>
          <a:p>
            <a:pPr marL="404622" indent="-285750">
              <a:buFont typeface="Arial" panose="020B0604020202020204" pitchFamily="34" charset="0"/>
              <a:buChar char="•"/>
            </a:pPr>
            <a:r>
              <a:rPr lang="en-US" dirty="0">
                <a:hlinkClick r:id="rId2"/>
              </a:rPr>
              <a:t>http://colormine.org/convert/rgb-to-cmy</a:t>
            </a:r>
            <a:endParaRPr lang="en-US" dirty="0"/>
          </a:p>
          <a:p>
            <a:pPr marL="404622" indent="-285750">
              <a:buFont typeface="Arial" panose="020B0604020202020204" pitchFamily="34" charset="0"/>
              <a:buChar char="•"/>
            </a:pPr>
            <a:r>
              <a:rPr lang="en-US" dirty="0">
                <a:hlinkClick r:id="rId3"/>
              </a:rPr>
              <a:t>www.howstuffworks.com</a:t>
            </a:r>
            <a:endParaRPr lang="en-US" dirty="0"/>
          </a:p>
          <a:p>
            <a:pPr marL="404622" indent="-285750">
              <a:buFont typeface="Arial" panose="020B0604020202020204" pitchFamily="34" charset="0"/>
              <a:buChar char="•"/>
            </a:pPr>
            <a:r>
              <a:rPr lang="en-US" dirty="0">
                <a:hlinkClick r:id="rId4"/>
              </a:rPr>
              <a:t>www.wikipedia.com</a:t>
            </a:r>
            <a:endParaRPr lang="en-US" dirty="0"/>
          </a:p>
          <a:p>
            <a:pPr marL="404622" indent="-285750">
              <a:buFont typeface="Arial" panose="020B0604020202020204" pitchFamily="34" charset="0"/>
              <a:buChar char="•"/>
            </a:pPr>
            <a:r>
              <a:rPr lang="en-US" dirty="0">
                <a:hlinkClick r:id="rId5"/>
              </a:rPr>
              <a:t>http://www.picturetopeople.org/image_effects/photo-halftone/examples/photo-to-halftone-convertion-2.gif</a:t>
            </a:r>
            <a:endParaRPr lang="en-US" dirty="0"/>
          </a:p>
          <a:p>
            <a:pPr marL="404622" indent="-285750">
              <a:buFont typeface="Arial" panose="020B0604020202020204" pitchFamily="34" charset="0"/>
              <a:buChar char="•"/>
            </a:pPr>
            <a:r>
              <a:rPr lang="en-US" dirty="0">
                <a:hlinkClick r:id="rId6"/>
              </a:rPr>
              <a:t>http://mocoloco.com/fresh2/upload/2011/12/halftone_calendar_by_casey_klebba/halftone_calendar_casey_klebba_3b-thumb-468x468-35319.jpg</a:t>
            </a:r>
            <a:endParaRPr lang="en-US" dirty="0"/>
          </a:p>
          <a:p>
            <a:pPr marL="404622" indent="-285750">
              <a:buFont typeface="Arial" panose="020B0604020202020204" pitchFamily="34" charset="0"/>
              <a:buChar char="•"/>
            </a:pPr>
            <a:r>
              <a:rPr lang="en-US" dirty="0">
                <a:hlinkClick r:id="rId7"/>
              </a:rPr>
              <a:t>https://www.chegg.com</a:t>
            </a:r>
            <a:endParaRPr lang="en-US" dirty="0"/>
          </a:p>
          <a:p>
            <a:pPr marL="404622" indent="-285750">
              <a:buFont typeface="Arial" panose="020B0604020202020204" pitchFamily="34" charset="0"/>
              <a:buChar char="•"/>
            </a:pPr>
            <a:r>
              <a:rPr lang="en-US" dirty="0">
                <a:hlinkClick r:id="rId8"/>
              </a:rPr>
              <a:t>https://www.slideshare.net/mustafasalam167/color-model-29181025</a:t>
            </a:r>
            <a:endParaRPr lang="en-US" dirty="0"/>
          </a:p>
          <a:p>
            <a:pPr marL="404622" indent="-285750">
              <a:buFont typeface="Arial" panose="020B0604020202020204" pitchFamily="34" charset="0"/>
              <a:buChar char="•"/>
            </a:pPr>
            <a:r>
              <a:rPr lang="en-US" dirty="0">
                <a:hlinkClick r:id="rId9"/>
              </a:rPr>
              <a:t>https://www.printcnx.com/resources-and-support/addiational-resources/raster-images-vs-vector-graphics/</a:t>
            </a:r>
            <a:endParaRPr lang="en-US" dirty="0"/>
          </a:p>
          <a:p>
            <a:pPr marL="404622" indent="-285750">
              <a:buFont typeface="Arial" panose="020B0604020202020204" pitchFamily="34" charset="0"/>
              <a:buChar char="•"/>
            </a:pPr>
            <a:r>
              <a:rPr lang="en-US" dirty="0">
                <a:hlinkClick r:id="rId10"/>
              </a:rPr>
              <a:t>https://slideplayer.com/slide/5143930/</a:t>
            </a:r>
            <a:endParaRPr lang="en-US" dirty="0"/>
          </a:p>
          <a:p>
            <a:pPr marL="118872"/>
            <a:endParaRPr lang="en-US" dirty="0"/>
          </a:p>
          <a:p>
            <a:pPr marL="404622" indent="-285750">
              <a:buFont typeface="Arial" panose="020B0604020202020204" pitchFamily="34" charset="0"/>
              <a:buChar char="•"/>
            </a:pPr>
            <a:endParaRPr lang="en-US" dirty="0"/>
          </a:p>
          <a:p>
            <a:pPr marL="404622" indent="-285750">
              <a:buFont typeface="Arial" panose="020B0604020202020204" pitchFamily="34" charset="0"/>
              <a:buChar char="•"/>
            </a:pPr>
            <a:endParaRPr lang="en-US" dirty="0"/>
          </a:p>
          <a:p>
            <a:pPr marL="404622" indent="-285750">
              <a:buFont typeface="Arial" panose="020B0604020202020204" pitchFamily="34" charset="0"/>
              <a:buChar char="•"/>
            </a:pPr>
            <a:endParaRPr lang="en-US" dirty="0"/>
          </a:p>
          <a:p>
            <a:pPr marL="404622" indent="-285750">
              <a:buFont typeface="Arial" panose="020B0604020202020204" pitchFamily="34" charset="0"/>
              <a:buChar char="•"/>
            </a:pPr>
            <a:endParaRPr lang="en-US" dirty="0"/>
          </a:p>
        </p:txBody>
      </p:sp>
    </p:spTree>
    <p:extLst>
      <p:ext uri="{BB962C8B-B14F-4D97-AF65-F5344CB8AC3E}">
        <p14:creationId xmlns:p14="http://schemas.microsoft.com/office/powerpoint/2010/main" val="32249698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Computer Graphics Image</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endParaRPr lang="x-none" dirty="0"/>
          </a:p>
        </p:txBody>
      </p:sp>
      <p:sp>
        <p:nvSpPr>
          <p:cNvPr id="3" name="Rectangle 2">
            <a:extLst>
              <a:ext uri="{FF2B5EF4-FFF2-40B4-BE49-F238E27FC236}">
                <a16:creationId xmlns:a16="http://schemas.microsoft.com/office/drawing/2014/main" id="{0C1E2CDB-288B-4AF2-AEC8-3A53DEBA0109}"/>
              </a:ext>
            </a:extLst>
          </p:cNvPr>
          <p:cNvSpPr/>
          <p:nvPr/>
        </p:nvSpPr>
        <p:spPr>
          <a:xfrm>
            <a:off x="293511" y="2190044"/>
            <a:ext cx="8534400" cy="1938992"/>
          </a:xfrm>
          <a:prstGeom prst="rect">
            <a:avLst/>
          </a:prstGeom>
        </p:spPr>
        <p:txBody>
          <a:bodyPr wrap="square">
            <a:spAutoFit/>
          </a:bodyPr>
          <a:lstStyle/>
          <a:p>
            <a:pPr marL="342900" indent="-342900">
              <a:buFont typeface="Wingdings" panose="05000000000000000000" pitchFamily="2" charset="2"/>
              <a:buChar char="q"/>
            </a:pPr>
            <a:r>
              <a:rPr lang="en-US" sz="2400" dirty="0"/>
              <a:t>Computer graphics can be created as either raster or vector images</a:t>
            </a:r>
          </a:p>
          <a:p>
            <a:endParaRPr lang="en-US" sz="2400" dirty="0"/>
          </a:p>
          <a:p>
            <a:pPr>
              <a:buFont typeface="Wingdings" pitchFamily="2" charset="2"/>
              <a:buChar char="Ø"/>
            </a:pPr>
            <a:r>
              <a:rPr lang="en-US" sz="2400" dirty="0"/>
              <a:t>Raster Image</a:t>
            </a:r>
          </a:p>
          <a:p>
            <a:pPr>
              <a:buFont typeface="Wingdings" pitchFamily="2" charset="2"/>
              <a:buChar char="Ø"/>
            </a:pPr>
            <a:r>
              <a:rPr lang="en-US" sz="2400" dirty="0"/>
              <a:t>Vector Image</a:t>
            </a:r>
          </a:p>
        </p:txBody>
      </p:sp>
    </p:spTree>
    <p:extLst>
      <p:ext uri="{BB962C8B-B14F-4D97-AF65-F5344CB8AC3E}">
        <p14:creationId xmlns:p14="http://schemas.microsoft.com/office/powerpoint/2010/main" val="27674378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Raster Image </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endParaRPr lang="x-none" dirty="0"/>
          </a:p>
        </p:txBody>
      </p:sp>
      <p:sp>
        <p:nvSpPr>
          <p:cNvPr id="3" name="Rectangle 2">
            <a:extLst>
              <a:ext uri="{FF2B5EF4-FFF2-40B4-BE49-F238E27FC236}">
                <a16:creationId xmlns:a16="http://schemas.microsoft.com/office/drawing/2014/main" id="{0C1E2CDB-288B-4AF2-AEC8-3A53DEBA0109}"/>
              </a:ext>
            </a:extLst>
          </p:cNvPr>
          <p:cNvSpPr/>
          <p:nvPr/>
        </p:nvSpPr>
        <p:spPr>
          <a:xfrm>
            <a:off x="293511" y="2190044"/>
            <a:ext cx="8534400" cy="3785652"/>
          </a:xfrm>
          <a:prstGeom prst="rect">
            <a:avLst/>
          </a:prstGeom>
        </p:spPr>
        <p:txBody>
          <a:bodyPr wrap="square">
            <a:spAutoFit/>
          </a:bodyPr>
          <a:lstStyle/>
          <a:p>
            <a:pPr marL="342900" indent="-342900">
              <a:buFont typeface="Wingdings" panose="05000000000000000000" pitchFamily="2" charset="2"/>
              <a:buChar char="q"/>
            </a:pPr>
            <a:r>
              <a:rPr lang="en-US" sz="2400" dirty="0"/>
              <a:t>Raster graphics are bitmaps.</a:t>
            </a:r>
          </a:p>
          <a:p>
            <a:endParaRPr lang="en-US" sz="2400" dirty="0"/>
          </a:p>
          <a:p>
            <a:pPr marL="342900" indent="-342900">
              <a:buFont typeface="Arial" panose="020B0604020202020204" pitchFamily="34" charset="0"/>
              <a:buChar char="•"/>
            </a:pPr>
            <a:r>
              <a:rPr lang="en-US" sz="2400" dirty="0"/>
              <a:t>A bitmap is a grid of individual pixels that collectively compose an image.</a:t>
            </a:r>
          </a:p>
          <a:p>
            <a:pPr marL="342900" indent="-342900">
              <a:buFont typeface="Arial" panose="020B0604020202020204" pitchFamily="34" charset="0"/>
              <a:buChar char="•"/>
            </a:pPr>
            <a:r>
              <a:rPr lang="en-US" sz="2400" dirty="0"/>
              <a:t>Raster graphics render images as a collection of countless tiny squares.</a:t>
            </a:r>
          </a:p>
          <a:p>
            <a:pPr marL="342900" indent="-342900">
              <a:buFont typeface="Arial" panose="020B0604020202020204" pitchFamily="34" charset="0"/>
              <a:buChar char="•"/>
            </a:pPr>
            <a:r>
              <a:rPr lang="en-US" sz="2400" dirty="0"/>
              <a:t>Each square, or pixel, is coded in a specific  shade. Individually, these pixels are worthless</a:t>
            </a:r>
          </a:p>
          <a:p>
            <a:pPr marL="342900" indent="-342900">
              <a:buFont typeface="Arial" panose="020B0604020202020204" pitchFamily="34" charset="0"/>
              <a:buChar char="•"/>
            </a:pPr>
            <a:r>
              <a:rPr lang="en-US" sz="2400" dirty="0"/>
              <a:t>Together, they’re worth a thousand words</a:t>
            </a:r>
          </a:p>
          <a:p>
            <a:endParaRPr lang="en-US" sz="2400" dirty="0"/>
          </a:p>
        </p:txBody>
      </p:sp>
    </p:spTree>
    <p:extLst>
      <p:ext uri="{BB962C8B-B14F-4D97-AF65-F5344CB8AC3E}">
        <p14:creationId xmlns:p14="http://schemas.microsoft.com/office/powerpoint/2010/main" val="14751667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Raster Image </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endParaRPr lang="x-none" dirty="0"/>
          </a:p>
        </p:txBody>
      </p:sp>
      <p:sp>
        <p:nvSpPr>
          <p:cNvPr id="3" name="Rectangle 2">
            <a:extLst>
              <a:ext uri="{FF2B5EF4-FFF2-40B4-BE49-F238E27FC236}">
                <a16:creationId xmlns:a16="http://schemas.microsoft.com/office/drawing/2014/main" id="{0C1E2CDB-288B-4AF2-AEC8-3A53DEBA0109}"/>
              </a:ext>
            </a:extLst>
          </p:cNvPr>
          <p:cNvSpPr/>
          <p:nvPr/>
        </p:nvSpPr>
        <p:spPr>
          <a:xfrm>
            <a:off x="293511" y="2190044"/>
            <a:ext cx="8534400" cy="3046988"/>
          </a:xfrm>
          <a:prstGeom prst="rect">
            <a:avLst/>
          </a:prstGeom>
        </p:spPr>
        <p:txBody>
          <a:bodyPr wrap="square">
            <a:spAutoFit/>
          </a:bodyPr>
          <a:lstStyle/>
          <a:p>
            <a:pPr marL="342900" indent="-342900">
              <a:buFont typeface="Wingdings" panose="05000000000000000000" pitchFamily="2" charset="2"/>
              <a:buChar char="q"/>
            </a:pPr>
            <a:r>
              <a:rPr lang="en-US" sz="2400" dirty="0"/>
              <a:t>Using of Raster Image </a:t>
            </a:r>
          </a:p>
          <a:p>
            <a:endParaRPr lang="en-US" sz="2400" dirty="0"/>
          </a:p>
          <a:p>
            <a:pPr algn="just">
              <a:buFont typeface="Wingdings" pitchFamily="2" charset="2"/>
              <a:buChar char="Ø"/>
            </a:pPr>
            <a:r>
              <a:rPr lang="en-US" sz="2400" dirty="0"/>
              <a:t>Raster graphics are best used for non-line art images; specifically digitized photographs, scanned artwork or detailed graphics</a:t>
            </a:r>
          </a:p>
          <a:p>
            <a:pPr algn="just"/>
            <a:endParaRPr lang="en-US" sz="2400" dirty="0"/>
          </a:p>
          <a:p>
            <a:pPr algn="just">
              <a:buFont typeface="Wingdings" pitchFamily="2" charset="2"/>
              <a:buChar char="Ø"/>
            </a:pPr>
            <a:r>
              <a:rPr lang="en-US" sz="2400" dirty="0"/>
              <a:t>Non-line art images are best represented in raster form because these typically include subtle chromatic gradations, undefined lines and shapes, and complex composition</a:t>
            </a:r>
          </a:p>
        </p:txBody>
      </p:sp>
    </p:spTree>
    <p:extLst>
      <p:ext uri="{BB962C8B-B14F-4D97-AF65-F5344CB8AC3E}">
        <p14:creationId xmlns:p14="http://schemas.microsoft.com/office/powerpoint/2010/main" val="35176697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Drawbacks of Raster Image </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endParaRPr lang="x-none" dirty="0"/>
          </a:p>
        </p:txBody>
      </p:sp>
      <p:sp>
        <p:nvSpPr>
          <p:cNvPr id="4" name="TextBox 3">
            <a:extLst>
              <a:ext uri="{FF2B5EF4-FFF2-40B4-BE49-F238E27FC236}">
                <a16:creationId xmlns:a16="http://schemas.microsoft.com/office/drawing/2014/main" id="{E00A471B-FCB5-3949-B014-0D06C67E41B3}"/>
              </a:ext>
            </a:extLst>
          </p:cNvPr>
          <p:cNvSpPr txBox="1"/>
          <p:nvPr/>
        </p:nvSpPr>
        <p:spPr>
          <a:xfrm>
            <a:off x="320927" y="2286397"/>
            <a:ext cx="8529561" cy="3785652"/>
          </a:xfrm>
          <a:prstGeom prst="rect">
            <a:avLst/>
          </a:prstGeom>
          <a:noFill/>
        </p:spPr>
        <p:txBody>
          <a:bodyPr wrap="square" rtlCol="0">
            <a:spAutoFit/>
          </a:bodyPr>
          <a:lstStyle/>
          <a:p>
            <a:pPr marL="285750" indent="-285750" algn="just">
              <a:buFont typeface="Arial" panose="020B0604020202020204" pitchFamily="34" charset="0"/>
              <a:buChar char="•"/>
            </a:pPr>
            <a:r>
              <a:rPr lang="en-US" sz="2400" dirty="0"/>
              <a:t>Resolution in raster graphics is measured in dpi, or dots per inch. The higher the dpi, the better the resolution</a:t>
            </a:r>
          </a:p>
          <a:p>
            <a:pPr algn="just"/>
            <a:endParaRPr lang="en-US" sz="2400" dirty="0"/>
          </a:p>
          <a:p>
            <a:pPr marL="285750" indent="-285750" algn="just">
              <a:buFont typeface="Arial" panose="020B0604020202020204" pitchFamily="34" charset="0"/>
              <a:buChar char="•"/>
            </a:pPr>
            <a:r>
              <a:rPr lang="en-US" sz="2400" dirty="0"/>
              <a:t>Raster files are significantly larger than comparable vector files, high resolution raster files are significantly larger than low resolution raster file</a:t>
            </a:r>
          </a:p>
          <a:p>
            <a:pPr marL="285750" indent="-285750" algn="just">
              <a:buFont typeface="Arial" panose="020B0604020202020204" pitchFamily="34" charset="0"/>
              <a:buChar char="•"/>
            </a:pPr>
            <a:endParaRPr lang="en-US" sz="2400" dirty="0"/>
          </a:p>
          <a:p>
            <a:pPr marL="285750" indent="-285750" algn="just">
              <a:buFont typeface="Arial" panose="020B0604020202020204" pitchFamily="34" charset="0"/>
              <a:buChar char="•"/>
            </a:pPr>
            <a:r>
              <a:rPr lang="en-US" sz="2400" dirty="0"/>
              <a:t>Overall, as compared to vector graphics, raster graphics are less economical, slower to display and print, less versatile and more unwieldy to work with</a:t>
            </a:r>
          </a:p>
        </p:txBody>
      </p:sp>
    </p:spTree>
    <p:extLst>
      <p:ext uri="{BB962C8B-B14F-4D97-AF65-F5344CB8AC3E}">
        <p14:creationId xmlns:p14="http://schemas.microsoft.com/office/powerpoint/2010/main" val="31321545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Example of Raster Image </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endParaRPr lang="x-none" dirty="0"/>
          </a:p>
        </p:txBody>
      </p:sp>
      <p:sp>
        <p:nvSpPr>
          <p:cNvPr id="4" name="TextBox 3">
            <a:extLst>
              <a:ext uri="{FF2B5EF4-FFF2-40B4-BE49-F238E27FC236}">
                <a16:creationId xmlns:a16="http://schemas.microsoft.com/office/drawing/2014/main" id="{E00A471B-FCB5-3949-B014-0D06C67E41B3}"/>
              </a:ext>
            </a:extLst>
          </p:cNvPr>
          <p:cNvSpPr txBox="1"/>
          <p:nvPr/>
        </p:nvSpPr>
        <p:spPr>
          <a:xfrm>
            <a:off x="783772" y="2435897"/>
            <a:ext cx="7808976" cy="830997"/>
          </a:xfrm>
          <a:prstGeom prst="rect">
            <a:avLst/>
          </a:prstGeom>
          <a:noFill/>
        </p:spPr>
        <p:txBody>
          <a:bodyPr wrap="square" rtlCol="0">
            <a:spAutoFit/>
          </a:bodyPr>
          <a:lstStyle/>
          <a:p>
            <a:pPr marL="342900" indent="-342900">
              <a:buFont typeface="Wingdings" panose="05000000000000000000" pitchFamily="2" charset="2"/>
              <a:buChar char="q"/>
            </a:pPr>
            <a:r>
              <a:rPr lang="en-US" sz="2400" dirty="0"/>
              <a:t> Common raster formats include TIFF, JPEG, GIF, PCX and BMP files</a:t>
            </a:r>
          </a:p>
        </p:txBody>
      </p:sp>
      <p:pic>
        <p:nvPicPr>
          <p:cNvPr id="6" name="Picture 2" descr="C:\Users\Teacher\Desktop\raster.jpg">
            <a:extLst>
              <a:ext uri="{FF2B5EF4-FFF2-40B4-BE49-F238E27FC236}">
                <a16:creationId xmlns:a16="http://schemas.microsoft.com/office/drawing/2014/main" id="{D1EDC39C-56F8-4CBA-8B47-6A44BEB6F8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8260" y="3266894"/>
            <a:ext cx="762000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3046660"/>
      </p:ext>
    </p:extLst>
  </p:cSld>
  <p:clrMapOvr>
    <a:masterClrMapping/>
  </p:clrMapOvr>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411</TotalTime>
  <Words>2187</Words>
  <Application>Microsoft Office PowerPoint</Application>
  <PresentationFormat>On-screen Show (4:3)</PresentationFormat>
  <Paragraphs>246</Paragraphs>
  <Slides>48</Slides>
  <Notes>29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48</vt:i4>
      </vt:variant>
    </vt:vector>
  </HeadingPairs>
  <TitlesOfParts>
    <vt:vector size="53" baseType="lpstr">
      <vt:lpstr>Arial</vt:lpstr>
      <vt:lpstr>Calibri</vt:lpstr>
      <vt:lpstr>Corbel</vt:lpstr>
      <vt:lpstr>Wingdings</vt:lpstr>
      <vt:lpstr>Spectrum</vt:lpstr>
      <vt:lpstr>Image Representation</vt:lpstr>
      <vt:lpstr>Outline</vt:lpstr>
      <vt:lpstr>Pixel</vt:lpstr>
      <vt:lpstr>Pixel</vt:lpstr>
      <vt:lpstr>Computer Graphics Image</vt:lpstr>
      <vt:lpstr>Raster Image </vt:lpstr>
      <vt:lpstr>Raster Image </vt:lpstr>
      <vt:lpstr>Drawbacks of Raster Image </vt:lpstr>
      <vt:lpstr>Example of Raster Image </vt:lpstr>
      <vt:lpstr>Vector Image </vt:lpstr>
      <vt:lpstr>Use of Vector Image </vt:lpstr>
      <vt:lpstr>Advantages of Vector Image </vt:lpstr>
      <vt:lpstr>Advantages of Vector Image </vt:lpstr>
      <vt:lpstr>Vector Images </vt:lpstr>
      <vt:lpstr>Color Model</vt:lpstr>
      <vt:lpstr>Additive and Subtractive Model</vt:lpstr>
      <vt:lpstr>RGB and CMYK</vt:lpstr>
      <vt:lpstr>RGB</vt:lpstr>
      <vt:lpstr>RGB</vt:lpstr>
      <vt:lpstr>RGB Value</vt:lpstr>
      <vt:lpstr>RGB Color Palette </vt:lpstr>
      <vt:lpstr>Color Palette </vt:lpstr>
      <vt:lpstr>CMYK</vt:lpstr>
      <vt:lpstr>CMYK</vt:lpstr>
      <vt:lpstr>CMY</vt:lpstr>
      <vt:lpstr>RGB to CMY</vt:lpstr>
      <vt:lpstr>CMY to RGB</vt:lpstr>
      <vt:lpstr>RGB -&gt; CMY -&gt; RGB</vt:lpstr>
      <vt:lpstr>Direct Coding</vt:lpstr>
      <vt:lpstr>Direct Coding</vt:lpstr>
      <vt:lpstr>Direct Coding</vt:lpstr>
      <vt:lpstr>Lookup Table </vt:lpstr>
      <vt:lpstr>Steps to plot a point using  lookup table </vt:lpstr>
      <vt:lpstr>Lookup Table </vt:lpstr>
      <vt:lpstr>Display Monitor (CRT)</vt:lpstr>
      <vt:lpstr>Cathode Ray Tube (CRT)</vt:lpstr>
      <vt:lpstr>Printing</vt:lpstr>
      <vt:lpstr>Halftone</vt:lpstr>
      <vt:lpstr>Halftone Image</vt:lpstr>
      <vt:lpstr>How Halftone work</vt:lpstr>
      <vt:lpstr>Example</vt:lpstr>
      <vt:lpstr>Contd.</vt:lpstr>
      <vt:lpstr>Contd.</vt:lpstr>
      <vt:lpstr>Dithering</vt:lpstr>
      <vt:lpstr>Dithering</vt:lpstr>
      <vt:lpstr>Error Diffusion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Image Representation</dc:title>
  <dc:creator>diptagomes@aiub.edu</dc:creator>
  <cp:lastModifiedBy>SUMAIYA MALIK</cp:lastModifiedBy>
  <cp:revision>30</cp:revision>
  <dcterms:created xsi:type="dcterms:W3CDTF">2020-04-25T12:14:01Z</dcterms:created>
  <dcterms:modified xsi:type="dcterms:W3CDTF">2025-03-06T10:36:19Z</dcterms:modified>
</cp:coreProperties>
</file>