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168" r:id="rId4"/>
  </p:sldMasterIdLst>
  <p:notesMasterIdLst>
    <p:notesMasterId r:id="rId12"/>
  </p:notesMasterIdLst>
  <p:handoutMasterIdLst>
    <p:handoutMasterId r:id="rId13"/>
  </p:handoutMasterIdLst>
  <p:sldIdLst>
    <p:sldId id="330" r:id="rId5"/>
    <p:sldId id="331" r:id="rId6"/>
    <p:sldId id="332" r:id="rId7"/>
    <p:sldId id="333" r:id="rId8"/>
    <p:sldId id="326" r:id="rId9"/>
    <p:sldId id="338" r:id="rId10"/>
    <p:sldId id="33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772" y="1793289"/>
            <a:ext cx="3010925" cy="3373515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23228AD-A556-C433-B2EA-87D97B6FF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2975" y="3086826"/>
            <a:ext cx="5667049" cy="2079978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2976" y="1793289"/>
            <a:ext cx="5658458" cy="1127125"/>
          </a:xfrm>
        </p:spPr>
        <p:txBody>
          <a:bodyPr lIns="0" tIns="0" rIns="0" b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455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7C4070-4CFF-FDA7-C0F7-167D09EE79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3710" y="1288398"/>
            <a:ext cx="10071100" cy="46672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085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2783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11" descr="picture placeholder">
            <a:extLst>
              <a:ext uri="{FF2B5EF4-FFF2-40B4-BE49-F238E27FC236}">
                <a16:creationId xmlns:a16="http://schemas.microsoft.com/office/drawing/2014/main" id="{6056702D-014D-8146-A1CF-42D52C1D1B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42912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91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11" descr="picture placeholder">
            <a:extLst>
              <a:ext uri="{FF2B5EF4-FFF2-40B4-BE49-F238E27FC236}">
                <a16:creationId xmlns:a16="http://schemas.microsoft.com/office/drawing/2014/main" id="{1AE62733-AF33-D10E-D484-04859AC2A44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0379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3798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370" y="613839"/>
            <a:ext cx="4833725" cy="1713677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4441" y="2187388"/>
            <a:ext cx="5863703" cy="4670613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93448" y="3156285"/>
            <a:ext cx="3733521" cy="3292500"/>
          </a:xfrm>
        </p:spPr>
        <p:txBody>
          <a:bodyPr lIns="0" tIns="0" rIns="0" bIns="0"/>
          <a:lstStyle>
            <a:lvl1pPr marL="0" indent="0" algn="l">
              <a:buClr>
                <a:schemeClr val="bg1"/>
              </a:buClr>
              <a:buFont typeface="Courier New" panose="02070309020205020404" pitchFamily="49" charset="0"/>
              <a:buNone/>
              <a:defRPr sz="4800" b="0" i="0" u="sng">
                <a:solidFill>
                  <a:schemeClr val="accent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925" y="1582977"/>
            <a:ext cx="3978939" cy="1946607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9512" y="2347118"/>
            <a:ext cx="5161563" cy="2304791"/>
          </a:xfrm>
        </p:spPr>
        <p:txBody>
          <a:bodyPr lIns="0" tIns="0" rIns="0" bIns="0" anchor="ctr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8000" cap="all" spc="-1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7BC5E0-03EB-A193-1303-34484219ED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2614" y="5010341"/>
            <a:ext cx="9501187" cy="1139447"/>
          </a:xfrm>
        </p:spPr>
        <p:txBody>
          <a:bodyPr/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056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82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BDEA8563-2200-B57E-810F-41DD854A672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863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0864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30D9652-C4A0-E049-3F65-924827826F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88558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8559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3438143"/>
            <a:ext cx="3439598" cy="263152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007489C8-C2F6-7874-81E6-FAF3CB72CD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82575" y="1634085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075" y="560048"/>
            <a:ext cx="4622471" cy="2384319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A41ABB58-FB44-EE86-1061-E95F873917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79076" y="3089598"/>
            <a:ext cx="3577916" cy="49377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 cap="all" baseline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076" y="3631142"/>
            <a:ext cx="2721367" cy="2631523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28C33102-C0D9-31A0-A7A1-2BAC395320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5640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93024" y="1634086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5D171A2-DD04-FA64-A705-BE5D0C937E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6088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2049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1BC8852-D44A-D95C-9A79-F92DD4EC2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2131" y="425139"/>
            <a:ext cx="3164770" cy="2403406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8E62040-BF32-845C-9224-98B69005FC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2130" y="3075681"/>
            <a:ext cx="3164764" cy="1376398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11" descr="picture placeholder">
            <a:extLst>
              <a:ext uri="{FF2B5EF4-FFF2-40B4-BE49-F238E27FC236}">
                <a16:creationId xmlns:a16="http://schemas.microsoft.com/office/drawing/2014/main" id="{7D19173E-BF72-7982-B9A1-FE487C1188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42131" y="4721601"/>
            <a:ext cx="3522392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1" descr="picture placeholder">
            <a:extLst>
              <a:ext uri="{FF2B5EF4-FFF2-40B4-BE49-F238E27FC236}">
                <a16:creationId xmlns:a16="http://schemas.microsoft.com/office/drawing/2014/main" id="{D51C203A-3A92-6BC5-A236-DBB70B517E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1959" y="1"/>
            <a:ext cx="3925538" cy="293300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1" descr="picture placeholder">
            <a:extLst>
              <a:ext uri="{FF2B5EF4-FFF2-40B4-BE49-F238E27FC236}">
                <a16:creationId xmlns:a16="http://schemas.microsoft.com/office/drawing/2014/main" id="{BA8C2200-B8F4-7A2E-4F97-B31B53D38A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21959" y="3082045"/>
            <a:ext cx="2262279" cy="146506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290D66C-EBB5-C620-E71D-0FBB89C557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21959" y="4721601"/>
            <a:ext cx="2262279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1" descr="picture placeholder">
            <a:extLst>
              <a:ext uri="{FF2B5EF4-FFF2-40B4-BE49-F238E27FC236}">
                <a16:creationId xmlns:a16="http://schemas.microsoft.com/office/drawing/2014/main" id="{4AAF9077-F4CB-6EB4-F15E-CA235E89EB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96534" y="335197"/>
            <a:ext cx="2301704" cy="259781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720F3E71-0F7F-4FA9-5236-34EDD2EEC7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37475" y="3082045"/>
            <a:ext cx="4854525" cy="297847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8004" y="890011"/>
            <a:ext cx="10963996" cy="517051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F0849-FB1F-B511-68E2-73CBF63D6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196" y="649990"/>
            <a:ext cx="10126933" cy="425138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7A013-657B-B1EA-05D7-FCFD2EA6E6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2406" y="5856042"/>
            <a:ext cx="10126918" cy="425138"/>
          </a:xfrm>
        </p:spPr>
        <p:txBody>
          <a:bodyPr lIns="0" tIns="0" rIns="0" bIns="0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480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</a:defRPr>
            </a:lvl1pPr>
            <a:lvl2pPr marL="4572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2pPr>
            <a:lvl3pPr marL="9144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3pPr>
            <a:lvl4pPr marL="13716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4pPr>
            <a:lvl5pPr marL="18288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1F475-EF10-D813-0860-75BE8B40BF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36835" y="3429000"/>
            <a:ext cx="3439596" cy="43497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4083247"/>
            <a:ext cx="3439598" cy="2040209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581" y="2160494"/>
            <a:ext cx="6058564" cy="4697507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150" y="596200"/>
            <a:ext cx="4758948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04041" y="900724"/>
            <a:ext cx="3439597" cy="2392155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745" y="3292881"/>
            <a:ext cx="2967893" cy="223834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7E41109A-8BEA-FEB0-7ED8-F6C1DB5D4B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4041" y="5703628"/>
            <a:ext cx="3523517" cy="35542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65" y="2565736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DIGITAL TIME CAPSULE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00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all" baseline="0">
          <a:ln w="3175" cmpd="sng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FC7B-7008-CF79-CA61-501AE40E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1" y="385894"/>
            <a:ext cx="6073630" cy="3565321"/>
          </a:xfrm>
        </p:spPr>
        <p:txBody>
          <a:bodyPr/>
          <a:lstStyle/>
          <a:p>
            <a:r>
              <a:rPr lang="en-IN" sz="4800" dirty="0">
                <a:latin typeface="Arial Black" panose="020B0A04020102020204" pitchFamily="34" charset="0"/>
              </a:rPr>
              <a:t>AI in Autonomous</a:t>
            </a:r>
            <a:r>
              <a:rPr lang="en-IN" sz="3600" dirty="0"/>
              <a:t> </a:t>
            </a:r>
            <a:r>
              <a:rPr lang="en-IN" sz="4800" dirty="0" smtClean="0">
                <a:latin typeface="Arial Black" panose="020B0A04020102020204" pitchFamily="34" charset="0"/>
              </a:rPr>
              <a:t>Vehicles</a:t>
            </a:r>
            <a:r>
              <a:rPr lang="en-IN" sz="3600" dirty="0" smtClean="0">
                <a:latin typeface="Arial Black" panose="020B0A04020102020204" pitchFamily="34" charset="0"/>
              </a:rPr>
              <a:t>            </a:t>
            </a:r>
            <a:br>
              <a:rPr lang="en-IN" sz="3600" dirty="0" smtClean="0">
                <a:latin typeface="Arial Black" panose="020B0A04020102020204" pitchFamily="34" charset="0"/>
              </a:rPr>
            </a:br>
            <a:r>
              <a:rPr lang="en-IN" sz="3600" dirty="0">
                <a:latin typeface="Arial Black" panose="020B0A04020102020204" pitchFamily="34" charset="0"/>
              </a:rPr>
              <a:t/>
            </a:r>
            <a:br>
              <a:rPr lang="en-IN" sz="3600" dirty="0">
                <a:latin typeface="Arial Black" panose="020B0A04020102020204" pitchFamily="34" charset="0"/>
              </a:rPr>
            </a:br>
            <a:r>
              <a:rPr lang="en-IN" sz="3600" dirty="0" smtClean="0">
                <a:latin typeface="Arial Black" panose="020B0A04020102020204" pitchFamily="34" charset="0"/>
              </a:rPr>
              <a:t>                                    -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4F4B-7E15-DA94-0B72-B30AB9BC4C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39512" y="2347118"/>
            <a:ext cx="6614132" cy="3080559"/>
          </a:xfrm>
        </p:spPr>
        <p:txBody>
          <a:bodyPr/>
          <a:lstStyle/>
          <a:p>
            <a:r>
              <a:rPr lang="en-IN" sz="4800" dirty="0">
                <a:latin typeface="Arial Black" panose="020B0A04020102020204" pitchFamily="34" charset="0"/>
              </a:rPr>
              <a:t>The Future of Transportation</a:t>
            </a:r>
            <a:endParaRPr 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372337-7561-0F11-29D8-2C27F370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32" y="608075"/>
            <a:ext cx="10061455" cy="644653"/>
          </a:xfrm>
        </p:spPr>
        <p:txBody>
          <a:bodyPr/>
          <a:lstStyle/>
          <a:p>
            <a:r>
              <a:rPr lang="en-US" dirty="0"/>
              <a:t>INTRODUCE THE ERA</a:t>
            </a:r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E7244079-227C-9C8A-D4FF-85E136B662F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39" y="1213023"/>
            <a:ext cx="5060882" cy="416932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63791-3D3E-79D2-1B1E-FB0CA331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222825" y="1644385"/>
            <a:ext cx="5295495" cy="3809521"/>
          </a:xfrm>
        </p:spPr>
        <p:txBody>
          <a:bodyPr/>
          <a:lstStyle/>
          <a:p>
            <a:r>
              <a:rPr lang="en-US" sz="2400" dirty="0" smtClean="0">
                <a:latin typeface="Arial Black" panose="020B0A04020102020204" pitchFamily="34" charset="0"/>
              </a:rPr>
              <a:t>     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smtClean="0">
                <a:latin typeface="Arial Black" panose="020B0A04020102020204" pitchFamily="34" charset="0"/>
              </a:rPr>
              <a:t>   Autonomous vehicles are    cars that drives themselves using AI and sensors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US" sz="2400" dirty="0" smtClean="0">
                <a:latin typeface="Arial Black" panose="020B0A04020102020204" pitchFamily="34" charset="0"/>
              </a:rPr>
              <a:t>     The technology has evolved</a:t>
            </a:r>
          </a:p>
          <a:p>
            <a:r>
              <a:rPr lang="en-US" sz="2400" dirty="0" smtClean="0">
                <a:latin typeface="Arial Black" panose="020B0A04020102020204" pitchFamily="34" charset="0"/>
              </a:rPr>
              <a:t>Rapidly in past 2 years</a:t>
            </a:r>
          </a:p>
        </p:txBody>
      </p:sp>
    </p:spTree>
    <p:extLst>
      <p:ext uri="{BB962C8B-B14F-4D97-AF65-F5344CB8AC3E}">
        <p14:creationId xmlns:p14="http://schemas.microsoft.com/office/powerpoint/2010/main" val="21501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5E16D3-4028-AA0C-A7D9-8AB40A05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612" y="-318782"/>
            <a:ext cx="4893388" cy="1752517"/>
          </a:xfrm>
        </p:spPr>
        <p:txBody>
          <a:bodyPr/>
          <a:lstStyle/>
          <a:p>
            <a:r>
              <a:rPr lang="en-US" dirty="0" smtClean="0"/>
              <a:t>ROLE OF AI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EA95D66-07D4-B718-7442-747FF0943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3761" y="1970070"/>
            <a:ext cx="4570767" cy="3038158"/>
          </a:xfrm>
        </p:spPr>
        <p:txBody>
          <a:bodyPr/>
          <a:lstStyle/>
          <a:p>
            <a:r>
              <a:rPr lang="en-US" sz="1800" dirty="0">
                <a:latin typeface="Arial Black" panose="020B0A04020102020204" pitchFamily="34" charset="0"/>
              </a:rPr>
              <a:t>AI helps cars “see” with cameras and sensors.</a:t>
            </a:r>
          </a:p>
          <a:p>
            <a:r>
              <a:rPr lang="en-US" sz="1800" dirty="0">
                <a:latin typeface="Arial Black" panose="020B0A04020102020204" pitchFamily="34" charset="0"/>
              </a:rPr>
              <a:t>It processes data to make driving decisions using deep learning and computer </a:t>
            </a:r>
            <a:r>
              <a:rPr lang="en-US" sz="1800" dirty="0" smtClean="0">
                <a:latin typeface="Arial Black" panose="020B0A04020102020204" pitchFamily="34" charset="0"/>
              </a:rPr>
              <a:t>vision.</a:t>
            </a:r>
            <a:endParaRPr lang="en-US" sz="1800" dirty="0">
              <a:latin typeface="Arial Black" panose="020B0A04020102020204" pitchFamily="34" charset="0"/>
            </a:endParaRPr>
          </a:p>
          <a:p>
            <a:r>
              <a:rPr lang="en-US" sz="1800" b="1" dirty="0" smtClean="0">
                <a:latin typeface="Arial Black" panose="020B0A04020102020204" pitchFamily="34" charset="0"/>
              </a:rPr>
              <a:t>AI </a:t>
            </a:r>
            <a:r>
              <a:rPr lang="en-US" sz="1800" b="1" dirty="0">
                <a:latin typeface="Arial Black" panose="020B0A04020102020204" pitchFamily="34" charset="0"/>
              </a:rPr>
              <a:t>predicts the behavior of other road users</a:t>
            </a:r>
            <a:r>
              <a:rPr lang="en-US" sz="1800" dirty="0">
                <a:latin typeface="Arial Black" panose="020B0A04020102020204" pitchFamily="34" charset="0"/>
              </a:rPr>
              <a:t> (like pedestrians and other vehicles) to plan safe </a:t>
            </a:r>
            <a:r>
              <a:rPr lang="en-US" sz="1800" dirty="0" smtClean="0">
                <a:latin typeface="Arial Black" panose="020B0A04020102020204" pitchFamily="34" charset="0"/>
              </a:rPr>
              <a:t>maneuver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139FC-6BF8-0C24-E11A-B01D1A7D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0" y="668534"/>
            <a:ext cx="5651142" cy="433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AB316-31AE-96FE-7566-0845D070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38" y="252404"/>
            <a:ext cx="4622471" cy="2384319"/>
          </a:xfrm>
        </p:spPr>
        <p:txBody>
          <a:bodyPr/>
          <a:lstStyle/>
          <a:p>
            <a:r>
              <a:rPr lang="en-IN" dirty="0"/>
              <a:t>Recent Innovations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D8B04B-B080-1FDB-FA5B-17764C295F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1538" y="2389835"/>
            <a:ext cx="3577916" cy="493776"/>
          </a:xfrm>
        </p:spPr>
        <p:txBody>
          <a:bodyPr/>
          <a:lstStyle/>
          <a:p>
            <a:r>
              <a:rPr lang="en-US" sz="1600" dirty="0">
                <a:latin typeface="Arial Black" panose="020B0A04020102020204" pitchFamily="34" charset="0"/>
              </a:rPr>
              <a:t>Improvements in AI algorithms for safer navigation</a:t>
            </a:r>
            <a:r>
              <a:rPr lang="en-US" sz="24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89EAAF-B063-6C60-08AA-ACF274EFF3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538" y="3370218"/>
            <a:ext cx="2918905" cy="2639899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Arial Black" panose="020B0A04020102020204" pitchFamily="34" charset="0"/>
              </a:rPr>
              <a:t>Advanced sensors like LiDAR and radar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IN" sz="1600" dirty="0">
                <a:latin typeface="Arial Black" panose="020B0A04020102020204" pitchFamily="34" charset="0"/>
              </a:rPr>
              <a:t>Companies like Tesla, </a:t>
            </a:r>
            <a:r>
              <a:rPr lang="en-IN" sz="1600" dirty="0" err="1" smtClean="0">
                <a:latin typeface="Arial Black" panose="020B0A04020102020204" pitchFamily="34" charset="0"/>
              </a:rPr>
              <a:t>Waymo</a:t>
            </a:r>
            <a:r>
              <a:rPr lang="en-IN" sz="1600" dirty="0" smtClean="0">
                <a:latin typeface="Arial Black" panose="020B0A04020102020204" pitchFamily="34" charset="0"/>
              </a:rPr>
              <a:t>,</a:t>
            </a:r>
            <a:r>
              <a:rPr lang="en-US" sz="1600" dirty="0">
                <a:latin typeface="Arial Black" panose="020B0A04020102020204" pitchFamily="34" charset="0"/>
              </a:rPr>
              <a:t> have tested new self-driving features recently</a:t>
            </a:r>
            <a:r>
              <a:rPr lang="en-US" dirty="0"/>
              <a:t>.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t="13122" r="2023" b="10072"/>
          <a:stretch/>
        </p:blipFill>
        <p:spPr>
          <a:xfrm>
            <a:off x="4763587" y="1444563"/>
            <a:ext cx="6749144" cy="3349047"/>
          </a:xfrm>
        </p:spPr>
      </p:pic>
    </p:spTree>
    <p:extLst>
      <p:ext uri="{BB962C8B-B14F-4D97-AF65-F5344CB8AC3E}">
        <p14:creationId xmlns:p14="http://schemas.microsoft.com/office/powerpoint/2010/main" val="32767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AC724-E220-9B34-1FFB-2EBD1C37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96" t="4062" r="-4587" b="-39334"/>
          <a:stretch/>
        </p:blipFill>
        <p:spPr>
          <a:xfrm>
            <a:off x="3709851" y="287383"/>
            <a:ext cx="8090263" cy="4432663"/>
          </a:xfr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84188" y="0"/>
            <a:ext cx="3164770" cy="1156499"/>
          </a:xfrm>
        </p:spPr>
        <p:txBody>
          <a:bodyPr/>
          <a:lstStyle/>
          <a:p>
            <a:r>
              <a:rPr lang="en-IN" dirty="0" smtClean="0"/>
              <a:t>Benefits :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072" y="1255590"/>
            <a:ext cx="3164764" cy="13763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Black" panose="020B0A04020102020204" pitchFamily="34" charset="0"/>
              </a:rPr>
              <a:t>Safer roads by reducing  </a:t>
            </a:r>
            <a:r>
              <a:rPr lang="en-US" sz="1600" dirty="0" err="1" smtClean="0">
                <a:latin typeface="Arial Black" panose="020B0A04020102020204" pitchFamily="34" charset="0"/>
              </a:rPr>
              <a:t>humam</a:t>
            </a:r>
            <a:r>
              <a:rPr lang="en-US" sz="1600" dirty="0" smtClean="0">
                <a:latin typeface="Arial Black" panose="020B0A04020102020204" pitchFamily="34" charset="0"/>
              </a:rPr>
              <a:t>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Black" panose="020B0A04020102020204" pitchFamily="34" charset="0"/>
              </a:rPr>
              <a:t>Less traffic 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Black" panose="020B0A04020102020204" pitchFamily="34" charset="0"/>
              </a:rPr>
              <a:t>Environmental driving on efficient driving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250" y="2933007"/>
            <a:ext cx="4546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+mj-lt"/>
              </a:rPr>
              <a:t>CHALLENGES :</a:t>
            </a:r>
            <a:endParaRPr lang="en-IN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2114" y="4136571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anose="020B0A04020102020204" pitchFamily="34" charset="0"/>
              </a:rPr>
              <a:t>HA</a:t>
            </a:r>
            <a:endParaRPr lang="en-IN" sz="1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50" y="3842883"/>
            <a:ext cx="5562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*  Handling complex weather and  </a:t>
            </a:r>
          </a:p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   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unpredictable 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suitation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        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    *  Decision making while accidents</a:t>
            </a:r>
          </a:p>
          <a:p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55" y="690479"/>
            <a:ext cx="7665445" cy="1102810"/>
          </a:xfrm>
        </p:spPr>
        <p:txBody>
          <a:bodyPr/>
          <a:lstStyle/>
          <a:p>
            <a:r>
              <a:rPr lang="en-US" dirty="0" smtClean="0"/>
              <a:t>Conclusion :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542903" y="2002971"/>
            <a:ext cx="7114903" cy="1071155"/>
          </a:xfrm>
        </p:spPr>
        <p:txBody>
          <a:bodyPr/>
          <a:lstStyle/>
          <a:p>
            <a:r>
              <a:rPr lang="en-US" sz="1600" dirty="0">
                <a:latin typeface="Arial Black" panose="020B0A04020102020204" pitchFamily="34" charset="0"/>
              </a:rPr>
              <a:t>AI is transforming how we travel with safer, smarter cars.</a:t>
            </a:r>
          </a:p>
          <a:p>
            <a:r>
              <a:rPr lang="en-US" sz="1600" dirty="0">
                <a:latin typeface="Arial Black" panose="020B0A04020102020204" pitchFamily="34" charset="0"/>
              </a:rPr>
              <a:t>The future of transportation looks autonomous and connected</a:t>
            </a:r>
            <a:r>
              <a:rPr lang="en-US" dirty="0"/>
              <a:t>.</a:t>
            </a:r>
          </a:p>
          <a:p>
            <a:endParaRPr lang="en-IN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E35ECA-2B69-5213-DBE4-301EAB67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090" y="-79902"/>
            <a:ext cx="5710654" cy="3058234"/>
          </a:xfrm>
        </p:spPr>
        <p:txBody>
          <a:bodyPr/>
          <a:lstStyle/>
          <a:p>
            <a:r>
              <a:rPr lang="en-US" sz="6000" dirty="0" smtClean="0"/>
              <a:t>Thank</a:t>
            </a:r>
            <a:r>
              <a:rPr lang="en-US" dirty="0" smtClean="0"/>
              <a:t> </a:t>
            </a:r>
            <a:r>
              <a:rPr lang="en-US" sz="6000" dirty="0" smtClean="0"/>
              <a:t>you !</a:t>
            </a:r>
            <a:endParaRPr lang="en-US" sz="6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A6005-AC60-8CAB-D35A-C3395096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5" name="3c5947f0d85d768a10bf5bdd900d094c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96193" y="2307770"/>
            <a:ext cx="6876649" cy="33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TM66931312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FF0000"/>
      </a:accent1>
      <a:accent2>
        <a:srgbClr val="F5EFE7"/>
      </a:accent2>
      <a:accent3>
        <a:srgbClr val="7B49E1"/>
      </a:accent3>
      <a:accent4>
        <a:srgbClr val="9AD7C7"/>
      </a:accent4>
      <a:accent5>
        <a:srgbClr val="237BFB"/>
      </a:accent5>
      <a:accent6>
        <a:srgbClr val="E9D7E7"/>
      </a:accent6>
      <a:hlink>
        <a:srgbClr val="FFFF00"/>
      </a:hlink>
      <a:folHlink>
        <a:srgbClr val="6BF0CD"/>
      </a:folHlink>
    </a:clrScheme>
    <a:fontScheme name="Custom 60">
      <a:majorFont>
        <a:latin typeface="MS PMincho"/>
        <a:ea typeface=""/>
        <a:cs typeface=""/>
      </a:majorFont>
      <a:minorFont>
        <a:latin typeface="Mangal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931312_Win32_SL_V3" id="{95AE7881-AB7F-4307-BAFF-D002B22B1082}" vid="{F008C54E-045F-456B-B872-F8E3CAF310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9CA4D2-B95E-49C0-A306-875863A411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5E4DA4-E494-46AA-9E36-29155C1433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296157-C082-4829-A89B-8A5ED50B6587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</Words>
  <Application>Microsoft Office PowerPoint</Application>
  <PresentationFormat>Widescreen</PresentationFormat>
  <Paragraphs>37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Dotum</vt:lpstr>
      <vt:lpstr>Mangal</vt:lpstr>
      <vt:lpstr>MS PMincho</vt:lpstr>
      <vt:lpstr>Custom</vt:lpstr>
      <vt:lpstr>AI in Autonomous Vehicles                                                  -</vt:lpstr>
      <vt:lpstr>INTRODUCE THE ERA</vt:lpstr>
      <vt:lpstr>ROLE OF AI</vt:lpstr>
      <vt:lpstr>Recent Innovations</vt:lpstr>
      <vt:lpstr>Benefits :</vt:lpstr>
      <vt:lpstr>Conclusion :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2023-07-18T10:17:11Z</dcterms:created>
  <dcterms:modified xsi:type="dcterms:W3CDTF">2025-09-15T04:41:41Z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