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2" r:id="rId17"/>
    <p:sldId id="274" r:id="rId18"/>
    <p:sldId id="273"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C3AF0-842F-4E5B-B0A5-23E54FBE673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157E0966-C0F1-48A8-AFB5-E4B4561A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18339F2-0030-4C98-B780-9936A0F4051B}"/>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87D488ED-5C98-405C-8FFB-F4CCE145B50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30C3AC-B1CD-4E54-9662-07E562B5E491}"/>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14664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97528-35F5-49AA-ADCF-0604786FE8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3C385C4-97D9-4804-AC07-AED8D867324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7E66042-C864-414B-B4DC-F51EF1C069B1}"/>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908D6741-B388-4E96-BADB-76A18A9168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A4E4284-DCE0-4B25-8D27-6D50D5C1BC24}"/>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415417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57AB2F6-7819-45EB-B4CB-BF7F8E9C30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0AD26CF-E0A0-44CC-BEA4-A5F25046A12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157A09-4E53-4DE4-8E5A-E10D5BAD36DB}"/>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23EF208D-A39A-4FBE-AC46-817B138D172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ED86A87-407B-4F45-8CC1-E408946FF206}"/>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294338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0209A-8DF9-46D0-B641-1B0B63B3830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7F8D1DB-F11A-4A1B-BE9F-C9B4393CD6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9A40FA2-A437-4AB6-B89A-F7D48721A3E2}"/>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935BB7AC-0BFC-4B96-95FB-EF666926F23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3D6F0E5-71FD-4308-8395-C2CDE5BA9C26}"/>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286798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21492-2956-4862-A293-6767848059B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0C575D-3897-4B6B-8B0C-6B3F2B234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BA0724E-81DE-42D5-996A-C544E1072DDC}"/>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80628DBA-250D-4CEE-A559-2BCEFA32023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97971C3-5AE2-4709-8A18-3927708C21A1}"/>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164335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E3D0E-A64A-431B-9A21-72FA55785FD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61A7C1F-184E-4EE0-953E-1B2381C642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B4729B7-F3DA-4956-B9D0-3F45AA45DE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92C8F46-500B-4BAF-8957-5C7E6E8383B3}"/>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6" name="Marcador de pie de página 5">
            <a:extLst>
              <a:ext uri="{FF2B5EF4-FFF2-40B4-BE49-F238E27FC236}">
                <a16:creationId xmlns:a16="http://schemas.microsoft.com/office/drawing/2014/main" id="{9B68C145-FEC3-4B26-AE1A-3DBEEF3DCB9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E33BECE-1E5C-4A9C-B2C6-E6D4C9E3B385}"/>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190121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F8FF4-DF8A-4D1B-B428-5F9986F4E67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ED6908A-4643-48CD-9C23-42EC97244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A9D6306-936B-4F04-AF8A-F0FE66611D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87230F04-2BB1-4365-AF9D-53343EAF8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1E76ED-BF1E-4546-866F-2F4DB4E155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A8095898-7408-486F-B84E-864EA9576C56}"/>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8" name="Marcador de pie de página 7">
            <a:extLst>
              <a:ext uri="{FF2B5EF4-FFF2-40B4-BE49-F238E27FC236}">
                <a16:creationId xmlns:a16="http://schemas.microsoft.com/office/drawing/2014/main" id="{039AB535-EE78-475A-90BC-8CBF9D7BEB3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FC57928-ADDD-4B1B-8A8E-E7A59628D662}"/>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40997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CF85F-9FBF-45A7-87FF-5A29656F51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7C1E947E-2E6B-4031-8478-8DBB3D38FB43}"/>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4" name="Marcador de pie de página 3">
            <a:extLst>
              <a:ext uri="{FF2B5EF4-FFF2-40B4-BE49-F238E27FC236}">
                <a16:creationId xmlns:a16="http://schemas.microsoft.com/office/drawing/2014/main" id="{7D399666-9266-44C3-90B9-818B573BDFA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8FD63E98-2557-44C4-B5B3-1A0F912F42E4}"/>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332473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9F9BF0-B28A-4CAB-AE71-D120BC5F512E}"/>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3" name="Marcador de pie de página 2">
            <a:extLst>
              <a:ext uri="{FF2B5EF4-FFF2-40B4-BE49-F238E27FC236}">
                <a16:creationId xmlns:a16="http://schemas.microsoft.com/office/drawing/2014/main" id="{E98880C7-3D42-47AB-BE70-FFD10275B95B}"/>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B215B15-15A4-48FE-A00F-89C936180BD0}"/>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3871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53F78-B2F3-4DF0-8DA1-073916ADCA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D47795F-3555-428C-8343-8B8C645F0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1F83CFB-1104-4717-AD0F-659C919D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9EFAB0-17D5-4216-AEFF-2490B9C45DE2}"/>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6" name="Marcador de pie de página 5">
            <a:extLst>
              <a:ext uri="{FF2B5EF4-FFF2-40B4-BE49-F238E27FC236}">
                <a16:creationId xmlns:a16="http://schemas.microsoft.com/office/drawing/2014/main" id="{7771D32D-ADBB-4D5F-AC9A-F80BEF24800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B31D7BE-1D74-4DDF-B7B3-0A2776AA9791}"/>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166469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04F1E-46AE-4615-AE30-A3D0FFCEE8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8692933-66C2-446A-8E4A-AC7476D3C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724E588-D718-4A44-8749-956C18F38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F165DF-A2E6-4034-B604-C308F286CABC}"/>
              </a:ext>
            </a:extLst>
          </p:cNvPr>
          <p:cNvSpPr>
            <a:spLocks noGrp="1"/>
          </p:cNvSpPr>
          <p:nvPr>
            <p:ph type="dt" sz="half" idx="10"/>
          </p:nvPr>
        </p:nvSpPr>
        <p:spPr/>
        <p:txBody>
          <a:bodyPr/>
          <a:lstStyle/>
          <a:p>
            <a:fld id="{31FA1C00-7D65-4921-9A73-4A8264B2CC29}" type="datetimeFigureOut">
              <a:rPr lang="es-PE" smtClean="0"/>
              <a:t>1/05/2019</a:t>
            </a:fld>
            <a:endParaRPr lang="es-PE"/>
          </a:p>
        </p:txBody>
      </p:sp>
      <p:sp>
        <p:nvSpPr>
          <p:cNvPr id="6" name="Marcador de pie de página 5">
            <a:extLst>
              <a:ext uri="{FF2B5EF4-FFF2-40B4-BE49-F238E27FC236}">
                <a16:creationId xmlns:a16="http://schemas.microsoft.com/office/drawing/2014/main" id="{C1014E35-677A-4CD7-971B-E501DD6FA49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41EB068-011C-4039-9213-CE90BD7C2410}"/>
              </a:ext>
            </a:extLst>
          </p:cNvPr>
          <p:cNvSpPr>
            <a:spLocks noGrp="1"/>
          </p:cNvSpPr>
          <p:nvPr>
            <p:ph type="sldNum" sz="quarter" idx="12"/>
          </p:nvPr>
        </p:nvSpPr>
        <p:spPr/>
        <p:txBody>
          <a:bodyPr/>
          <a:lstStyle/>
          <a:p>
            <a:fld id="{B8827A09-B652-4C36-8E1B-5F4994D1CD39}" type="slidenum">
              <a:rPr lang="es-PE" smtClean="0"/>
              <a:t>‹Nº›</a:t>
            </a:fld>
            <a:endParaRPr lang="es-PE"/>
          </a:p>
        </p:txBody>
      </p:sp>
    </p:spTree>
    <p:extLst>
      <p:ext uri="{BB962C8B-B14F-4D97-AF65-F5344CB8AC3E}">
        <p14:creationId xmlns:p14="http://schemas.microsoft.com/office/powerpoint/2010/main" val="403668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D8881C-1688-4151-97A9-ED2BCE0B1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634772D-A0BB-443D-80C5-6C3AE7A16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7F35D91-4F5F-4EA4-B642-E2DAE96A8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A1C00-7D65-4921-9A73-4A8264B2CC29}" type="datetimeFigureOut">
              <a:rPr lang="es-PE" smtClean="0"/>
              <a:t>1/05/2019</a:t>
            </a:fld>
            <a:endParaRPr lang="es-PE"/>
          </a:p>
        </p:txBody>
      </p:sp>
      <p:sp>
        <p:nvSpPr>
          <p:cNvPr id="5" name="Marcador de pie de página 4">
            <a:extLst>
              <a:ext uri="{FF2B5EF4-FFF2-40B4-BE49-F238E27FC236}">
                <a16:creationId xmlns:a16="http://schemas.microsoft.com/office/drawing/2014/main" id="{70FA9B92-DBF8-484D-B22A-5230AE6E4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3CB7572-C05E-4EB7-814D-8B4F82F31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27A09-B652-4C36-8E1B-5F4994D1CD39}" type="slidenum">
              <a:rPr lang="es-PE" smtClean="0"/>
              <a:t>‹Nº›</a:t>
            </a:fld>
            <a:endParaRPr lang="es-PE"/>
          </a:p>
        </p:txBody>
      </p:sp>
    </p:spTree>
    <p:extLst>
      <p:ext uri="{BB962C8B-B14F-4D97-AF65-F5344CB8AC3E}">
        <p14:creationId xmlns:p14="http://schemas.microsoft.com/office/powerpoint/2010/main" val="21199496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174BAB-FC2A-493C-80AE-27495E917FC0}"/>
              </a:ext>
            </a:extLst>
          </p:cNvPr>
          <p:cNvSpPr>
            <a:spLocks noGrp="1"/>
          </p:cNvSpPr>
          <p:nvPr>
            <p:ph idx="1"/>
          </p:nvPr>
        </p:nvSpPr>
        <p:spPr/>
        <p:txBody>
          <a:bodyPr/>
          <a:lstStyle/>
          <a:p>
            <a:r>
              <a:rPr lang="es-PE" dirty="0"/>
              <a:t>Medina López Jahir</a:t>
            </a:r>
          </a:p>
          <a:p>
            <a:r>
              <a:rPr lang="es-PE" dirty="0"/>
              <a:t>Polo Niquin Cristian Daniel</a:t>
            </a:r>
          </a:p>
          <a:p>
            <a:endParaRPr lang="es-PE" dirty="0"/>
          </a:p>
        </p:txBody>
      </p:sp>
    </p:spTree>
    <p:extLst>
      <p:ext uri="{BB962C8B-B14F-4D97-AF65-F5344CB8AC3E}">
        <p14:creationId xmlns:p14="http://schemas.microsoft.com/office/powerpoint/2010/main" val="199656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339906"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 ATENUACIÓN </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139321"/>
          </a:xfrm>
          <a:prstGeom prst="rect">
            <a:avLst/>
          </a:prstGeom>
          <a:noFill/>
        </p:spPr>
        <p:txBody>
          <a:bodyPr wrap="square" rtlCol="0">
            <a:spAutoFit/>
          </a:bodyPr>
          <a:lstStyle/>
          <a:p>
            <a:r>
              <a:rPr lang="es-PE" dirty="0"/>
              <a:t>La energía de una señal decae con la distancia. La atenuación es la perdida de la potencia de una señal, por ello para que la señal llegue con la suficiente energía es necesario el uso de amplificadores o repetidores   La atenuación se incrementa con la frecuencia, con la temperatura y con el tiempo.</a:t>
            </a:r>
          </a:p>
          <a:p>
            <a:pPr algn="just"/>
            <a:endParaRPr lang="es-PE" dirty="0"/>
          </a:p>
          <a:p>
            <a:r>
              <a:rPr lang="es-PE" dirty="0"/>
              <a:t>La atenuación es la razón principal de que el largo de las redes tenga varias restricciones. Si la señal se hace muy débil, el equipo receptor no interceptará bien o no reconocerá esta información. Esto causa errores, bajo desempeño al tener que transmitir la señal.</a:t>
            </a:r>
          </a:p>
          <a:p>
            <a:r>
              <a:rPr lang="es-PE" dirty="0"/>
              <a:t> </a:t>
            </a:r>
          </a:p>
        </p:txBody>
      </p:sp>
      <p:pic>
        <p:nvPicPr>
          <p:cNvPr id="18434" name="Picture 2" descr="Resultado de imagen para atenuacion de seÃ±al">
            <a:extLst>
              <a:ext uri="{FF2B5EF4-FFF2-40B4-BE49-F238E27FC236}">
                <a16:creationId xmlns:a16="http://schemas.microsoft.com/office/drawing/2014/main" id="{0E0C29C2-B209-4BE5-9AAF-CFC68945C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969599"/>
            <a:ext cx="3053540" cy="22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2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5180714"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2.1 Bobina de carga</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1779687"/>
            <a:ext cx="6830524" cy="4832092"/>
          </a:xfrm>
          <a:prstGeom prst="rect">
            <a:avLst/>
          </a:prstGeom>
          <a:noFill/>
        </p:spPr>
        <p:txBody>
          <a:bodyPr wrap="square" rtlCol="0">
            <a:spAutoFit/>
          </a:bodyPr>
          <a:lstStyle/>
          <a:p>
            <a:pPr algn="just"/>
            <a:r>
              <a:rPr lang="es-PE" dirty="0"/>
              <a:t>La bobina de </a:t>
            </a:r>
            <a:r>
              <a:rPr lang="es-PE" dirty="0" err="1"/>
              <a:t>Pupin</a:t>
            </a:r>
            <a:r>
              <a:rPr lang="es-PE" dirty="0"/>
              <a:t> o bobina de carga es un inductor que colocado a intervalos regulares a lo largo de un circuito telefónico formado por hilos de cobre hace que disminuya la atenuación.</a:t>
            </a:r>
          </a:p>
          <a:p>
            <a:pPr algn="just"/>
            <a:endParaRPr lang="es-PE" dirty="0"/>
          </a:p>
          <a:p>
            <a:pPr lvl="2"/>
            <a:r>
              <a:rPr lang="es-PE" sz="1600" i="1" dirty="0"/>
              <a:t>	</a:t>
            </a:r>
            <a:r>
              <a:rPr lang="es-PE" sz="1600" i="1" dirty="0" err="1"/>
              <a:t>R.C</a:t>
            </a:r>
            <a:r>
              <a:rPr lang="es-PE" sz="1600" i="1" dirty="0"/>
              <a:t> = </a:t>
            </a:r>
            <a:r>
              <a:rPr lang="es-PE" sz="1600" i="1" dirty="0" err="1"/>
              <a:t>L.G</a:t>
            </a:r>
            <a:r>
              <a:rPr lang="es-PE" sz="1600" i="1" dirty="0"/>
              <a:t> </a:t>
            </a:r>
            <a:endParaRPr lang="es-PE" sz="1600" dirty="0"/>
          </a:p>
          <a:p>
            <a:pPr lvl="2"/>
            <a:r>
              <a:rPr lang="es-PE" sz="1600" dirty="0"/>
              <a:t>donde R, C, L y G son las constantes primarias del circuito y representan respectivamente:</a:t>
            </a:r>
          </a:p>
          <a:p>
            <a:pPr lvl="2"/>
            <a:r>
              <a:rPr lang="es-PE" sz="1600" dirty="0"/>
              <a:t> </a:t>
            </a:r>
          </a:p>
          <a:p>
            <a:pPr lvl="2"/>
            <a:r>
              <a:rPr lang="es-PE" sz="1600" dirty="0"/>
              <a:t>R = Resistencia kilométrica en ohmios. </a:t>
            </a:r>
          </a:p>
          <a:p>
            <a:pPr lvl="2"/>
            <a:r>
              <a:rPr lang="es-PE" sz="1600" dirty="0"/>
              <a:t>C = Capacidad kilométrica en faradios.</a:t>
            </a:r>
          </a:p>
          <a:p>
            <a:pPr lvl="2"/>
            <a:r>
              <a:rPr lang="es-PE" sz="1600" dirty="0"/>
              <a:t>L = Inductancia kilométrica en henrios.</a:t>
            </a:r>
          </a:p>
          <a:p>
            <a:pPr lvl="2"/>
            <a:r>
              <a:rPr lang="es-PE" sz="1600" dirty="0"/>
              <a:t>G = Conductancia kilométrica entre hilos del circuito en siemens.</a:t>
            </a:r>
          </a:p>
          <a:p>
            <a:pPr algn="just"/>
            <a:endParaRPr lang="es-PE" dirty="0"/>
          </a:p>
          <a:p>
            <a:pPr algn="just"/>
            <a:r>
              <a:rPr lang="es-PE" dirty="0"/>
              <a:t>Cuando se cumple la condición de Heaviside la atenuación es mínima e independiente de la frecuencia, no hay distorsión lineal y el tiempo de propagación es constante. Para tratar de cumplir la condición de Heaviside el único parámetro sobre el que se podía actuar era L.</a:t>
            </a:r>
          </a:p>
          <a:p>
            <a:pPr algn="just"/>
            <a:endParaRPr lang="es-PE" dirty="0"/>
          </a:p>
        </p:txBody>
      </p:sp>
      <p:pic>
        <p:nvPicPr>
          <p:cNvPr id="8" name="Imagen 7" descr="Bobina de Pupin.png">
            <a:extLst>
              <a:ext uri="{FF2B5EF4-FFF2-40B4-BE49-F238E27FC236}">
                <a16:creationId xmlns:a16="http://schemas.microsoft.com/office/drawing/2014/main" id="{61119FA6-80D6-41CB-8228-ABBC5A25B7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1" y="2723616"/>
            <a:ext cx="4108703" cy="2676881"/>
          </a:xfrm>
          <a:prstGeom prst="rect">
            <a:avLst/>
          </a:prstGeom>
          <a:noFill/>
          <a:ln>
            <a:noFill/>
          </a:ln>
        </p:spPr>
      </p:pic>
    </p:spTree>
    <p:extLst>
      <p:ext uri="{BB962C8B-B14F-4D97-AF65-F5344CB8AC3E}">
        <p14:creationId xmlns:p14="http://schemas.microsoft.com/office/powerpoint/2010/main" val="4213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327467"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2.3 Repetidores</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2308324"/>
          </a:xfrm>
          <a:prstGeom prst="rect">
            <a:avLst/>
          </a:prstGeom>
          <a:noFill/>
        </p:spPr>
        <p:txBody>
          <a:bodyPr wrap="square" rtlCol="0">
            <a:spAutoFit/>
          </a:bodyPr>
          <a:lstStyle/>
          <a:p>
            <a:pPr algn="just"/>
            <a:r>
              <a:rPr lang="es-PE" dirty="0"/>
              <a:t>El repetidor recibe, amplifica y retransmite las señales, con o sin conversión de frecuencia, procedentes de una estación base (enlace descendente) y señales procedentes de los equipos móviles en la dirección opuesta.</a:t>
            </a:r>
          </a:p>
          <a:p>
            <a:pPr algn="just"/>
            <a:endParaRPr lang="es-PE" dirty="0"/>
          </a:p>
          <a:p>
            <a:pPr algn="just"/>
            <a:r>
              <a:rPr lang="es-PE" dirty="0"/>
              <a:t>Los repetidores sirven para extender la cobertura de una estación base, pero no pueden sustituirla, por eso deben estar conectadas siempre a una estación base.</a:t>
            </a:r>
          </a:p>
        </p:txBody>
      </p:sp>
      <p:pic>
        <p:nvPicPr>
          <p:cNvPr id="8" name="Imagen 7" descr="Resultado de imagen para repetidores y amplificadores">
            <a:extLst>
              <a:ext uri="{FF2B5EF4-FFF2-40B4-BE49-F238E27FC236}">
                <a16:creationId xmlns:a16="http://schemas.microsoft.com/office/drawing/2014/main" id="{2840C81C-BC5E-41C0-9AE4-3B47CED203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538176"/>
            <a:ext cx="4342522" cy="2663688"/>
          </a:xfrm>
          <a:prstGeom prst="rect">
            <a:avLst/>
          </a:prstGeom>
          <a:noFill/>
          <a:ln>
            <a:noFill/>
          </a:ln>
        </p:spPr>
      </p:pic>
    </p:spTree>
    <p:extLst>
      <p:ext uri="{BB962C8B-B14F-4D97-AF65-F5344CB8AC3E}">
        <p14:creationId xmlns:p14="http://schemas.microsoft.com/office/powerpoint/2010/main" val="342894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327467"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2.3 Repetidores</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2862322"/>
          </a:xfrm>
          <a:prstGeom prst="rect">
            <a:avLst/>
          </a:prstGeom>
          <a:noFill/>
        </p:spPr>
        <p:txBody>
          <a:bodyPr wrap="square" rtlCol="0">
            <a:spAutoFit/>
          </a:bodyPr>
          <a:lstStyle/>
          <a:p>
            <a:pPr algn="just"/>
            <a:r>
              <a:rPr lang="es-PE" dirty="0"/>
              <a:t>En telecomunicaciones, el término repetidor tiene los siguientes significados normalizados:</a:t>
            </a:r>
          </a:p>
          <a:p>
            <a:pPr algn="just"/>
            <a:endParaRPr lang="es-PE" dirty="0"/>
          </a:p>
          <a:p>
            <a:pPr marL="285750" indent="-285750" algn="just">
              <a:buFont typeface="Arial" panose="020B0604020202020204" pitchFamily="34" charset="0"/>
              <a:buChar char="•"/>
            </a:pPr>
            <a:r>
              <a:rPr lang="es-PE" dirty="0"/>
              <a:t>Un dispositivo analógico que amplifica una señal de entrada, independientemente de su naturaleza (analógica o digital).</a:t>
            </a:r>
          </a:p>
          <a:p>
            <a:pPr marL="285750" indent="-285750" algn="just">
              <a:buFont typeface="Arial" panose="020B0604020202020204" pitchFamily="34" charset="0"/>
              <a:buChar char="•"/>
            </a:pPr>
            <a:r>
              <a:rPr lang="es-PE" dirty="0"/>
              <a:t>Un dispositivo digital que amplifica, conforma, </a:t>
            </a:r>
            <a:r>
              <a:rPr lang="es-PE" dirty="0" err="1"/>
              <a:t>retemporiza</a:t>
            </a:r>
            <a:r>
              <a:rPr lang="es-PE" dirty="0"/>
              <a:t> o regenera lleva a cabo una combinación de cualquiera de estas funciones sobre una señal digital de entrada para su retransmisión.</a:t>
            </a:r>
          </a:p>
          <a:p>
            <a:pPr algn="just"/>
            <a:endParaRPr lang="es-PE" dirty="0"/>
          </a:p>
          <a:p>
            <a:pPr algn="just"/>
            <a:endParaRPr lang="es-PE" dirty="0"/>
          </a:p>
        </p:txBody>
      </p:sp>
      <p:pic>
        <p:nvPicPr>
          <p:cNvPr id="8" name="Imagen 7" descr="Resultado de imagen para repetidores y amplificadores">
            <a:extLst>
              <a:ext uri="{FF2B5EF4-FFF2-40B4-BE49-F238E27FC236}">
                <a16:creationId xmlns:a16="http://schemas.microsoft.com/office/drawing/2014/main" id="{569DB5E4-5679-44D0-895B-13BFC7ED39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538176"/>
            <a:ext cx="4342522" cy="2663688"/>
          </a:xfrm>
          <a:prstGeom prst="rect">
            <a:avLst/>
          </a:prstGeom>
          <a:noFill/>
          <a:ln>
            <a:noFill/>
          </a:ln>
        </p:spPr>
      </p:pic>
    </p:spTree>
    <p:extLst>
      <p:ext uri="{BB962C8B-B14F-4D97-AF65-F5344CB8AC3E}">
        <p14:creationId xmlns:p14="http://schemas.microsoft.com/office/powerpoint/2010/main" val="33318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9332235"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2.3 Repetidores sobre soporte físico</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693319"/>
          </a:xfrm>
          <a:prstGeom prst="rect">
            <a:avLst/>
          </a:prstGeom>
          <a:noFill/>
        </p:spPr>
        <p:txBody>
          <a:bodyPr wrap="square" rtlCol="0">
            <a:spAutoFit/>
          </a:bodyPr>
          <a:lstStyle/>
          <a:p>
            <a:pPr algn="just"/>
            <a:r>
              <a:rPr lang="es-PE" dirty="0"/>
              <a:t>En este caso la estación base se conecta a través del cable o fibra correspondiente hasta el repetidor de manera que toda la señal de RF viaja por el soporte físico, convenientemente adaptada para viajar por este medio. </a:t>
            </a:r>
          </a:p>
          <a:p>
            <a:pPr algn="just"/>
            <a:endParaRPr lang="es-PE" dirty="0"/>
          </a:p>
          <a:p>
            <a:pPr algn="just"/>
            <a:r>
              <a:rPr lang="es-PE" dirty="0"/>
              <a:t>Las principales ventajas de este tipo de repetidores son la baja atenuación entre la estación base y el repetidor, el aislamiento total entre el enlace estación base y repetidor y la comunicación entre el terminal móvil y el repetidor, además no es necesaria una visión directa entre la estación base y el repetidor. </a:t>
            </a:r>
          </a:p>
          <a:p>
            <a:pPr algn="just"/>
            <a:endParaRPr lang="es-PE" dirty="0"/>
          </a:p>
          <a:p>
            <a:pPr algn="just"/>
            <a:r>
              <a:rPr lang="es-PE" dirty="0"/>
              <a:t>El principal inconveniente es el elevado coste de implementación.</a:t>
            </a:r>
          </a:p>
          <a:p>
            <a:pPr algn="just"/>
            <a:endParaRPr lang="es-PE" dirty="0"/>
          </a:p>
        </p:txBody>
      </p:sp>
      <p:pic>
        <p:nvPicPr>
          <p:cNvPr id="8" name="Imagen 7" descr="Resultado de imagen para repetidores y amplificadores">
            <a:extLst>
              <a:ext uri="{FF2B5EF4-FFF2-40B4-BE49-F238E27FC236}">
                <a16:creationId xmlns:a16="http://schemas.microsoft.com/office/drawing/2014/main" id="{4A2B3FE5-7871-44E2-9997-8FF74F4B5F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538176"/>
            <a:ext cx="4342522" cy="2663688"/>
          </a:xfrm>
          <a:prstGeom prst="rect">
            <a:avLst/>
          </a:prstGeom>
          <a:noFill/>
          <a:ln>
            <a:noFill/>
          </a:ln>
        </p:spPr>
      </p:pic>
    </p:spTree>
    <p:extLst>
      <p:ext uri="{BB962C8B-B14F-4D97-AF65-F5344CB8AC3E}">
        <p14:creationId xmlns:p14="http://schemas.microsoft.com/office/powerpoint/2010/main" val="32212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10723128"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2.3 Repetidores sobre enlace inalámbrico</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2862322"/>
          </a:xfrm>
          <a:prstGeom prst="rect">
            <a:avLst/>
          </a:prstGeom>
          <a:noFill/>
        </p:spPr>
        <p:txBody>
          <a:bodyPr wrap="square" rtlCol="0">
            <a:spAutoFit/>
          </a:bodyPr>
          <a:lstStyle/>
          <a:p>
            <a:pPr algn="just"/>
            <a:r>
              <a:rPr lang="es-PE" dirty="0"/>
              <a:t>A diferencia de los anteriores no requiere un soporte físico entre la estación base donante y el repetidor. Existen dos grandes tipos de repetidores inalámbricos: los repetidores por radio y los repetidores por infrarrojos.</a:t>
            </a:r>
          </a:p>
          <a:p>
            <a:pPr algn="just"/>
            <a:endParaRPr lang="es-PE" dirty="0"/>
          </a:p>
          <a:p>
            <a:pPr algn="just"/>
            <a:r>
              <a:rPr lang="es-PE" dirty="0"/>
              <a:t>Las principales ventajas en este tipo de repetidores son: la implementación sencilla y rápida, y un menor coste de implementación Los inconvenientes que nos encontramos con estos repetidores son: una mayor atenuación entre la estación base y el repetidor y la necesidad de que tengan visión directa.</a:t>
            </a:r>
          </a:p>
        </p:txBody>
      </p:sp>
      <p:pic>
        <p:nvPicPr>
          <p:cNvPr id="8" name="Imagen 7" descr="Resultado de imagen para repetidores y amplificadores">
            <a:extLst>
              <a:ext uri="{FF2B5EF4-FFF2-40B4-BE49-F238E27FC236}">
                <a16:creationId xmlns:a16="http://schemas.microsoft.com/office/drawing/2014/main" id="{BEF03526-6C77-49E8-A447-C91E9BC57A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538176"/>
            <a:ext cx="4342522" cy="2663688"/>
          </a:xfrm>
          <a:prstGeom prst="rect">
            <a:avLst/>
          </a:prstGeom>
          <a:noFill/>
          <a:ln>
            <a:noFill/>
          </a:ln>
        </p:spPr>
      </p:pic>
    </p:spTree>
    <p:extLst>
      <p:ext uri="{BB962C8B-B14F-4D97-AF65-F5344CB8AC3E}">
        <p14:creationId xmlns:p14="http://schemas.microsoft.com/office/powerpoint/2010/main" val="406633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1991956"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2.3 Eco</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162395"/>
            <a:ext cx="6830524" cy="4247317"/>
          </a:xfrm>
          <a:prstGeom prst="rect">
            <a:avLst/>
          </a:prstGeom>
          <a:noFill/>
        </p:spPr>
        <p:txBody>
          <a:bodyPr wrap="square" rtlCol="0">
            <a:spAutoFit/>
          </a:bodyPr>
          <a:lstStyle/>
          <a:p>
            <a:pPr algn="just"/>
            <a:r>
              <a:rPr lang="es-PE" dirty="0"/>
              <a:t>Existen dos tipos de eco a eliminar. El eco de línea y el digital. El primero es el conocido como eco de línea, causado por la diafonía en el cableado o en los convertidores. Un eco que puede llegar a impedir una comunicación de calidad solamente con el retorno de menos del 1% del sonido ya que es un incidente muy molesto. El segundo tipo de eco es el digital, acústico o espacial. </a:t>
            </a:r>
          </a:p>
          <a:p>
            <a:pPr algn="just"/>
            <a:endParaRPr lang="es-PE" dirty="0"/>
          </a:p>
          <a:p>
            <a:pPr algn="just"/>
            <a:r>
              <a:rPr lang="es-PE" dirty="0"/>
              <a:t>Cada uno de ellos requiere su propio tiempo y esto incrementa el riesgo de aparición de eco porque al expulsarse más tarde el sonido a la habitación, se produce una reverberación adicional.</a:t>
            </a:r>
          </a:p>
          <a:p>
            <a:pPr algn="just"/>
            <a:endParaRPr lang="es-PE" dirty="0"/>
          </a:p>
          <a:p>
            <a:pPr algn="just"/>
            <a:r>
              <a:rPr lang="es-PE" dirty="0"/>
              <a:t>La cancelación de ruido a través de la eliminación de los dos ecos. Llevándolo a la práctica se consigue mediante un dispositivo que detecta el eco y crea un sonido de contrafase para anularlo.</a:t>
            </a:r>
          </a:p>
          <a:p>
            <a:pPr algn="just"/>
            <a:endParaRPr lang="es-PE" dirty="0"/>
          </a:p>
        </p:txBody>
      </p:sp>
      <p:pic>
        <p:nvPicPr>
          <p:cNvPr id="20482" name="Picture 2" descr="Resultado de imagen para eco en telecomunicaciones">
            <a:extLst>
              <a:ext uri="{FF2B5EF4-FFF2-40B4-BE49-F238E27FC236}">
                <a16:creationId xmlns:a16="http://schemas.microsoft.com/office/drawing/2014/main" id="{77AD5FD5-FF2F-4CE0-9FE3-8F4F0C35D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411" y="2412370"/>
            <a:ext cx="4367575" cy="3499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77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5718810"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2.4 Optimizar el canal</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162395"/>
            <a:ext cx="6830524" cy="3970318"/>
          </a:xfrm>
          <a:prstGeom prst="rect">
            <a:avLst/>
          </a:prstGeom>
          <a:noFill/>
        </p:spPr>
        <p:txBody>
          <a:bodyPr wrap="square" rtlCol="0">
            <a:spAutoFit/>
          </a:bodyPr>
          <a:lstStyle/>
          <a:p>
            <a:r>
              <a:rPr lang="es-PE" dirty="0"/>
              <a:t>Las limitaciones de un canal de transmisión, en cuanto al ancho de banda, dificultad de transmisión, interferencias, y velocidad surgen mayormente por las características físicas del canal o transmisor utilizado.</a:t>
            </a:r>
          </a:p>
          <a:p>
            <a:endParaRPr lang="es-PE" dirty="0"/>
          </a:p>
          <a:p>
            <a:r>
              <a:rPr lang="es-PE" dirty="0"/>
              <a:t>Todo medio de transmisión disminuye el ancho de banda, razón por la cual toda señal sufre deformación, para transmitir una señal sin deformación se requiere un ancho de banda infinito.</a:t>
            </a:r>
          </a:p>
          <a:p>
            <a:pPr algn="just"/>
            <a:endParaRPr lang="es-PE" dirty="0"/>
          </a:p>
          <a:p>
            <a:pPr algn="just"/>
            <a:r>
              <a:rPr lang="es-PE" dirty="0"/>
              <a:t>La interferencia se presenta cuando se trabaja con dos señales con bandas de frecuencia muy próximas y se puede minimizar esto asegurándose de no permitir que las antenas del receptor estén cerca o que se toquen una con otra al colocar </a:t>
            </a:r>
            <a:r>
              <a:rPr lang="es-PE"/>
              <a:t>los receptores.</a:t>
            </a:r>
            <a:endParaRPr lang="es-PE" dirty="0"/>
          </a:p>
          <a:p>
            <a:pPr algn="just"/>
            <a:endParaRPr lang="es-PE" dirty="0"/>
          </a:p>
        </p:txBody>
      </p:sp>
      <p:pic>
        <p:nvPicPr>
          <p:cNvPr id="24578" name="Picture 2" descr="Resultado de imagen para interferencia en las telecomunicaciones">
            <a:extLst>
              <a:ext uri="{FF2B5EF4-FFF2-40B4-BE49-F238E27FC236}">
                <a16:creationId xmlns:a16="http://schemas.microsoft.com/office/drawing/2014/main" id="{A2699C41-0675-45BD-915A-47094D3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413" y="2678976"/>
            <a:ext cx="4016846" cy="307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12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3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7568097"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 MEDIOS DE TRANSMISIÓN</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139321"/>
          </a:xfrm>
          <a:prstGeom prst="rect">
            <a:avLst/>
          </a:prstGeom>
          <a:noFill/>
        </p:spPr>
        <p:txBody>
          <a:bodyPr wrap="square" rtlCol="0">
            <a:spAutoFit/>
          </a:bodyPr>
          <a:lstStyle/>
          <a:p>
            <a:pPr algn="just"/>
            <a:r>
              <a:rPr lang="es-PE" dirty="0"/>
              <a:t>El medio de transmisión es el camino físico entre el transmisor y el receptor. Cualquier medio físico que pueda transportar información en forma de señales electromagnéticas se puede utilizar en las redes de datos como un medio de transmisión. </a:t>
            </a:r>
          </a:p>
          <a:p>
            <a:pPr algn="just"/>
            <a:endParaRPr lang="es-PE" dirty="0"/>
          </a:p>
          <a:p>
            <a:pPr algn="just"/>
            <a:r>
              <a:rPr lang="es-PE" dirty="0"/>
              <a:t>Los principales medios de transmisión pueden ser: </a:t>
            </a:r>
          </a:p>
          <a:p>
            <a:pPr marL="285750" indent="-285750" algn="just">
              <a:buFont typeface="Arial" panose="020B0604020202020204" pitchFamily="34" charset="0"/>
              <a:buChar char="•"/>
            </a:pPr>
            <a:r>
              <a:rPr lang="es-PE" dirty="0"/>
              <a:t>Guiados, cuando las ondas se transmiten confinándolas a lo largo de un camino (medio) físico como por ejemplo un cable. </a:t>
            </a:r>
          </a:p>
          <a:p>
            <a:pPr marL="285750" indent="-285750" algn="just">
              <a:buFont typeface="Arial" panose="020B0604020202020204" pitchFamily="34" charset="0"/>
              <a:buChar char="•"/>
            </a:pPr>
            <a:r>
              <a:rPr lang="es-PE" dirty="0"/>
              <a:t>No guiados (inalámbricos), la propagación de la señal se hace a través del aire, el mar o el espacio.</a:t>
            </a:r>
          </a:p>
          <a:p>
            <a:pPr algn="just"/>
            <a:endParaRPr lang="es-PE" dirty="0"/>
          </a:p>
        </p:txBody>
      </p:sp>
      <p:pic>
        <p:nvPicPr>
          <p:cNvPr id="1034" name="Picture 10" descr="Resultado de imagen para medios de transmision">
            <a:extLst>
              <a:ext uri="{FF2B5EF4-FFF2-40B4-BE49-F238E27FC236}">
                <a16:creationId xmlns:a16="http://schemas.microsoft.com/office/drawing/2014/main" id="{51458FA4-FEB0-4FCC-818B-5EEC0ADE0E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8" t="1413" r="3216" b="3562"/>
          <a:stretch/>
        </p:blipFill>
        <p:spPr bwMode="auto">
          <a:xfrm>
            <a:off x="7657412" y="2797377"/>
            <a:ext cx="4498695" cy="262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1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5651675"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1.1 Alambre de cobre</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187447"/>
            <a:ext cx="6830524" cy="3693319"/>
          </a:xfrm>
          <a:prstGeom prst="rect">
            <a:avLst/>
          </a:prstGeom>
          <a:noFill/>
        </p:spPr>
        <p:txBody>
          <a:bodyPr wrap="square" rtlCol="0">
            <a:spAutoFit/>
          </a:bodyPr>
          <a:lstStyle/>
          <a:p>
            <a:pPr algn="just"/>
            <a:r>
              <a:rPr lang="es-PE" dirty="0"/>
              <a:t>El cable de par trenzado consiste en grupos de hilos de cobre entrelazados en pares en forma helicoidal. Esto se hace porque dos alambres paralelos constituyen una antena simple. Cuando se entrelazan los alambres helicoidalmente, las ondas se cancelan, por lo que la interferencia producida por los mismos es reducida lo que permite una mejor transmisión de datos. </a:t>
            </a:r>
          </a:p>
          <a:p>
            <a:pPr algn="just"/>
            <a:endParaRPr lang="es-PE" dirty="0"/>
          </a:p>
          <a:p>
            <a:pPr algn="just"/>
            <a:r>
              <a:rPr lang="es-PE" dirty="0"/>
              <a:t> Cuanto menor es el número de vueltas, menor es la atenuación de la diafonía.</a:t>
            </a:r>
          </a:p>
          <a:p>
            <a:pPr algn="just"/>
            <a:endParaRPr lang="es-PE" dirty="0"/>
          </a:p>
          <a:p>
            <a:pPr algn="just"/>
            <a:r>
              <a:rPr lang="es-PE" dirty="0"/>
              <a:t>En transmisión de señales digitales a larga distancia, la velocidad de datos no es demasiado grande, no es muy efectivo para estas aplicaciones o dispositivos </a:t>
            </a:r>
          </a:p>
        </p:txBody>
      </p:sp>
      <p:pic>
        <p:nvPicPr>
          <p:cNvPr id="7" name="Imagen 6" descr="Cables STP">
            <a:extLst>
              <a:ext uri="{FF2B5EF4-FFF2-40B4-BE49-F238E27FC236}">
                <a16:creationId xmlns:a16="http://schemas.microsoft.com/office/drawing/2014/main" id="{26FC718A-2E44-4D07-A5A3-C35C9B3F7799}"/>
              </a:ext>
            </a:extLst>
          </p:cNvPr>
          <p:cNvPicPr/>
          <p:nvPr/>
        </p:nvPicPr>
        <p:blipFill rotWithShape="1">
          <a:blip r:embed="rId3">
            <a:extLst>
              <a:ext uri="{28A0092B-C50C-407E-A947-70E740481C1C}">
                <a14:useLocalDpi xmlns:a14="http://schemas.microsoft.com/office/drawing/2010/main" val="0"/>
              </a:ext>
            </a:extLst>
          </a:blip>
          <a:srcRect l="7409" t="25539" r="6338" b="25778"/>
          <a:stretch/>
        </p:blipFill>
        <p:spPr bwMode="auto">
          <a:xfrm>
            <a:off x="7657412" y="2945786"/>
            <a:ext cx="3707700" cy="23241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058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446345"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1.2 Cable coaxial</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970318"/>
          </a:xfrm>
          <a:prstGeom prst="rect">
            <a:avLst/>
          </a:prstGeom>
          <a:noFill/>
        </p:spPr>
        <p:txBody>
          <a:bodyPr wrap="square" rtlCol="0">
            <a:spAutoFit/>
          </a:bodyPr>
          <a:lstStyle/>
          <a:p>
            <a:pPr algn="just"/>
            <a:r>
              <a:rPr lang="es-PE" dirty="0"/>
              <a:t>El cable coaxial, también llamado </a:t>
            </a:r>
            <a:r>
              <a:rPr lang="es-PE" dirty="0" err="1"/>
              <a:t>coax</a:t>
            </a:r>
            <a:r>
              <a:rPr lang="es-PE" dirty="0"/>
              <a:t>, es un medio de alta amplitud de banda que puede llevar miles de señales a la vez. Este tipo de cable puede transmitir datos a mayor distancia que el cable de par trenzado y es menos susceptible a la interferencia.</a:t>
            </a:r>
          </a:p>
          <a:p>
            <a:pPr algn="just"/>
            <a:endParaRPr lang="es-PE" dirty="0"/>
          </a:p>
          <a:p>
            <a:r>
              <a:rPr lang="es-PE" dirty="0"/>
              <a:t>El cable coaxial permite dos tipos de transmisiones: transmisión de base ancha (</a:t>
            </a:r>
            <a:r>
              <a:rPr lang="es-PE" dirty="0" err="1"/>
              <a:t>broadband</a:t>
            </a:r>
            <a:r>
              <a:rPr lang="es-PE" dirty="0"/>
              <a:t>) y transmisión de banda-base (</a:t>
            </a:r>
            <a:r>
              <a:rPr lang="es-PE" dirty="0" err="1"/>
              <a:t>baseband</a:t>
            </a:r>
            <a:r>
              <a:rPr lang="es-PE" dirty="0"/>
              <a:t>).</a:t>
            </a:r>
          </a:p>
          <a:p>
            <a:pPr algn="just"/>
            <a:endParaRPr lang="es-PE" dirty="0"/>
          </a:p>
          <a:p>
            <a:pPr algn="just"/>
            <a:r>
              <a:rPr lang="es-PE" dirty="0"/>
              <a:t>Sin embargo, el cable coaxial es menos utilizado que el UTP en redes de área local (LAN), pues el UTP es menos costoso y más fácil de manejar e instalar. Otra desventaja del cable coaxial es su tamaño, pues es mucho más grande y pesado que el cable de par trenzado y cable de fibra óptica.</a:t>
            </a:r>
          </a:p>
          <a:p>
            <a:pPr algn="just"/>
            <a:endParaRPr lang="es-PE" dirty="0"/>
          </a:p>
        </p:txBody>
      </p:sp>
      <p:pic>
        <p:nvPicPr>
          <p:cNvPr id="7" name="Imagen 6" descr="Imagen relacionada">
            <a:extLst>
              <a:ext uri="{FF2B5EF4-FFF2-40B4-BE49-F238E27FC236}">
                <a16:creationId xmlns:a16="http://schemas.microsoft.com/office/drawing/2014/main" id="{535F15E1-064F-41DB-B464-3D0A51F4B904}"/>
              </a:ext>
            </a:extLst>
          </p:cNvPr>
          <p:cNvPicPr/>
          <p:nvPr/>
        </p:nvPicPr>
        <p:blipFill rotWithShape="1">
          <a:blip r:embed="rId3">
            <a:extLst>
              <a:ext uri="{28A0092B-C50C-407E-A947-70E740481C1C}">
                <a14:useLocalDpi xmlns:a14="http://schemas.microsoft.com/office/drawing/2010/main" val="0"/>
              </a:ext>
            </a:extLst>
          </a:blip>
          <a:srcRect l="8511" r="4681" b="30000"/>
          <a:stretch/>
        </p:blipFill>
        <p:spPr bwMode="auto">
          <a:xfrm>
            <a:off x="7657412" y="2871718"/>
            <a:ext cx="3231545" cy="24722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493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506362"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1.3 Guía de onda</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024608"/>
            <a:ext cx="6830524" cy="4524315"/>
          </a:xfrm>
          <a:prstGeom prst="rect">
            <a:avLst/>
          </a:prstGeom>
          <a:noFill/>
        </p:spPr>
        <p:txBody>
          <a:bodyPr wrap="square" rtlCol="0">
            <a:spAutoFit/>
          </a:bodyPr>
          <a:lstStyle/>
          <a:p>
            <a:pPr algn="just"/>
            <a:r>
              <a:rPr lang="es-PE" dirty="0"/>
              <a:t>Una guía de onda es cualquier estructura física que guía ondas electromagnéticas. Algunos sistemas de telecomunicaciones utilizan la propagación de ondas en el espacio libre, sin embargo, también se puede transmitir información mediante el confinamiento de las ondas en cables o guías. </a:t>
            </a:r>
          </a:p>
          <a:p>
            <a:pPr algn="just"/>
            <a:endParaRPr lang="es-PE" dirty="0"/>
          </a:p>
          <a:p>
            <a:pPr algn="just"/>
            <a:r>
              <a:rPr lang="es-PE" dirty="0"/>
              <a:t>Las paredes conductoras del tubo confinan la onda al interior por reflexión, debido a la ley de Snell en la superficie, donde el tubo puede estar vacío o relleno con un dieléctrico. El dieléctrico le da soporte mecánico al tubo (las paredes pueden ser delgadas), pero reduce la velocidad de propagación.</a:t>
            </a:r>
          </a:p>
          <a:p>
            <a:pPr algn="just"/>
            <a:endParaRPr lang="es-PE" dirty="0"/>
          </a:p>
          <a:p>
            <a:pPr algn="just"/>
            <a:r>
              <a:rPr lang="es-PE" dirty="0"/>
              <a:t>En las guías, los campos eléctricos y los campos magnéticos están confinados en el espacio que se encuentra en su interior, de este modo no hay pérdidas de potencia por radiación y las pérdidas en el dieléctrico son muy bajas debido a que suele ser aire. </a:t>
            </a:r>
          </a:p>
        </p:txBody>
      </p:sp>
      <p:pic>
        <p:nvPicPr>
          <p:cNvPr id="8" name="Imagen 7" descr="http://2.bp.blogspot.com/-KNgI9M0zn2M/Tsu8XKIwG4I/AAAAAAAAABQ/iaFPGOt8j7w/s1600/ondas.bmp">
            <a:extLst>
              <a:ext uri="{FF2B5EF4-FFF2-40B4-BE49-F238E27FC236}">
                <a16:creationId xmlns:a16="http://schemas.microsoft.com/office/drawing/2014/main" id="{4985A93E-43CF-44E6-86FF-CCA7A4E7DF84}"/>
              </a:ext>
            </a:extLst>
          </p:cNvPr>
          <p:cNvPicPr/>
          <p:nvPr/>
        </p:nvPicPr>
        <p:blipFill rotWithShape="1">
          <a:blip r:embed="rId3">
            <a:extLst>
              <a:ext uri="{28A0092B-C50C-407E-A947-70E740481C1C}">
                <a14:useLocalDpi xmlns:a14="http://schemas.microsoft.com/office/drawing/2010/main" val="0"/>
              </a:ext>
            </a:extLst>
          </a:blip>
          <a:srcRect l="4715" t="5693" r="4533" b="5039"/>
          <a:stretch/>
        </p:blipFill>
        <p:spPr bwMode="auto">
          <a:xfrm>
            <a:off x="7657412" y="2718148"/>
            <a:ext cx="4183694" cy="2567835"/>
          </a:xfrm>
          <a:prstGeom prst="rect">
            <a:avLst/>
          </a:prstGeom>
          <a:noFill/>
          <a:ln>
            <a:noFill/>
          </a:ln>
        </p:spPr>
      </p:pic>
    </p:spTree>
    <p:extLst>
      <p:ext uri="{BB962C8B-B14F-4D97-AF65-F5344CB8AC3E}">
        <p14:creationId xmlns:p14="http://schemas.microsoft.com/office/powerpoint/2010/main" val="2841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4247958"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1.4 Fibra óptica </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693319"/>
          </a:xfrm>
          <a:prstGeom prst="rect">
            <a:avLst/>
          </a:prstGeom>
          <a:noFill/>
        </p:spPr>
        <p:txBody>
          <a:bodyPr wrap="square" rtlCol="0">
            <a:spAutoFit/>
          </a:bodyPr>
          <a:lstStyle/>
          <a:p>
            <a:pPr algn="just"/>
            <a:r>
              <a:rPr lang="es-PE" dirty="0"/>
              <a:t>Utiliza luz para transmitir las señales de datos. La luz transmite señales digitales usando impulsos de luz para representar 0 y 1.</a:t>
            </a:r>
          </a:p>
          <a:p>
            <a:pPr algn="just"/>
            <a:endParaRPr lang="es-PE" dirty="0"/>
          </a:p>
          <a:p>
            <a:pPr algn="just"/>
            <a:r>
              <a:rPr lang="es-PE" dirty="0"/>
              <a:t>Un cable de fibra óptica está compuesto de muchas fibras ópticas, cada uno rodeada de una barrera de reflexión (“</a:t>
            </a:r>
            <a:r>
              <a:rPr lang="es-PE" dirty="0" err="1"/>
              <a:t>cladding</a:t>
            </a:r>
            <a:r>
              <a:rPr lang="es-PE" dirty="0"/>
              <a:t>”).</a:t>
            </a:r>
          </a:p>
          <a:p>
            <a:pPr algn="just"/>
            <a:endParaRPr lang="es-PE" dirty="0"/>
          </a:p>
          <a:p>
            <a:pPr algn="just"/>
            <a:r>
              <a:rPr lang="es-PE" dirty="0"/>
              <a:t>Los cables de cobre transmiten señales eléctricas, mientras que los cables de fibra óptica transmiten señales por medio de ondas luminosas (luz). </a:t>
            </a:r>
          </a:p>
          <a:p>
            <a:pPr algn="just"/>
            <a:endParaRPr lang="es-PE" dirty="0"/>
          </a:p>
          <a:p>
            <a:pPr marL="285750" indent="-285750" algn="just">
              <a:buFont typeface="Arial" panose="020B0604020202020204" pitchFamily="34" charset="0"/>
              <a:buChar char="•"/>
            </a:pPr>
            <a:r>
              <a:rPr lang="es-PE" dirty="0"/>
              <a:t>Fibra </a:t>
            </a:r>
            <a:r>
              <a:rPr lang="es-PE" dirty="0" err="1"/>
              <a:t>multi-modal</a:t>
            </a:r>
            <a:r>
              <a:rPr lang="es-PE" dirty="0"/>
              <a:t> de índice escalonado (</a:t>
            </a:r>
            <a:r>
              <a:rPr lang="es-PE" dirty="0" err="1"/>
              <a:t>Multimode</a:t>
            </a:r>
            <a:r>
              <a:rPr lang="es-PE" dirty="0"/>
              <a:t> step </a:t>
            </a:r>
            <a:r>
              <a:rPr lang="es-PE" dirty="0" err="1"/>
              <a:t>index</a:t>
            </a:r>
            <a:r>
              <a:rPr lang="es-PE" dirty="0"/>
              <a:t>) </a:t>
            </a:r>
          </a:p>
          <a:p>
            <a:pPr marL="285750" indent="-285750" algn="just">
              <a:buFont typeface="Arial" panose="020B0604020202020204" pitchFamily="34" charset="0"/>
              <a:buChar char="•"/>
            </a:pPr>
            <a:r>
              <a:rPr lang="es-PE" dirty="0"/>
              <a:t>Fibra </a:t>
            </a:r>
            <a:r>
              <a:rPr lang="es-PE" dirty="0" err="1"/>
              <a:t>multi-modal</a:t>
            </a:r>
            <a:r>
              <a:rPr lang="es-PE" dirty="0"/>
              <a:t> de índice gradual (</a:t>
            </a:r>
            <a:r>
              <a:rPr lang="es-PE" dirty="0" err="1"/>
              <a:t>Multimode</a:t>
            </a:r>
            <a:r>
              <a:rPr lang="es-PE" dirty="0"/>
              <a:t> </a:t>
            </a:r>
            <a:r>
              <a:rPr lang="es-PE" dirty="0" err="1"/>
              <a:t>graded</a:t>
            </a:r>
            <a:r>
              <a:rPr lang="es-PE" dirty="0"/>
              <a:t> </a:t>
            </a:r>
            <a:r>
              <a:rPr lang="es-PE" dirty="0" err="1"/>
              <a:t>index</a:t>
            </a:r>
            <a:r>
              <a:rPr lang="es-PE" dirty="0"/>
              <a:t>) </a:t>
            </a:r>
          </a:p>
          <a:p>
            <a:pPr marL="285750" indent="-285750" algn="just">
              <a:buFont typeface="Arial" panose="020B0604020202020204" pitchFamily="34" charset="0"/>
              <a:buChar char="•"/>
            </a:pPr>
            <a:r>
              <a:rPr lang="es-PE" dirty="0"/>
              <a:t>Fibra </a:t>
            </a:r>
            <a:r>
              <a:rPr lang="es-PE" dirty="0" err="1"/>
              <a:t>mono-modal</a:t>
            </a:r>
            <a:r>
              <a:rPr lang="es-PE" dirty="0"/>
              <a:t> (Single-</a:t>
            </a:r>
            <a:r>
              <a:rPr lang="es-PE" dirty="0" err="1"/>
              <a:t>mode</a:t>
            </a:r>
            <a:r>
              <a:rPr lang="es-PE" dirty="0"/>
              <a:t> cable) </a:t>
            </a:r>
          </a:p>
        </p:txBody>
      </p:sp>
      <p:pic>
        <p:nvPicPr>
          <p:cNvPr id="7" name="Imagen 6" descr="Resultado de imagen para fibra optica">
            <a:extLst>
              <a:ext uri="{FF2B5EF4-FFF2-40B4-BE49-F238E27FC236}">
                <a16:creationId xmlns:a16="http://schemas.microsoft.com/office/drawing/2014/main" id="{99FA5186-A7A2-4D5E-9E50-2444C81397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969598"/>
            <a:ext cx="3721174" cy="2276475"/>
          </a:xfrm>
          <a:prstGeom prst="rect">
            <a:avLst/>
          </a:prstGeom>
          <a:noFill/>
          <a:ln>
            <a:noFill/>
          </a:ln>
        </p:spPr>
      </p:pic>
    </p:spTree>
    <p:extLst>
      <p:ext uri="{BB962C8B-B14F-4D97-AF65-F5344CB8AC3E}">
        <p14:creationId xmlns:p14="http://schemas.microsoft.com/office/powerpoint/2010/main" val="240369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2061783"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1.5 LED</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441943"/>
            <a:ext cx="6830524" cy="3693319"/>
          </a:xfrm>
          <a:prstGeom prst="rect">
            <a:avLst/>
          </a:prstGeom>
          <a:noFill/>
        </p:spPr>
        <p:txBody>
          <a:bodyPr wrap="square" rtlCol="0">
            <a:spAutoFit/>
          </a:bodyPr>
          <a:lstStyle/>
          <a:p>
            <a:pPr algn="just"/>
            <a:r>
              <a:rPr lang="es-PE" dirty="0"/>
              <a:t>Usa tecnología que se caracteriza por transmitir información a través de la luz led que podría llegar a los 10 Gbps de velocidad. </a:t>
            </a:r>
          </a:p>
          <a:p>
            <a:pPr algn="just"/>
            <a:endParaRPr lang="es-PE" dirty="0"/>
          </a:p>
          <a:p>
            <a:pPr algn="just"/>
            <a:r>
              <a:rPr lang="es-PE" dirty="0"/>
              <a:t>La luz se enciende y apaga hasta 10 mil millones de veces por segundo, lo que hace que se transforme la información en forma binaria (0 y 1); se aprovecha esta característica para poder enviar la información a través de la onda de la luz.</a:t>
            </a:r>
          </a:p>
          <a:p>
            <a:pPr algn="just"/>
            <a:endParaRPr lang="es-PE" dirty="0"/>
          </a:p>
          <a:p>
            <a:pPr lvl="0"/>
            <a:r>
              <a:rPr lang="es-PE" dirty="0"/>
              <a:t>Las ondas de luz visible no traspasan objetos, como sí lo hacen las ondas de radio, por lo que si existe una interferencia se pierde la señal</a:t>
            </a:r>
          </a:p>
          <a:p>
            <a:pPr lvl="0"/>
            <a:endParaRPr lang="es-PE" dirty="0"/>
          </a:p>
          <a:p>
            <a:pPr lvl="0"/>
            <a:r>
              <a:rPr lang="es-PE" dirty="0"/>
              <a:t>El alcance del haz de luz de los leds no es muy amplio, pues sólo alcanza 5 o 10 metros.</a:t>
            </a:r>
          </a:p>
        </p:txBody>
      </p:sp>
      <p:pic>
        <p:nvPicPr>
          <p:cNvPr id="7" name="Imagen 6" descr="Resultado de imagen para li fi">
            <a:extLst>
              <a:ext uri="{FF2B5EF4-FFF2-40B4-BE49-F238E27FC236}">
                <a16:creationId xmlns:a16="http://schemas.microsoft.com/office/drawing/2014/main" id="{7567E402-7414-41AD-BBB2-2528F325C8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676248"/>
            <a:ext cx="3493335" cy="2524860"/>
          </a:xfrm>
          <a:prstGeom prst="rect">
            <a:avLst/>
          </a:prstGeom>
          <a:noFill/>
          <a:ln>
            <a:noFill/>
          </a:ln>
        </p:spPr>
      </p:pic>
      <p:pic>
        <p:nvPicPr>
          <p:cNvPr id="8" name="Imagen 7" descr="Resultado de imagen para li fi">
            <a:extLst>
              <a:ext uri="{FF2B5EF4-FFF2-40B4-BE49-F238E27FC236}">
                <a16:creationId xmlns:a16="http://schemas.microsoft.com/office/drawing/2014/main" id="{EA807751-B5E7-4680-B892-763A761F14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50265" y="3053259"/>
            <a:ext cx="1259698" cy="375741"/>
          </a:xfrm>
          <a:prstGeom prst="rect">
            <a:avLst/>
          </a:prstGeom>
          <a:noFill/>
          <a:ln>
            <a:noFill/>
          </a:ln>
        </p:spPr>
      </p:pic>
    </p:spTree>
    <p:extLst>
      <p:ext uri="{BB962C8B-B14F-4D97-AF65-F5344CB8AC3E}">
        <p14:creationId xmlns:p14="http://schemas.microsoft.com/office/powerpoint/2010/main" val="198565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2452916"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1.6 Laser</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276475"/>
            <a:ext cx="6830524" cy="3970318"/>
          </a:xfrm>
          <a:prstGeom prst="rect">
            <a:avLst/>
          </a:prstGeom>
          <a:noFill/>
        </p:spPr>
        <p:txBody>
          <a:bodyPr wrap="square" rtlCol="0">
            <a:spAutoFit/>
          </a:bodyPr>
          <a:lstStyle/>
          <a:p>
            <a:pPr algn="just"/>
            <a:r>
              <a:rPr lang="es-PE" dirty="0"/>
              <a:t>Además de su aplicación en hornos microondas, las microondas permiten transmisiones tanto con antenas terrestres como con satélites. </a:t>
            </a:r>
          </a:p>
          <a:p>
            <a:pPr algn="just"/>
            <a:endParaRPr lang="es-PE" dirty="0"/>
          </a:p>
          <a:p>
            <a:pPr algn="just"/>
            <a:r>
              <a:rPr lang="es-PE" dirty="0"/>
              <a:t>Básicamente un enlace vía microondas consiste en tres componentes fundamentales: el transmisor, el receptor y el canal aéreo. </a:t>
            </a:r>
          </a:p>
          <a:p>
            <a:pPr algn="just"/>
            <a:endParaRPr lang="es-PE" dirty="0"/>
          </a:p>
          <a:p>
            <a:pPr algn="just"/>
            <a:r>
              <a:rPr lang="es-PE" dirty="0"/>
              <a:t>El factor limitante de la propagación de la señal en enlaces microondas es la distancia que se debe cubrir entre el transmisor y el receptor.</a:t>
            </a:r>
          </a:p>
          <a:p>
            <a:pPr algn="just"/>
            <a:endParaRPr lang="es-PE" dirty="0"/>
          </a:p>
          <a:p>
            <a:pPr algn="just"/>
            <a:r>
              <a:rPr lang="es-PE" dirty="0"/>
              <a:t>A estas frecuencias las ondas de radio se comportan como ondas de luz, por ello la señal puede ser enfocada utilizando antenas parabólicas y antenas de embudo, además pueden ser reflejadas con reflectores pasivos.</a:t>
            </a:r>
          </a:p>
        </p:txBody>
      </p:sp>
      <p:pic>
        <p:nvPicPr>
          <p:cNvPr id="7" name="Imagen 6" descr="Resultado de imagen para transmision por laser">
            <a:extLst>
              <a:ext uri="{FF2B5EF4-FFF2-40B4-BE49-F238E27FC236}">
                <a16:creationId xmlns:a16="http://schemas.microsoft.com/office/drawing/2014/main" id="{3DB504AC-7444-473A-89A0-DC59F71223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771320"/>
            <a:ext cx="3518388" cy="2673032"/>
          </a:xfrm>
          <a:prstGeom prst="rect">
            <a:avLst/>
          </a:prstGeom>
          <a:noFill/>
          <a:ln>
            <a:noFill/>
          </a:ln>
        </p:spPr>
      </p:pic>
    </p:spTree>
    <p:extLst>
      <p:ext uri="{BB962C8B-B14F-4D97-AF65-F5344CB8AC3E}">
        <p14:creationId xmlns:p14="http://schemas.microsoft.com/office/powerpoint/2010/main" val="82741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a:extLst>
              <a:ext uri="{FF2B5EF4-FFF2-40B4-BE49-F238E27FC236}">
                <a16:creationId xmlns:a16="http://schemas.microsoft.com/office/drawing/2014/main" id="{63149837-BA25-42C4-8FEF-BE815595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965" y="0"/>
            <a:ext cx="34861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31A906-20BE-4AFD-A1FC-3DC8147A717D}"/>
              </a:ext>
            </a:extLst>
          </p:cNvPr>
          <p:cNvSpPr/>
          <p:nvPr/>
        </p:nvSpPr>
        <p:spPr>
          <a:xfrm>
            <a:off x="826888" y="722738"/>
            <a:ext cx="3036537" cy="830997"/>
          </a:xfrm>
          <a:prstGeom prst="rect">
            <a:avLst/>
          </a:prstGeom>
          <a:noFill/>
        </p:spPr>
        <p:txBody>
          <a:bodyPr wrap="none" lIns="91440" tIns="45720" rIns="91440" bIns="45720">
            <a:spAutoFit/>
          </a:bodyPr>
          <a:lstStyle/>
          <a:p>
            <a:r>
              <a:rPr lang="es-E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1.6 Satélite</a:t>
            </a:r>
          </a:p>
        </p:txBody>
      </p:sp>
      <p:sp>
        <p:nvSpPr>
          <p:cNvPr id="6" name="CuadroTexto 5">
            <a:extLst>
              <a:ext uri="{FF2B5EF4-FFF2-40B4-BE49-F238E27FC236}">
                <a16:creationId xmlns:a16="http://schemas.microsoft.com/office/drawing/2014/main" id="{94A9761D-3C5C-4DEF-8606-0903E2C96AF9}"/>
              </a:ext>
            </a:extLst>
          </p:cNvPr>
          <p:cNvSpPr txBox="1"/>
          <p:nvPr/>
        </p:nvSpPr>
        <p:spPr>
          <a:xfrm>
            <a:off x="826888" y="2538176"/>
            <a:ext cx="6830524" cy="3970318"/>
          </a:xfrm>
          <a:prstGeom prst="rect">
            <a:avLst/>
          </a:prstGeom>
          <a:noFill/>
        </p:spPr>
        <p:txBody>
          <a:bodyPr wrap="square" rtlCol="0">
            <a:spAutoFit/>
          </a:bodyPr>
          <a:lstStyle/>
          <a:p>
            <a:pPr algn="just"/>
            <a:r>
              <a:rPr lang="es-PE" dirty="0"/>
              <a:t>Un sistema de satélite consiste de un transponder, una estación basada en tierra, para controlar el funcionamiento y una red de usuario, de las estaciones terrestres, que proporciona las facilidades para transmisión y recepción de tráfico de comunicaciones, a través del sistema de satélite.</a:t>
            </a:r>
          </a:p>
          <a:p>
            <a:pPr algn="just"/>
            <a:endParaRPr lang="es-PE" dirty="0"/>
          </a:p>
          <a:p>
            <a:pPr algn="just"/>
            <a:r>
              <a:rPr lang="es-PE" dirty="0"/>
              <a:t>Las transmisiones de satélites se catalogan como bus o carga útil. La de bus incluye mecanismos de control que apoyan la operación de carga útil. La de carga útil es la información del usuario que será transportada a través del sistema.</a:t>
            </a:r>
          </a:p>
          <a:p>
            <a:pPr algn="just"/>
            <a:endParaRPr lang="es-PE" dirty="0"/>
          </a:p>
          <a:p>
            <a:pPr algn="just"/>
            <a:r>
              <a:rPr lang="es-PE" dirty="0"/>
              <a:t>En las comunicaciones por satélite, las ondas electromagnéticas se transmiten gracias a la presencia en el espacio de satélites artificiales situados en órbita alrededor de la Tierra.</a:t>
            </a:r>
          </a:p>
        </p:txBody>
      </p:sp>
      <p:pic>
        <p:nvPicPr>
          <p:cNvPr id="19458" name="Picture 2" descr="Imagen relacionada">
            <a:extLst>
              <a:ext uri="{FF2B5EF4-FFF2-40B4-BE49-F238E27FC236}">
                <a16:creationId xmlns:a16="http://schemas.microsoft.com/office/drawing/2014/main" id="{4BD3A878-2377-4F3D-9E5B-4EE25BC8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412" y="2726711"/>
            <a:ext cx="42862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2117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1379</Words>
  <Application>Microsoft Office PowerPoint</Application>
  <PresentationFormat>Panorámica</PresentationFormat>
  <Paragraphs>106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Niquin</dc:creator>
  <cp:lastModifiedBy>Cristian Niquin</cp:lastModifiedBy>
  <cp:revision>12</cp:revision>
  <dcterms:created xsi:type="dcterms:W3CDTF">2019-05-01T21:38:13Z</dcterms:created>
  <dcterms:modified xsi:type="dcterms:W3CDTF">2019-05-02T01:07:35Z</dcterms:modified>
</cp:coreProperties>
</file>