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44" r:id="rId3"/>
    <p:sldId id="464" r:id="rId4"/>
    <p:sldId id="465" r:id="rId5"/>
    <p:sldId id="498" r:id="rId6"/>
    <p:sldId id="507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491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15" r:id="rId31"/>
    <p:sldId id="525" r:id="rId32"/>
    <p:sldId id="526" r:id="rId33"/>
    <p:sldId id="527" r:id="rId34"/>
    <p:sldId id="523" r:id="rId35"/>
    <p:sldId id="442" r:id="rId36"/>
    <p:sldId id="270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99CC"/>
    <a:srgbClr val="FB6435"/>
    <a:srgbClr val="9900FF"/>
    <a:srgbClr val="FFEEB7"/>
    <a:srgbClr val="4472C4"/>
    <a:srgbClr val="162746"/>
    <a:srgbClr val="FFC000"/>
    <a:srgbClr val="CCFF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3B912-FD7B-4F5E-B6F2-4CE50637515C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C859559C-28E9-4864-AA66-314DAA0B8D8C}">
      <dgm:prSet phldrT="[Texto]"/>
      <dgm:spPr/>
      <dgm:t>
        <a:bodyPr/>
        <a:lstStyle/>
        <a:p>
          <a:r>
            <a:rPr lang="es-MX" dirty="0">
              <a:latin typeface="Arial Narrow" panose="020B0606020202030204" pitchFamily="34" charset="0"/>
            </a:rPr>
            <a:t>ORGANIGRAMA</a:t>
          </a:r>
          <a:endParaRPr lang="es-PE" dirty="0">
            <a:latin typeface="Arial Narrow" panose="020B0606020202030204" pitchFamily="34" charset="0"/>
          </a:endParaRPr>
        </a:p>
      </dgm:t>
    </dgm:pt>
    <dgm:pt modelId="{9FB12142-CC86-4517-8D99-3EBEB796354B}" type="parTrans" cxnId="{B6B0CBF2-B471-4E15-80C8-7DF75482BDC9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02D53EF8-96DB-4C11-B799-2FB356C029A5}" type="sibTrans" cxnId="{B6B0CBF2-B471-4E15-80C8-7DF75482BDC9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95B4B080-CE1B-4E61-BD54-6444E22BE3E5}">
      <dgm:prSet phldrT="[Texto]"/>
      <dgm:spPr/>
      <dgm:t>
        <a:bodyPr/>
        <a:lstStyle/>
        <a:p>
          <a:pPr algn="just"/>
          <a:r>
            <a:rPr lang="es-MX" dirty="0">
              <a:latin typeface="Arial Narrow" panose="020B0606020202030204" pitchFamily="34" charset="0"/>
            </a:rPr>
            <a:t>ESTRUCTURA BASICA</a:t>
          </a:r>
          <a:endParaRPr lang="es-PE" dirty="0">
            <a:latin typeface="Arial Narrow" panose="020B0606020202030204" pitchFamily="34" charset="0"/>
          </a:endParaRPr>
        </a:p>
      </dgm:t>
    </dgm:pt>
    <dgm:pt modelId="{B2B16A9C-BA20-4159-919F-06307A73CD2C}" type="parTrans" cxnId="{D3CE109A-F1AA-4924-BD27-39E9BE2CF01F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C82C6512-58A2-45D7-8268-59D752AA2274}" type="sibTrans" cxnId="{D3CE109A-F1AA-4924-BD27-39E9BE2CF01F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AD2D7552-13EF-43EA-A604-B8B146601A9A}">
      <dgm:prSet phldrT="[Texto]"/>
      <dgm:spPr/>
      <dgm:t>
        <a:bodyPr/>
        <a:lstStyle/>
        <a:p>
          <a:pPr algn="just">
            <a:buNone/>
          </a:pPr>
          <a:r>
            <a:rPr lang="es-MX" dirty="0">
              <a:latin typeface="Arial Narrow" panose="020B0606020202030204" pitchFamily="34" charset="0"/>
            </a:rPr>
            <a:t>TIPOS:</a:t>
          </a:r>
        </a:p>
        <a:p>
          <a:pPr algn="just">
            <a:buFont typeface="Arial" panose="020B0604020202020204" pitchFamily="34" charset="0"/>
            <a:buChar char="•"/>
          </a:pPr>
          <a:r>
            <a:rPr lang="es-MX" dirty="0">
              <a:latin typeface="Arial Narrow" panose="020B0606020202030204" pitchFamily="34" charset="0"/>
            </a:rPr>
            <a:t>Por Ámbito</a:t>
          </a:r>
        </a:p>
        <a:p>
          <a:pPr algn="just">
            <a:buFont typeface="Arial" panose="020B0604020202020204" pitchFamily="34" charset="0"/>
            <a:buChar char="•"/>
          </a:pPr>
          <a:r>
            <a:rPr lang="es-MX" dirty="0">
              <a:latin typeface="Arial Narrow" panose="020B0606020202030204" pitchFamily="34" charset="0"/>
            </a:rPr>
            <a:t>Por Requerimiento</a:t>
          </a:r>
        </a:p>
        <a:p>
          <a:pPr algn="just">
            <a:buFont typeface="Arial" panose="020B0604020202020204" pitchFamily="34" charset="0"/>
            <a:buChar char="•"/>
          </a:pPr>
          <a:r>
            <a:rPr lang="es-MX" dirty="0">
              <a:latin typeface="Arial Narrow" panose="020B0606020202030204" pitchFamily="34" charset="0"/>
            </a:rPr>
            <a:t>Por Presentación</a:t>
          </a:r>
          <a:endParaRPr lang="es-PE" dirty="0">
            <a:latin typeface="Arial Narrow" panose="020B0606020202030204" pitchFamily="34" charset="0"/>
          </a:endParaRPr>
        </a:p>
      </dgm:t>
    </dgm:pt>
    <dgm:pt modelId="{2D36E573-CAB7-449A-8211-13EC845E50E0}" type="parTrans" cxnId="{D5027AFD-D40B-4A34-ACA8-6A2C430CCB85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086A6437-0422-47BE-9276-0C2D696FE45D}" type="sibTrans" cxnId="{D5027AFD-D40B-4A34-ACA8-6A2C430CCB85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BD865C79-8682-411D-A8A4-48E090CCF7D8}">
      <dgm:prSet phldrT="[Texto]"/>
      <dgm:spPr/>
      <dgm:t>
        <a:bodyPr/>
        <a:lstStyle/>
        <a:p>
          <a:pPr algn="just"/>
          <a:r>
            <a:rPr lang="es-MX" dirty="0">
              <a:latin typeface="Arial Narrow" panose="020B0606020202030204" pitchFamily="34" charset="0"/>
            </a:rPr>
            <a:t>LINEAS DE RELACIÓN</a:t>
          </a:r>
          <a:endParaRPr lang="es-PE" dirty="0">
            <a:latin typeface="Arial Narrow" panose="020B0606020202030204" pitchFamily="34" charset="0"/>
          </a:endParaRPr>
        </a:p>
      </dgm:t>
    </dgm:pt>
    <dgm:pt modelId="{0D9B203A-AA2F-4FFA-B4CE-F0AD9D37EE29}" type="parTrans" cxnId="{8796FBFC-393C-4213-9E94-3BCB4A4F31D0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8426EA75-9E62-41F5-AEDA-6526BB34D8B6}" type="sibTrans" cxnId="{8796FBFC-393C-4213-9E94-3BCB4A4F31D0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A14B1D49-96DC-4BEC-A5CE-7A9FB89D28AD}">
      <dgm:prSet phldrT="[Texto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MATRICIAL</a:t>
          </a:r>
          <a:endParaRPr lang="es-PE" dirty="0">
            <a:latin typeface="Arial Narrow" panose="020B0606020202030204" pitchFamily="34" charset="0"/>
          </a:endParaRPr>
        </a:p>
      </dgm:t>
    </dgm:pt>
    <dgm:pt modelId="{07ECFB9B-AD22-4D6D-BCD5-1513A091AE96}" type="parTrans" cxnId="{CCACBB89-CC5B-426C-AF80-E5C4E86C304B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88CBF6A8-C041-49AA-A3FB-72C34F7B15AD}" type="sibTrans" cxnId="{CCACBB89-CC5B-426C-AF80-E5C4E86C304B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EFDEF95F-8BC4-45C4-9AD6-046BFEA23F59}" type="pres">
      <dgm:prSet presAssocID="{1483B912-FD7B-4F5E-B6F2-4CE50637515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8108A8-F13D-4909-ACBF-CD6B9C2A71E3}" type="pres">
      <dgm:prSet presAssocID="{1483B912-FD7B-4F5E-B6F2-4CE50637515C}" presName="matrix" presStyleCnt="0"/>
      <dgm:spPr/>
    </dgm:pt>
    <dgm:pt modelId="{2BAC9681-6FAA-42DF-BA49-ED38A81B39DA}" type="pres">
      <dgm:prSet presAssocID="{1483B912-FD7B-4F5E-B6F2-4CE50637515C}" presName="tile1" presStyleLbl="node1" presStyleIdx="0" presStyleCnt="4"/>
      <dgm:spPr/>
    </dgm:pt>
    <dgm:pt modelId="{1963E004-431F-4AFB-A750-D3E3AC88EF2E}" type="pres">
      <dgm:prSet presAssocID="{1483B912-FD7B-4F5E-B6F2-4CE50637515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960FD6-04A6-4C4F-98AB-2768A8FD34BA}" type="pres">
      <dgm:prSet presAssocID="{1483B912-FD7B-4F5E-B6F2-4CE50637515C}" presName="tile2" presStyleLbl="node1" presStyleIdx="1" presStyleCnt="4"/>
      <dgm:spPr/>
    </dgm:pt>
    <dgm:pt modelId="{B4519711-E5BF-45DA-9CBA-DB5449E93FC0}" type="pres">
      <dgm:prSet presAssocID="{1483B912-FD7B-4F5E-B6F2-4CE50637515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602B35-1511-405A-B36E-97AA898C6658}" type="pres">
      <dgm:prSet presAssocID="{1483B912-FD7B-4F5E-B6F2-4CE50637515C}" presName="tile3" presStyleLbl="node1" presStyleIdx="2" presStyleCnt="4"/>
      <dgm:spPr/>
    </dgm:pt>
    <dgm:pt modelId="{90F190A9-0288-421D-9F44-7A96E9E6F26A}" type="pres">
      <dgm:prSet presAssocID="{1483B912-FD7B-4F5E-B6F2-4CE50637515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FA96E1-D3D8-4DF2-8464-FE691F964033}" type="pres">
      <dgm:prSet presAssocID="{1483B912-FD7B-4F5E-B6F2-4CE50637515C}" presName="tile4" presStyleLbl="node1" presStyleIdx="3" presStyleCnt="4"/>
      <dgm:spPr/>
    </dgm:pt>
    <dgm:pt modelId="{1FD029AE-41D1-4796-A729-C477EA9BFFEF}" type="pres">
      <dgm:prSet presAssocID="{1483B912-FD7B-4F5E-B6F2-4CE50637515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648E4C1-BD3E-4F73-8B0F-849A930B7E64}" type="pres">
      <dgm:prSet presAssocID="{1483B912-FD7B-4F5E-B6F2-4CE50637515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CDDD014-7EB4-488D-ABAA-A08E8E947175}" type="presOf" srcId="{95B4B080-CE1B-4E61-BD54-6444E22BE3E5}" destId="{1963E004-431F-4AFB-A750-D3E3AC88EF2E}" srcOrd="1" destOrd="0" presId="urn:microsoft.com/office/officeart/2005/8/layout/matrix1"/>
    <dgm:cxn modelId="{C6C7E52F-FE6A-44C6-ABFF-6581C5931F30}" type="presOf" srcId="{1483B912-FD7B-4F5E-B6F2-4CE50637515C}" destId="{EFDEF95F-8BC4-45C4-9AD6-046BFEA23F59}" srcOrd="0" destOrd="0" presId="urn:microsoft.com/office/officeart/2005/8/layout/matrix1"/>
    <dgm:cxn modelId="{F1F7296E-CB65-48A7-8263-F4CD6EF6942E}" type="presOf" srcId="{A14B1D49-96DC-4BEC-A5CE-7A9FB89D28AD}" destId="{B9FA96E1-D3D8-4DF2-8464-FE691F964033}" srcOrd="0" destOrd="0" presId="urn:microsoft.com/office/officeart/2005/8/layout/matrix1"/>
    <dgm:cxn modelId="{C75BC177-E290-450F-9B37-3C9B39C29829}" type="presOf" srcId="{C859559C-28E9-4864-AA66-314DAA0B8D8C}" destId="{7648E4C1-BD3E-4F73-8B0F-849A930B7E64}" srcOrd="0" destOrd="0" presId="urn:microsoft.com/office/officeart/2005/8/layout/matrix1"/>
    <dgm:cxn modelId="{CCACBB89-CC5B-426C-AF80-E5C4E86C304B}" srcId="{C859559C-28E9-4864-AA66-314DAA0B8D8C}" destId="{A14B1D49-96DC-4BEC-A5CE-7A9FB89D28AD}" srcOrd="3" destOrd="0" parTransId="{07ECFB9B-AD22-4D6D-BCD5-1513A091AE96}" sibTransId="{88CBF6A8-C041-49AA-A3FB-72C34F7B15AD}"/>
    <dgm:cxn modelId="{74732292-7810-48EC-98A4-F4C485048A55}" type="presOf" srcId="{AD2D7552-13EF-43EA-A604-B8B146601A9A}" destId="{4D960FD6-04A6-4C4F-98AB-2768A8FD34BA}" srcOrd="0" destOrd="0" presId="urn:microsoft.com/office/officeart/2005/8/layout/matrix1"/>
    <dgm:cxn modelId="{D3CE109A-F1AA-4924-BD27-39E9BE2CF01F}" srcId="{C859559C-28E9-4864-AA66-314DAA0B8D8C}" destId="{95B4B080-CE1B-4E61-BD54-6444E22BE3E5}" srcOrd="0" destOrd="0" parTransId="{B2B16A9C-BA20-4159-919F-06307A73CD2C}" sibTransId="{C82C6512-58A2-45D7-8268-59D752AA2274}"/>
    <dgm:cxn modelId="{4076919A-1556-4FA9-B196-B17EF722C4A9}" type="presOf" srcId="{95B4B080-CE1B-4E61-BD54-6444E22BE3E5}" destId="{2BAC9681-6FAA-42DF-BA49-ED38A81B39DA}" srcOrd="0" destOrd="0" presId="urn:microsoft.com/office/officeart/2005/8/layout/matrix1"/>
    <dgm:cxn modelId="{33AC069F-4663-446B-807B-4B6613FE4813}" type="presOf" srcId="{A14B1D49-96DC-4BEC-A5CE-7A9FB89D28AD}" destId="{1FD029AE-41D1-4796-A729-C477EA9BFFEF}" srcOrd="1" destOrd="0" presId="urn:microsoft.com/office/officeart/2005/8/layout/matrix1"/>
    <dgm:cxn modelId="{3694FFA1-8BB4-40E6-8D14-8397A04F4E65}" type="presOf" srcId="{AD2D7552-13EF-43EA-A604-B8B146601A9A}" destId="{B4519711-E5BF-45DA-9CBA-DB5449E93FC0}" srcOrd="1" destOrd="0" presId="urn:microsoft.com/office/officeart/2005/8/layout/matrix1"/>
    <dgm:cxn modelId="{19050FE5-9A24-4877-9BBF-54FF573C48A6}" type="presOf" srcId="{BD865C79-8682-411D-A8A4-48E090CCF7D8}" destId="{90F190A9-0288-421D-9F44-7A96E9E6F26A}" srcOrd="1" destOrd="0" presId="urn:microsoft.com/office/officeart/2005/8/layout/matrix1"/>
    <dgm:cxn modelId="{6C2AD0EF-434C-4D77-85CC-C525B3036227}" type="presOf" srcId="{BD865C79-8682-411D-A8A4-48E090CCF7D8}" destId="{F8602B35-1511-405A-B36E-97AA898C6658}" srcOrd="0" destOrd="0" presId="urn:microsoft.com/office/officeart/2005/8/layout/matrix1"/>
    <dgm:cxn modelId="{B6B0CBF2-B471-4E15-80C8-7DF75482BDC9}" srcId="{1483B912-FD7B-4F5E-B6F2-4CE50637515C}" destId="{C859559C-28E9-4864-AA66-314DAA0B8D8C}" srcOrd="0" destOrd="0" parTransId="{9FB12142-CC86-4517-8D99-3EBEB796354B}" sibTransId="{02D53EF8-96DB-4C11-B799-2FB356C029A5}"/>
    <dgm:cxn modelId="{8796FBFC-393C-4213-9E94-3BCB4A4F31D0}" srcId="{C859559C-28E9-4864-AA66-314DAA0B8D8C}" destId="{BD865C79-8682-411D-A8A4-48E090CCF7D8}" srcOrd="2" destOrd="0" parTransId="{0D9B203A-AA2F-4FFA-B4CE-F0AD9D37EE29}" sibTransId="{8426EA75-9E62-41F5-AEDA-6526BB34D8B6}"/>
    <dgm:cxn modelId="{D5027AFD-D40B-4A34-ACA8-6A2C430CCB85}" srcId="{C859559C-28E9-4864-AA66-314DAA0B8D8C}" destId="{AD2D7552-13EF-43EA-A604-B8B146601A9A}" srcOrd="1" destOrd="0" parTransId="{2D36E573-CAB7-449A-8211-13EC845E50E0}" sibTransId="{086A6437-0422-47BE-9276-0C2D696FE45D}"/>
    <dgm:cxn modelId="{8AC2C3CF-A3AE-4602-B905-BBF93108AB08}" type="presParOf" srcId="{EFDEF95F-8BC4-45C4-9AD6-046BFEA23F59}" destId="{F38108A8-F13D-4909-ACBF-CD6B9C2A71E3}" srcOrd="0" destOrd="0" presId="urn:microsoft.com/office/officeart/2005/8/layout/matrix1"/>
    <dgm:cxn modelId="{2C63BB68-4CBE-4A74-9AE6-78B89FC526AD}" type="presParOf" srcId="{F38108A8-F13D-4909-ACBF-CD6B9C2A71E3}" destId="{2BAC9681-6FAA-42DF-BA49-ED38A81B39DA}" srcOrd="0" destOrd="0" presId="urn:microsoft.com/office/officeart/2005/8/layout/matrix1"/>
    <dgm:cxn modelId="{882F969B-6BC2-4C65-B69D-8766F6245934}" type="presParOf" srcId="{F38108A8-F13D-4909-ACBF-CD6B9C2A71E3}" destId="{1963E004-431F-4AFB-A750-D3E3AC88EF2E}" srcOrd="1" destOrd="0" presId="urn:microsoft.com/office/officeart/2005/8/layout/matrix1"/>
    <dgm:cxn modelId="{3D41C9BB-C493-494C-B9C4-B46AEAC7437D}" type="presParOf" srcId="{F38108A8-F13D-4909-ACBF-CD6B9C2A71E3}" destId="{4D960FD6-04A6-4C4F-98AB-2768A8FD34BA}" srcOrd="2" destOrd="0" presId="urn:microsoft.com/office/officeart/2005/8/layout/matrix1"/>
    <dgm:cxn modelId="{47B9AEED-43A9-49BE-B421-E97A4182A724}" type="presParOf" srcId="{F38108A8-F13D-4909-ACBF-CD6B9C2A71E3}" destId="{B4519711-E5BF-45DA-9CBA-DB5449E93FC0}" srcOrd="3" destOrd="0" presId="urn:microsoft.com/office/officeart/2005/8/layout/matrix1"/>
    <dgm:cxn modelId="{C9D8DA5D-F089-4614-83AC-08B49C748121}" type="presParOf" srcId="{F38108A8-F13D-4909-ACBF-CD6B9C2A71E3}" destId="{F8602B35-1511-405A-B36E-97AA898C6658}" srcOrd="4" destOrd="0" presId="urn:microsoft.com/office/officeart/2005/8/layout/matrix1"/>
    <dgm:cxn modelId="{D8A38159-BBD0-4B8B-8A71-EDB032B51631}" type="presParOf" srcId="{F38108A8-F13D-4909-ACBF-CD6B9C2A71E3}" destId="{90F190A9-0288-421D-9F44-7A96E9E6F26A}" srcOrd="5" destOrd="0" presId="urn:microsoft.com/office/officeart/2005/8/layout/matrix1"/>
    <dgm:cxn modelId="{2F8A56AC-95E0-47E2-997F-705A569E32D3}" type="presParOf" srcId="{F38108A8-F13D-4909-ACBF-CD6B9C2A71E3}" destId="{B9FA96E1-D3D8-4DF2-8464-FE691F964033}" srcOrd="6" destOrd="0" presId="urn:microsoft.com/office/officeart/2005/8/layout/matrix1"/>
    <dgm:cxn modelId="{CB44BEC6-AEBE-4F6A-9883-8D382BF56AB4}" type="presParOf" srcId="{F38108A8-F13D-4909-ACBF-CD6B9C2A71E3}" destId="{1FD029AE-41D1-4796-A729-C477EA9BFFEF}" srcOrd="7" destOrd="0" presId="urn:microsoft.com/office/officeart/2005/8/layout/matrix1"/>
    <dgm:cxn modelId="{2EBE8752-2355-4A67-BE19-BD8F71D3884C}" type="presParOf" srcId="{EFDEF95F-8BC4-45C4-9AD6-046BFEA23F59}" destId="{7648E4C1-BD3E-4F73-8B0F-849A930B7E6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3B912-FD7B-4F5E-B6F2-4CE50637515C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C859559C-28E9-4864-AA66-314DAA0B8D8C}">
      <dgm:prSet phldrT="[Texto]"/>
      <dgm:spPr/>
      <dgm:t>
        <a:bodyPr/>
        <a:lstStyle/>
        <a:p>
          <a:r>
            <a:rPr lang="es-MX" dirty="0">
              <a:latin typeface="Arial Narrow" panose="020B0606020202030204" pitchFamily="34" charset="0"/>
            </a:rPr>
            <a:t>Centro: Cliente o CEO</a:t>
          </a:r>
          <a:endParaRPr lang="es-PE" dirty="0">
            <a:latin typeface="Arial Narrow" panose="020B0606020202030204" pitchFamily="34" charset="0"/>
          </a:endParaRPr>
        </a:p>
      </dgm:t>
    </dgm:pt>
    <dgm:pt modelId="{9FB12142-CC86-4517-8D99-3EBEB796354B}" type="parTrans" cxnId="{B6B0CBF2-B471-4E15-80C8-7DF75482BDC9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02D53EF8-96DB-4C11-B799-2FB356C029A5}" type="sibTrans" cxnId="{B6B0CBF2-B471-4E15-80C8-7DF75482BDC9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95B4B080-CE1B-4E61-BD54-6444E22BE3E5}">
      <dgm:prSet phldrT="[Texto]"/>
      <dgm:spPr/>
      <dgm:t>
        <a:bodyPr/>
        <a:lstStyle/>
        <a:p>
          <a:pPr algn="just"/>
          <a:r>
            <a:rPr lang="es-MX" dirty="0">
              <a:latin typeface="Arial Narrow" panose="020B0606020202030204" pitchFamily="34" charset="0"/>
            </a:rPr>
            <a:t>ENFOCADO AL SERVICIO AL CLIENTE.</a:t>
          </a:r>
        </a:p>
        <a:p>
          <a:pPr algn="just"/>
          <a:r>
            <a:rPr lang="es-MX" dirty="0">
              <a:latin typeface="Arial Narrow" panose="020B0606020202030204" pitchFamily="34" charset="0"/>
            </a:rPr>
            <a:t>No determina la cadena de mando.</a:t>
          </a:r>
          <a:endParaRPr lang="es-PE" dirty="0">
            <a:latin typeface="Arial Narrow" panose="020B0606020202030204" pitchFamily="34" charset="0"/>
          </a:endParaRPr>
        </a:p>
      </dgm:t>
    </dgm:pt>
    <dgm:pt modelId="{B2B16A9C-BA20-4159-919F-06307A73CD2C}" type="parTrans" cxnId="{D3CE109A-F1AA-4924-BD27-39E9BE2CF01F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C82C6512-58A2-45D7-8268-59D752AA2274}" type="sibTrans" cxnId="{D3CE109A-F1AA-4924-BD27-39E9BE2CF01F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AD2D7552-13EF-43EA-A604-B8B146601A9A}">
      <dgm:prSet phldrT="[Texto]"/>
      <dgm:spPr/>
      <dgm:t>
        <a:bodyPr/>
        <a:lstStyle/>
        <a:p>
          <a:pPr algn="just">
            <a:buNone/>
          </a:pPr>
          <a:r>
            <a:rPr lang="es-MX" dirty="0">
              <a:latin typeface="Arial Narrow" panose="020B0606020202030204" pitchFamily="34" charset="0"/>
            </a:rPr>
            <a:t>El circulo central es la figura de máxima autoridad y los círculos concéntricos representan a la organización.</a:t>
          </a:r>
          <a:endParaRPr lang="es-PE" dirty="0">
            <a:latin typeface="Arial Narrow" panose="020B0606020202030204" pitchFamily="34" charset="0"/>
          </a:endParaRPr>
        </a:p>
      </dgm:t>
    </dgm:pt>
    <dgm:pt modelId="{2D36E573-CAB7-449A-8211-13EC845E50E0}" type="parTrans" cxnId="{D5027AFD-D40B-4A34-ACA8-6A2C430CCB85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086A6437-0422-47BE-9276-0C2D696FE45D}" type="sibTrans" cxnId="{D5027AFD-D40B-4A34-ACA8-6A2C430CCB85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BD865C79-8682-411D-A8A4-48E090CCF7D8}">
      <dgm:prSet phldrT="[Texto]" custT="1"/>
      <dgm:spPr/>
      <dgm:t>
        <a:bodyPr/>
        <a:lstStyle/>
        <a:p>
          <a:pPr algn="just"/>
          <a:r>
            <a:rPr lang="es-MX" sz="1400" dirty="0">
              <a:latin typeface="Arial Narrow" panose="020B0606020202030204" pitchFamily="34" charset="0"/>
            </a:rPr>
            <a:t>Suprime la cadena de mando y la idea de status de las empresas.</a:t>
          </a:r>
          <a:endParaRPr lang="es-PE" sz="1400" dirty="0">
            <a:latin typeface="Arial Narrow" panose="020B0606020202030204" pitchFamily="34" charset="0"/>
          </a:endParaRPr>
        </a:p>
        <a:p>
          <a:r>
            <a:rPr lang="es-MX" sz="1400" dirty="0">
              <a:latin typeface="Arial Narrow" panose="020B0606020202030204" pitchFamily="34" charset="0"/>
            </a:rPr>
            <a:t>El cliente se considera el centro más importante del negocio, por encima de los jefes.</a:t>
          </a:r>
          <a:endParaRPr lang="es-PE" sz="1400" dirty="0">
            <a:latin typeface="Arial Narrow" panose="020B0606020202030204" pitchFamily="34" charset="0"/>
          </a:endParaRPr>
        </a:p>
        <a:p>
          <a:r>
            <a:rPr lang="es-MX" sz="1400" dirty="0">
              <a:latin typeface="Arial Narrow" panose="020B0606020202030204" pitchFamily="34" charset="0"/>
            </a:rPr>
            <a:t>Todos los empleados tienen la misión de satisfacer al cliente.</a:t>
          </a:r>
          <a:endParaRPr lang="es-PE" sz="1400" dirty="0">
            <a:latin typeface="Arial Narrow" panose="020B0606020202030204" pitchFamily="34" charset="0"/>
          </a:endParaRPr>
        </a:p>
        <a:p>
          <a:r>
            <a:rPr lang="es-MX" sz="1400" dirty="0">
              <a:latin typeface="Arial Narrow" panose="020B0606020202030204" pitchFamily="34" charset="0"/>
            </a:rPr>
            <a:t>Se puede añadir más puestos de trabajo al mismo nivel.</a:t>
          </a:r>
          <a:endParaRPr lang="es-PE" sz="1400" dirty="0">
            <a:latin typeface="Arial Narrow" panose="020B0606020202030204" pitchFamily="34" charset="0"/>
          </a:endParaRPr>
        </a:p>
        <a:p>
          <a:r>
            <a:rPr lang="es-MX" sz="1400" dirty="0">
              <a:latin typeface="Arial Narrow" panose="020B0606020202030204" pitchFamily="34" charset="0"/>
            </a:rPr>
            <a:t>Motiva a los trabajadores al no diferenciar niveles.</a:t>
          </a:r>
          <a:endParaRPr lang="es-PE" sz="1400" dirty="0">
            <a:latin typeface="Arial Narrow" panose="020B0606020202030204" pitchFamily="34" charset="0"/>
          </a:endParaRPr>
        </a:p>
      </dgm:t>
    </dgm:pt>
    <dgm:pt modelId="{0D9B203A-AA2F-4FFA-B4CE-F0AD9D37EE29}" type="parTrans" cxnId="{8796FBFC-393C-4213-9E94-3BCB4A4F31D0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8426EA75-9E62-41F5-AEDA-6526BB34D8B6}" type="sibTrans" cxnId="{8796FBFC-393C-4213-9E94-3BCB4A4F31D0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A14B1D49-96DC-4BEC-A5CE-7A9FB89D28AD}">
      <dgm:prSet phldrT="[Texto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No son tan fáciles de entender como los organigramas con un principio y fin.</a:t>
          </a:r>
          <a:endParaRPr lang="es-PE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Es difícil determinar puestos de mando.</a:t>
          </a:r>
          <a:endParaRPr lang="es-PE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Para organizaciones de gran tamaño resulta imposible plasmar toda la estructura general de la empresa.</a:t>
          </a:r>
          <a:endParaRPr lang="es-PE" dirty="0">
            <a:latin typeface="Arial Narrow" panose="020B0606020202030204" pitchFamily="34" charset="0"/>
          </a:endParaRPr>
        </a:p>
      </dgm:t>
    </dgm:pt>
    <dgm:pt modelId="{07ECFB9B-AD22-4D6D-BCD5-1513A091AE96}" type="parTrans" cxnId="{CCACBB89-CC5B-426C-AF80-E5C4E86C304B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88CBF6A8-C041-49AA-A3FB-72C34F7B15AD}" type="sibTrans" cxnId="{CCACBB89-CC5B-426C-AF80-E5C4E86C304B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EFDEF95F-8BC4-45C4-9AD6-046BFEA23F59}" type="pres">
      <dgm:prSet presAssocID="{1483B912-FD7B-4F5E-B6F2-4CE50637515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8108A8-F13D-4909-ACBF-CD6B9C2A71E3}" type="pres">
      <dgm:prSet presAssocID="{1483B912-FD7B-4F5E-B6F2-4CE50637515C}" presName="matrix" presStyleCnt="0"/>
      <dgm:spPr/>
    </dgm:pt>
    <dgm:pt modelId="{2BAC9681-6FAA-42DF-BA49-ED38A81B39DA}" type="pres">
      <dgm:prSet presAssocID="{1483B912-FD7B-4F5E-B6F2-4CE50637515C}" presName="tile1" presStyleLbl="node1" presStyleIdx="0" presStyleCnt="4"/>
      <dgm:spPr/>
    </dgm:pt>
    <dgm:pt modelId="{1963E004-431F-4AFB-A750-D3E3AC88EF2E}" type="pres">
      <dgm:prSet presAssocID="{1483B912-FD7B-4F5E-B6F2-4CE50637515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960FD6-04A6-4C4F-98AB-2768A8FD34BA}" type="pres">
      <dgm:prSet presAssocID="{1483B912-FD7B-4F5E-B6F2-4CE50637515C}" presName="tile2" presStyleLbl="node1" presStyleIdx="1" presStyleCnt="4"/>
      <dgm:spPr/>
    </dgm:pt>
    <dgm:pt modelId="{B4519711-E5BF-45DA-9CBA-DB5449E93FC0}" type="pres">
      <dgm:prSet presAssocID="{1483B912-FD7B-4F5E-B6F2-4CE50637515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602B35-1511-405A-B36E-97AA898C6658}" type="pres">
      <dgm:prSet presAssocID="{1483B912-FD7B-4F5E-B6F2-4CE50637515C}" presName="tile3" presStyleLbl="node1" presStyleIdx="2" presStyleCnt="4"/>
      <dgm:spPr/>
    </dgm:pt>
    <dgm:pt modelId="{90F190A9-0288-421D-9F44-7A96E9E6F26A}" type="pres">
      <dgm:prSet presAssocID="{1483B912-FD7B-4F5E-B6F2-4CE50637515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FA96E1-D3D8-4DF2-8464-FE691F964033}" type="pres">
      <dgm:prSet presAssocID="{1483B912-FD7B-4F5E-B6F2-4CE50637515C}" presName="tile4" presStyleLbl="node1" presStyleIdx="3" presStyleCnt="4"/>
      <dgm:spPr/>
    </dgm:pt>
    <dgm:pt modelId="{1FD029AE-41D1-4796-A729-C477EA9BFFEF}" type="pres">
      <dgm:prSet presAssocID="{1483B912-FD7B-4F5E-B6F2-4CE50637515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648E4C1-BD3E-4F73-8B0F-849A930B7E64}" type="pres">
      <dgm:prSet presAssocID="{1483B912-FD7B-4F5E-B6F2-4CE50637515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CDDD014-7EB4-488D-ABAA-A08E8E947175}" type="presOf" srcId="{95B4B080-CE1B-4E61-BD54-6444E22BE3E5}" destId="{1963E004-431F-4AFB-A750-D3E3AC88EF2E}" srcOrd="1" destOrd="0" presId="urn:microsoft.com/office/officeart/2005/8/layout/matrix1"/>
    <dgm:cxn modelId="{C6C7E52F-FE6A-44C6-ABFF-6581C5931F30}" type="presOf" srcId="{1483B912-FD7B-4F5E-B6F2-4CE50637515C}" destId="{EFDEF95F-8BC4-45C4-9AD6-046BFEA23F59}" srcOrd="0" destOrd="0" presId="urn:microsoft.com/office/officeart/2005/8/layout/matrix1"/>
    <dgm:cxn modelId="{F1F7296E-CB65-48A7-8263-F4CD6EF6942E}" type="presOf" srcId="{A14B1D49-96DC-4BEC-A5CE-7A9FB89D28AD}" destId="{B9FA96E1-D3D8-4DF2-8464-FE691F964033}" srcOrd="0" destOrd="0" presId="urn:microsoft.com/office/officeart/2005/8/layout/matrix1"/>
    <dgm:cxn modelId="{C75BC177-E290-450F-9B37-3C9B39C29829}" type="presOf" srcId="{C859559C-28E9-4864-AA66-314DAA0B8D8C}" destId="{7648E4C1-BD3E-4F73-8B0F-849A930B7E64}" srcOrd="0" destOrd="0" presId="urn:microsoft.com/office/officeart/2005/8/layout/matrix1"/>
    <dgm:cxn modelId="{CCACBB89-CC5B-426C-AF80-E5C4E86C304B}" srcId="{C859559C-28E9-4864-AA66-314DAA0B8D8C}" destId="{A14B1D49-96DC-4BEC-A5CE-7A9FB89D28AD}" srcOrd="3" destOrd="0" parTransId="{07ECFB9B-AD22-4D6D-BCD5-1513A091AE96}" sibTransId="{88CBF6A8-C041-49AA-A3FB-72C34F7B15AD}"/>
    <dgm:cxn modelId="{74732292-7810-48EC-98A4-F4C485048A55}" type="presOf" srcId="{AD2D7552-13EF-43EA-A604-B8B146601A9A}" destId="{4D960FD6-04A6-4C4F-98AB-2768A8FD34BA}" srcOrd="0" destOrd="0" presId="urn:microsoft.com/office/officeart/2005/8/layout/matrix1"/>
    <dgm:cxn modelId="{D3CE109A-F1AA-4924-BD27-39E9BE2CF01F}" srcId="{C859559C-28E9-4864-AA66-314DAA0B8D8C}" destId="{95B4B080-CE1B-4E61-BD54-6444E22BE3E5}" srcOrd="0" destOrd="0" parTransId="{B2B16A9C-BA20-4159-919F-06307A73CD2C}" sibTransId="{C82C6512-58A2-45D7-8268-59D752AA2274}"/>
    <dgm:cxn modelId="{4076919A-1556-4FA9-B196-B17EF722C4A9}" type="presOf" srcId="{95B4B080-CE1B-4E61-BD54-6444E22BE3E5}" destId="{2BAC9681-6FAA-42DF-BA49-ED38A81B39DA}" srcOrd="0" destOrd="0" presId="urn:microsoft.com/office/officeart/2005/8/layout/matrix1"/>
    <dgm:cxn modelId="{33AC069F-4663-446B-807B-4B6613FE4813}" type="presOf" srcId="{A14B1D49-96DC-4BEC-A5CE-7A9FB89D28AD}" destId="{1FD029AE-41D1-4796-A729-C477EA9BFFEF}" srcOrd="1" destOrd="0" presId="urn:microsoft.com/office/officeart/2005/8/layout/matrix1"/>
    <dgm:cxn modelId="{3694FFA1-8BB4-40E6-8D14-8397A04F4E65}" type="presOf" srcId="{AD2D7552-13EF-43EA-A604-B8B146601A9A}" destId="{B4519711-E5BF-45DA-9CBA-DB5449E93FC0}" srcOrd="1" destOrd="0" presId="urn:microsoft.com/office/officeart/2005/8/layout/matrix1"/>
    <dgm:cxn modelId="{19050FE5-9A24-4877-9BBF-54FF573C48A6}" type="presOf" srcId="{BD865C79-8682-411D-A8A4-48E090CCF7D8}" destId="{90F190A9-0288-421D-9F44-7A96E9E6F26A}" srcOrd="1" destOrd="0" presId="urn:microsoft.com/office/officeart/2005/8/layout/matrix1"/>
    <dgm:cxn modelId="{6C2AD0EF-434C-4D77-85CC-C525B3036227}" type="presOf" srcId="{BD865C79-8682-411D-A8A4-48E090CCF7D8}" destId="{F8602B35-1511-405A-B36E-97AA898C6658}" srcOrd="0" destOrd="0" presId="urn:microsoft.com/office/officeart/2005/8/layout/matrix1"/>
    <dgm:cxn modelId="{B6B0CBF2-B471-4E15-80C8-7DF75482BDC9}" srcId="{1483B912-FD7B-4F5E-B6F2-4CE50637515C}" destId="{C859559C-28E9-4864-AA66-314DAA0B8D8C}" srcOrd="0" destOrd="0" parTransId="{9FB12142-CC86-4517-8D99-3EBEB796354B}" sibTransId="{02D53EF8-96DB-4C11-B799-2FB356C029A5}"/>
    <dgm:cxn modelId="{8796FBFC-393C-4213-9E94-3BCB4A4F31D0}" srcId="{C859559C-28E9-4864-AA66-314DAA0B8D8C}" destId="{BD865C79-8682-411D-A8A4-48E090CCF7D8}" srcOrd="2" destOrd="0" parTransId="{0D9B203A-AA2F-4FFA-B4CE-F0AD9D37EE29}" sibTransId="{8426EA75-9E62-41F5-AEDA-6526BB34D8B6}"/>
    <dgm:cxn modelId="{D5027AFD-D40B-4A34-ACA8-6A2C430CCB85}" srcId="{C859559C-28E9-4864-AA66-314DAA0B8D8C}" destId="{AD2D7552-13EF-43EA-A604-B8B146601A9A}" srcOrd="1" destOrd="0" parTransId="{2D36E573-CAB7-449A-8211-13EC845E50E0}" sibTransId="{086A6437-0422-47BE-9276-0C2D696FE45D}"/>
    <dgm:cxn modelId="{8AC2C3CF-A3AE-4602-B905-BBF93108AB08}" type="presParOf" srcId="{EFDEF95F-8BC4-45C4-9AD6-046BFEA23F59}" destId="{F38108A8-F13D-4909-ACBF-CD6B9C2A71E3}" srcOrd="0" destOrd="0" presId="urn:microsoft.com/office/officeart/2005/8/layout/matrix1"/>
    <dgm:cxn modelId="{2C63BB68-4CBE-4A74-9AE6-78B89FC526AD}" type="presParOf" srcId="{F38108A8-F13D-4909-ACBF-CD6B9C2A71E3}" destId="{2BAC9681-6FAA-42DF-BA49-ED38A81B39DA}" srcOrd="0" destOrd="0" presId="urn:microsoft.com/office/officeart/2005/8/layout/matrix1"/>
    <dgm:cxn modelId="{882F969B-6BC2-4C65-B69D-8766F6245934}" type="presParOf" srcId="{F38108A8-F13D-4909-ACBF-CD6B9C2A71E3}" destId="{1963E004-431F-4AFB-A750-D3E3AC88EF2E}" srcOrd="1" destOrd="0" presId="urn:microsoft.com/office/officeart/2005/8/layout/matrix1"/>
    <dgm:cxn modelId="{3D41C9BB-C493-494C-B9C4-B46AEAC7437D}" type="presParOf" srcId="{F38108A8-F13D-4909-ACBF-CD6B9C2A71E3}" destId="{4D960FD6-04A6-4C4F-98AB-2768A8FD34BA}" srcOrd="2" destOrd="0" presId="urn:microsoft.com/office/officeart/2005/8/layout/matrix1"/>
    <dgm:cxn modelId="{47B9AEED-43A9-49BE-B421-E97A4182A724}" type="presParOf" srcId="{F38108A8-F13D-4909-ACBF-CD6B9C2A71E3}" destId="{B4519711-E5BF-45DA-9CBA-DB5449E93FC0}" srcOrd="3" destOrd="0" presId="urn:microsoft.com/office/officeart/2005/8/layout/matrix1"/>
    <dgm:cxn modelId="{C9D8DA5D-F089-4614-83AC-08B49C748121}" type="presParOf" srcId="{F38108A8-F13D-4909-ACBF-CD6B9C2A71E3}" destId="{F8602B35-1511-405A-B36E-97AA898C6658}" srcOrd="4" destOrd="0" presId="urn:microsoft.com/office/officeart/2005/8/layout/matrix1"/>
    <dgm:cxn modelId="{D8A38159-BBD0-4B8B-8A71-EDB032B51631}" type="presParOf" srcId="{F38108A8-F13D-4909-ACBF-CD6B9C2A71E3}" destId="{90F190A9-0288-421D-9F44-7A96E9E6F26A}" srcOrd="5" destOrd="0" presId="urn:microsoft.com/office/officeart/2005/8/layout/matrix1"/>
    <dgm:cxn modelId="{2F8A56AC-95E0-47E2-997F-705A569E32D3}" type="presParOf" srcId="{F38108A8-F13D-4909-ACBF-CD6B9C2A71E3}" destId="{B9FA96E1-D3D8-4DF2-8464-FE691F964033}" srcOrd="6" destOrd="0" presId="urn:microsoft.com/office/officeart/2005/8/layout/matrix1"/>
    <dgm:cxn modelId="{CB44BEC6-AEBE-4F6A-9883-8D382BF56AB4}" type="presParOf" srcId="{F38108A8-F13D-4909-ACBF-CD6B9C2A71E3}" destId="{1FD029AE-41D1-4796-A729-C477EA9BFFEF}" srcOrd="7" destOrd="0" presId="urn:microsoft.com/office/officeart/2005/8/layout/matrix1"/>
    <dgm:cxn modelId="{2EBE8752-2355-4A67-BE19-BD8F71D3884C}" type="presParOf" srcId="{EFDEF95F-8BC4-45C4-9AD6-046BFEA23F59}" destId="{7648E4C1-BD3E-4F73-8B0F-849A930B7E6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C9681-6FAA-42DF-BA49-ED38A81B39DA}">
      <dsp:nvSpPr>
        <dsp:cNvPr id="0" name=""/>
        <dsp:cNvSpPr/>
      </dsp:nvSpPr>
      <dsp:spPr>
        <a:xfrm rot="16200000">
          <a:off x="724548" y="-724548"/>
          <a:ext cx="1889448" cy="3338546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latin typeface="Arial Narrow" panose="020B0606020202030204" pitchFamily="34" charset="0"/>
            </a:rPr>
            <a:t>ESTRUCTURA BASICA</a:t>
          </a:r>
          <a:endParaRPr lang="es-PE" sz="1700" kern="1200" dirty="0">
            <a:latin typeface="Arial Narrow" panose="020B0606020202030204" pitchFamily="34" charset="0"/>
          </a:endParaRPr>
        </a:p>
      </dsp:txBody>
      <dsp:txXfrm rot="5400000">
        <a:off x="-1" y="1"/>
        <a:ext cx="3338546" cy="1417086"/>
      </dsp:txXfrm>
    </dsp:sp>
    <dsp:sp modelId="{4D960FD6-04A6-4C4F-98AB-2768A8FD34BA}">
      <dsp:nvSpPr>
        <dsp:cNvPr id="0" name=""/>
        <dsp:cNvSpPr/>
      </dsp:nvSpPr>
      <dsp:spPr>
        <a:xfrm>
          <a:off x="3338546" y="0"/>
          <a:ext cx="3338546" cy="1889448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latin typeface="Arial Narrow" panose="020B0606020202030204" pitchFamily="34" charset="0"/>
            </a:rPr>
            <a:t>TIPOS: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700" kern="1200" dirty="0">
              <a:latin typeface="Arial Narrow" panose="020B0606020202030204" pitchFamily="34" charset="0"/>
            </a:rPr>
            <a:t>Por Ámbito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700" kern="1200" dirty="0">
              <a:latin typeface="Arial Narrow" panose="020B0606020202030204" pitchFamily="34" charset="0"/>
            </a:rPr>
            <a:t>Por Requerimiento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700" kern="1200" dirty="0">
              <a:latin typeface="Arial Narrow" panose="020B0606020202030204" pitchFamily="34" charset="0"/>
            </a:rPr>
            <a:t>Por Presentación</a:t>
          </a:r>
          <a:endParaRPr lang="es-PE" sz="1700" kern="1200" dirty="0">
            <a:latin typeface="Arial Narrow" panose="020B0606020202030204" pitchFamily="34" charset="0"/>
          </a:endParaRPr>
        </a:p>
      </dsp:txBody>
      <dsp:txXfrm>
        <a:off x="3338546" y="0"/>
        <a:ext cx="3338546" cy="1417086"/>
      </dsp:txXfrm>
    </dsp:sp>
    <dsp:sp modelId="{F8602B35-1511-405A-B36E-97AA898C6658}">
      <dsp:nvSpPr>
        <dsp:cNvPr id="0" name=""/>
        <dsp:cNvSpPr/>
      </dsp:nvSpPr>
      <dsp:spPr>
        <a:xfrm rot="10800000">
          <a:off x="0" y="1889448"/>
          <a:ext cx="3338546" cy="1889448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latin typeface="Arial Narrow" panose="020B0606020202030204" pitchFamily="34" charset="0"/>
            </a:rPr>
            <a:t>LINEAS DE RELACIÓN</a:t>
          </a:r>
          <a:endParaRPr lang="es-PE" sz="1700" kern="1200" dirty="0">
            <a:latin typeface="Arial Narrow" panose="020B0606020202030204" pitchFamily="34" charset="0"/>
          </a:endParaRPr>
        </a:p>
      </dsp:txBody>
      <dsp:txXfrm rot="10800000">
        <a:off x="0" y="2361809"/>
        <a:ext cx="3338546" cy="1417086"/>
      </dsp:txXfrm>
    </dsp:sp>
    <dsp:sp modelId="{B9FA96E1-D3D8-4DF2-8464-FE691F964033}">
      <dsp:nvSpPr>
        <dsp:cNvPr id="0" name=""/>
        <dsp:cNvSpPr/>
      </dsp:nvSpPr>
      <dsp:spPr>
        <a:xfrm rot="5400000">
          <a:off x="4063095" y="1164899"/>
          <a:ext cx="1889448" cy="3338546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  <a:t>MATRICIAL</a:t>
          </a:r>
          <a:endParaRPr lang="es-PE" sz="1700" kern="1200" dirty="0">
            <a:latin typeface="Arial Narrow" panose="020B0606020202030204" pitchFamily="34" charset="0"/>
          </a:endParaRPr>
        </a:p>
      </dsp:txBody>
      <dsp:txXfrm rot="-5400000">
        <a:off x="3338545" y="2361810"/>
        <a:ext cx="3338546" cy="1417086"/>
      </dsp:txXfrm>
    </dsp:sp>
    <dsp:sp modelId="{7648E4C1-BD3E-4F73-8B0F-849A930B7E64}">
      <dsp:nvSpPr>
        <dsp:cNvPr id="0" name=""/>
        <dsp:cNvSpPr/>
      </dsp:nvSpPr>
      <dsp:spPr>
        <a:xfrm>
          <a:off x="2336982" y="1417086"/>
          <a:ext cx="2003127" cy="944724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latin typeface="Arial Narrow" panose="020B0606020202030204" pitchFamily="34" charset="0"/>
            </a:rPr>
            <a:t>ORGANIGRAMA</a:t>
          </a:r>
          <a:endParaRPr lang="es-PE" sz="1700" kern="1200" dirty="0">
            <a:latin typeface="Arial Narrow" panose="020B0606020202030204" pitchFamily="34" charset="0"/>
          </a:endParaRPr>
        </a:p>
      </dsp:txBody>
      <dsp:txXfrm>
        <a:off x="2383100" y="1463204"/>
        <a:ext cx="1910891" cy="85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C9681-6FAA-42DF-BA49-ED38A81B39DA}">
      <dsp:nvSpPr>
        <dsp:cNvPr id="0" name=""/>
        <dsp:cNvSpPr/>
      </dsp:nvSpPr>
      <dsp:spPr>
        <a:xfrm rot="16200000">
          <a:off x="953018" y="-953018"/>
          <a:ext cx="2294902" cy="4200939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rial Narrow" panose="020B0606020202030204" pitchFamily="34" charset="0"/>
            </a:rPr>
            <a:t>ENFOCADO AL SERVICIO AL CLIENTE.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rial Narrow" panose="020B0606020202030204" pitchFamily="34" charset="0"/>
            </a:rPr>
            <a:t>No determina la cadena de mando.</a:t>
          </a:r>
          <a:endParaRPr lang="es-PE" sz="1600" kern="1200" dirty="0">
            <a:latin typeface="Arial Narrow" panose="020B0606020202030204" pitchFamily="34" charset="0"/>
          </a:endParaRPr>
        </a:p>
      </dsp:txBody>
      <dsp:txXfrm rot="5400000">
        <a:off x="0" y="0"/>
        <a:ext cx="4200939" cy="1721176"/>
      </dsp:txXfrm>
    </dsp:sp>
    <dsp:sp modelId="{4D960FD6-04A6-4C4F-98AB-2768A8FD34BA}">
      <dsp:nvSpPr>
        <dsp:cNvPr id="0" name=""/>
        <dsp:cNvSpPr/>
      </dsp:nvSpPr>
      <dsp:spPr>
        <a:xfrm>
          <a:off x="4200939" y="0"/>
          <a:ext cx="4200939" cy="229490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rial Narrow" panose="020B0606020202030204" pitchFamily="34" charset="0"/>
            </a:rPr>
            <a:t>El circulo central es la figura de máxima autoridad y los círculos concéntricos representan a la organización.</a:t>
          </a:r>
          <a:endParaRPr lang="es-PE" sz="1600" kern="1200" dirty="0">
            <a:latin typeface="Arial Narrow" panose="020B0606020202030204" pitchFamily="34" charset="0"/>
          </a:endParaRPr>
        </a:p>
      </dsp:txBody>
      <dsp:txXfrm>
        <a:off x="4200939" y="0"/>
        <a:ext cx="4200939" cy="1721176"/>
      </dsp:txXfrm>
    </dsp:sp>
    <dsp:sp modelId="{F8602B35-1511-405A-B36E-97AA898C6658}">
      <dsp:nvSpPr>
        <dsp:cNvPr id="0" name=""/>
        <dsp:cNvSpPr/>
      </dsp:nvSpPr>
      <dsp:spPr>
        <a:xfrm rot="10800000">
          <a:off x="0" y="2294902"/>
          <a:ext cx="4200939" cy="229490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 Narrow" panose="020B0606020202030204" pitchFamily="34" charset="0"/>
            </a:rPr>
            <a:t>Suprime la cadena de mando y la idea de status de las empresas.</a:t>
          </a:r>
          <a:endParaRPr lang="es-PE" sz="1400" kern="1200" dirty="0">
            <a:latin typeface="Arial Narrow" panose="020B0606020202030204" pitchFamily="34" charset="0"/>
          </a:endParaRPr>
        </a:p>
        <a:p>
          <a:pPr marL="0" lvl="0" indent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 Narrow" panose="020B0606020202030204" pitchFamily="34" charset="0"/>
            </a:rPr>
            <a:t>El cliente se considera el centro más importante del negocio, por encima de los jefes.</a:t>
          </a:r>
          <a:endParaRPr lang="es-PE" sz="1400" kern="1200" dirty="0">
            <a:latin typeface="Arial Narrow" panose="020B0606020202030204" pitchFamily="34" charset="0"/>
          </a:endParaRPr>
        </a:p>
        <a:p>
          <a:pPr marL="0" lvl="0" indent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 Narrow" panose="020B0606020202030204" pitchFamily="34" charset="0"/>
            </a:rPr>
            <a:t>Todos los empleados tienen la misión de satisfacer al cliente.</a:t>
          </a:r>
          <a:endParaRPr lang="es-PE" sz="1400" kern="1200" dirty="0">
            <a:latin typeface="Arial Narrow" panose="020B0606020202030204" pitchFamily="34" charset="0"/>
          </a:endParaRPr>
        </a:p>
        <a:p>
          <a:pPr marL="0" lvl="0" indent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 Narrow" panose="020B0606020202030204" pitchFamily="34" charset="0"/>
            </a:rPr>
            <a:t>Se puede añadir más puestos de trabajo al mismo nivel.</a:t>
          </a:r>
          <a:endParaRPr lang="es-PE" sz="1400" kern="1200" dirty="0">
            <a:latin typeface="Arial Narrow" panose="020B0606020202030204" pitchFamily="34" charset="0"/>
          </a:endParaRPr>
        </a:p>
        <a:p>
          <a:pPr marL="0" lvl="0" indent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 Narrow" panose="020B0606020202030204" pitchFamily="34" charset="0"/>
            </a:rPr>
            <a:t>Motiva a los trabajadores al no diferenciar niveles.</a:t>
          </a:r>
          <a:endParaRPr lang="es-PE" sz="1400" kern="1200" dirty="0">
            <a:latin typeface="Arial Narrow" panose="020B0606020202030204" pitchFamily="34" charset="0"/>
          </a:endParaRPr>
        </a:p>
      </dsp:txBody>
      <dsp:txXfrm rot="10800000">
        <a:off x="0" y="2868627"/>
        <a:ext cx="4200939" cy="1721176"/>
      </dsp:txXfrm>
    </dsp:sp>
    <dsp:sp modelId="{B9FA96E1-D3D8-4DF2-8464-FE691F964033}">
      <dsp:nvSpPr>
        <dsp:cNvPr id="0" name=""/>
        <dsp:cNvSpPr/>
      </dsp:nvSpPr>
      <dsp:spPr>
        <a:xfrm rot="5400000">
          <a:off x="5153957" y="1341883"/>
          <a:ext cx="2294902" cy="420093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1600" kern="1200" dirty="0">
              <a:latin typeface="Arial" panose="020B0604020202020204" pitchFamily="34" charset="0"/>
              <a:cs typeface="Arial" panose="020B0604020202020204" pitchFamily="34" charset="0"/>
            </a:rPr>
            <a:t>No son tan fáciles de entender como los organigramas con un principio y fin.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rial" panose="020B0604020202020204" pitchFamily="34" charset="0"/>
              <a:cs typeface="Arial" panose="020B0604020202020204" pitchFamily="34" charset="0"/>
            </a:rPr>
            <a:t>Es difícil determinar puestos de mando.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rial" panose="020B0604020202020204" pitchFamily="34" charset="0"/>
              <a:cs typeface="Arial" panose="020B0604020202020204" pitchFamily="34" charset="0"/>
            </a:rPr>
            <a:t>Para organizaciones de gran tamaño resulta imposible plasmar toda la estructura general de la empresa.</a:t>
          </a:r>
          <a:endParaRPr lang="es-PE" sz="1600" kern="1200" dirty="0">
            <a:latin typeface="Arial Narrow" panose="020B0606020202030204" pitchFamily="34" charset="0"/>
          </a:endParaRPr>
        </a:p>
      </dsp:txBody>
      <dsp:txXfrm rot="-5400000">
        <a:off x="4200939" y="2868627"/>
        <a:ext cx="4200939" cy="1721176"/>
      </dsp:txXfrm>
    </dsp:sp>
    <dsp:sp modelId="{7648E4C1-BD3E-4F73-8B0F-849A930B7E64}">
      <dsp:nvSpPr>
        <dsp:cNvPr id="0" name=""/>
        <dsp:cNvSpPr/>
      </dsp:nvSpPr>
      <dsp:spPr>
        <a:xfrm>
          <a:off x="2940657" y="1721176"/>
          <a:ext cx="2520563" cy="114745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rial Narrow" panose="020B0606020202030204" pitchFamily="34" charset="0"/>
            </a:rPr>
            <a:t>Centro: Cliente o CEO</a:t>
          </a:r>
          <a:endParaRPr lang="es-PE" sz="1600" kern="1200" dirty="0">
            <a:latin typeface="Arial Narrow" panose="020B0606020202030204" pitchFamily="34" charset="0"/>
          </a:endParaRPr>
        </a:p>
      </dsp:txBody>
      <dsp:txXfrm>
        <a:off x="2996671" y="1777190"/>
        <a:ext cx="2408535" cy="103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378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62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5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284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7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512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28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084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90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393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7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A228-BB3A-426C-B7FE-CAF42650FFB8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8437-FD10-4006-AE1A-C7E021165F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340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28080" y="0"/>
            <a:ext cx="12269170" cy="6866624"/>
            <a:chOff x="-28080" y="0"/>
            <a:chExt cx="12269170" cy="6866624"/>
          </a:xfrm>
        </p:grpSpPr>
        <p:sp>
          <p:nvSpPr>
            <p:cNvPr id="6" name="Rectángulo 5"/>
            <p:cNvSpPr/>
            <p:nvPr/>
          </p:nvSpPr>
          <p:spPr>
            <a:xfrm>
              <a:off x="-28080" y="0"/>
              <a:ext cx="12214578" cy="6858000"/>
            </a:xfrm>
            <a:custGeom>
              <a:avLst/>
              <a:gdLst>
                <a:gd name="connsiteX0" fmla="*/ 0 w 12192000"/>
                <a:gd name="connsiteY0" fmla="*/ 0 h 4328005"/>
                <a:gd name="connsiteX1" fmla="*/ 12192000 w 12192000"/>
                <a:gd name="connsiteY1" fmla="*/ 0 h 4328005"/>
                <a:gd name="connsiteX2" fmla="*/ 12192000 w 12192000"/>
                <a:gd name="connsiteY2" fmla="*/ 4328005 h 4328005"/>
                <a:gd name="connsiteX3" fmla="*/ 0 w 12192000"/>
                <a:gd name="connsiteY3" fmla="*/ 4328005 h 4328005"/>
                <a:gd name="connsiteX4" fmla="*/ 0 w 12192000"/>
                <a:gd name="connsiteY4" fmla="*/ 0 h 4328005"/>
                <a:gd name="connsiteX0" fmla="*/ 0 w 12192000"/>
                <a:gd name="connsiteY0" fmla="*/ 0 h 4328005"/>
                <a:gd name="connsiteX1" fmla="*/ 12192000 w 12192000"/>
                <a:gd name="connsiteY1" fmla="*/ 0 h 4328005"/>
                <a:gd name="connsiteX2" fmla="*/ 12169423 w 12192000"/>
                <a:gd name="connsiteY2" fmla="*/ 2420182 h 4328005"/>
                <a:gd name="connsiteX3" fmla="*/ 0 w 12192000"/>
                <a:gd name="connsiteY3" fmla="*/ 4328005 h 4328005"/>
                <a:gd name="connsiteX4" fmla="*/ 0 w 12192000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420182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4538352"/>
                <a:gd name="connsiteY0" fmla="*/ 0 h 4328005"/>
                <a:gd name="connsiteX1" fmla="*/ 12192000 w 14538352"/>
                <a:gd name="connsiteY1" fmla="*/ 0 h 4328005"/>
                <a:gd name="connsiteX2" fmla="*/ 12192001 w 14538352"/>
                <a:gd name="connsiteY2" fmla="*/ 2420182 h 4328005"/>
                <a:gd name="connsiteX3" fmla="*/ 0 w 14538352"/>
                <a:gd name="connsiteY3" fmla="*/ 4328005 h 4328005"/>
                <a:gd name="connsiteX4" fmla="*/ 0 w 14538352"/>
                <a:gd name="connsiteY4" fmla="*/ 0 h 4328005"/>
                <a:gd name="connsiteX0" fmla="*/ 0 w 13716000"/>
                <a:gd name="connsiteY0" fmla="*/ 0 h 4328005"/>
                <a:gd name="connsiteX1" fmla="*/ 12192000 w 13716000"/>
                <a:gd name="connsiteY1" fmla="*/ 0 h 4328005"/>
                <a:gd name="connsiteX2" fmla="*/ 12192001 w 13716000"/>
                <a:gd name="connsiteY2" fmla="*/ 2420182 h 4328005"/>
                <a:gd name="connsiteX3" fmla="*/ 0 w 13716000"/>
                <a:gd name="connsiteY3" fmla="*/ 4328005 h 4328005"/>
                <a:gd name="connsiteX4" fmla="*/ 0 w 13716000"/>
                <a:gd name="connsiteY4" fmla="*/ 0 h 4328005"/>
                <a:gd name="connsiteX0" fmla="*/ 0 w 13087632"/>
                <a:gd name="connsiteY0" fmla="*/ 0 h 4328005"/>
                <a:gd name="connsiteX1" fmla="*/ 12192000 w 13087632"/>
                <a:gd name="connsiteY1" fmla="*/ 0 h 4328005"/>
                <a:gd name="connsiteX2" fmla="*/ 12192001 w 13087632"/>
                <a:gd name="connsiteY2" fmla="*/ 2420182 h 4328005"/>
                <a:gd name="connsiteX3" fmla="*/ 0 w 13087632"/>
                <a:gd name="connsiteY3" fmla="*/ 4328005 h 4328005"/>
                <a:gd name="connsiteX4" fmla="*/ 0 w 13087632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420182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420182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634671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2197501"/>
                <a:gd name="connsiteY0" fmla="*/ 0 h 4328005"/>
                <a:gd name="connsiteX1" fmla="*/ 12192000 w 12197501"/>
                <a:gd name="connsiteY1" fmla="*/ 0 h 4328005"/>
                <a:gd name="connsiteX2" fmla="*/ 12192001 w 12197501"/>
                <a:gd name="connsiteY2" fmla="*/ 2634671 h 4328005"/>
                <a:gd name="connsiteX3" fmla="*/ 0 w 12197501"/>
                <a:gd name="connsiteY3" fmla="*/ 4328005 h 4328005"/>
                <a:gd name="connsiteX4" fmla="*/ 0 w 12197501"/>
                <a:gd name="connsiteY4" fmla="*/ 0 h 4328005"/>
                <a:gd name="connsiteX0" fmla="*/ 11289 w 12208790"/>
                <a:gd name="connsiteY0" fmla="*/ 0 h 5095650"/>
                <a:gd name="connsiteX1" fmla="*/ 12203289 w 12208790"/>
                <a:gd name="connsiteY1" fmla="*/ 0 h 5095650"/>
                <a:gd name="connsiteX2" fmla="*/ 12203290 w 12208790"/>
                <a:gd name="connsiteY2" fmla="*/ 2634671 h 5095650"/>
                <a:gd name="connsiteX3" fmla="*/ 0 w 12208790"/>
                <a:gd name="connsiteY3" fmla="*/ 5095650 h 5095650"/>
                <a:gd name="connsiteX4" fmla="*/ 11289 w 12208790"/>
                <a:gd name="connsiteY4" fmla="*/ 0 h 5095650"/>
                <a:gd name="connsiteX0" fmla="*/ 11289 w 12208790"/>
                <a:gd name="connsiteY0" fmla="*/ 0 h 5095650"/>
                <a:gd name="connsiteX1" fmla="*/ 12203289 w 12208790"/>
                <a:gd name="connsiteY1" fmla="*/ 0 h 5095650"/>
                <a:gd name="connsiteX2" fmla="*/ 12203290 w 12208790"/>
                <a:gd name="connsiteY2" fmla="*/ 2634671 h 5095650"/>
                <a:gd name="connsiteX3" fmla="*/ 0 w 12208790"/>
                <a:gd name="connsiteY3" fmla="*/ 5095650 h 5095650"/>
                <a:gd name="connsiteX4" fmla="*/ 11289 w 12208790"/>
                <a:gd name="connsiteY4" fmla="*/ 0 h 5095650"/>
                <a:gd name="connsiteX0" fmla="*/ 22578 w 12220079"/>
                <a:gd name="connsiteY0" fmla="*/ 0 h 5332370"/>
                <a:gd name="connsiteX1" fmla="*/ 12214578 w 12220079"/>
                <a:gd name="connsiteY1" fmla="*/ 0 h 5332370"/>
                <a:gd name="connsiteX2" fmla="*/ 12214579 w 12220079"/>
                <a:gd name="connsiteY2" fmla="*/ 2634671 h 5332370"/>
                <a:gd name="connsiteX3" fmla="*/ 0 w 12220079"/>
                <a:gd name="connsiteY3" fmla="*/ 5332370 h 5332370"/>
                <a:gd name="connsiteX4" fmla="*/ 22578 w 12220079"/>
                <a:gd name="connsiteY4" fmla="*/ 0 h 5332370"/>
                <a:gd name="connsiteX0" fmla="*/ 22578 w 12214578"/>
                <a:gd name="connsiteY0" fmla="*/ 0 h 5332370"/>
                <a:gd name="connsiteX1" fmla="*/ 12214578 w 12214578"/>
                <a:gd name="connsiteY1" fmla="*/ 0 h 5332370"/>
                <a:gd name="connsiteX2" fmla="*/ 12203290 w 12214578"/>
                <a:gd name="connsiteY2" fmla="*/ 2733088 h 5332370"/>
                <a:gd name="connsiteX3" fmla="*/ 0 w 12214578"/>
                <a:gd name="connsiteY3" fmla="*/ 5332370 h 5332370"/>
                <a:gd name="connsiteX4" fmla="*/ 22578 w 12214578"/>
                <a:gd name="connsiteY4" fmla="*/ 0 h 533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4578" h="5332370">
                  <a:moveTo>
                    <a:pt x="22578" y="0"/>
                  </a:moveTo>
                  <a:lnTo>
                    <a:pt x="12214578" y="0"/>
                  </a:lnTo>
                  <a:cubicBezTo>
                    <a:pt x="12180711" y="1193586"/>
                    <a:pt x="12225866" y="1534286"/>
                    <a:pt x="12203290" y="2733088"/>
                  </a:cubicBezTo>
                  <a:cubicBezTo>
                    <a:pt x="8782756" y="2969000"/>
                    <a:pt x="4560711" y="3036963"/>
                    <a:pt x="0" y="5332370"/>
                  </a:cubicBezTo>
                  <a:lnTo>
                    <a:pt x="22578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101306" y="214679"/>
              <a:ext cx="2506381" cy="4279023"/>
              <a:chOff x="259644" y="291695"/>
              <a:chExt cx="1974265" cy="3404965"/>
            </a:xfrm>
          </p:grpSpPr>
          <p:sp>
            <p:nvSpPr>
              <p:cNvPr id="48" name="Hexágono 47"/>
              <p:cNvSpPr/>
              <p:nvPr/>
            </p:nvSpPr>
            <p:spPr>
              <a:xfrm>
                <a:off x="1032995" y="991094"/>
                <a:ext cx="974149" cy="876274"/>
              </a:xfrm>
              <a:prstGeom prst="hexagon">
                <a:avLst/>
              </a:prstGeom>
              <a:solidFill>
                <a:srgbClr val="203864">
                  <a:alpha val="65098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9" name="Hexágono 48"/>
              <p:cNvSpPr/>
              <p:nvPr/>
            </p:nvSpPr>
            <p:spPr>
              <a:xfrm>
                <a:off x="504801" y="291695"/>
                <a:ext cx="1174043" cy="1106115"/>
              </a:xfrm>
              <a:prstGeom prst="hexagon">
                <a:avLst/>
              </a:prstGeom>
              <a:solidFill>
                <a:srgbClr val="203864">
                  <a:alpha val="65098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0" name="Hexágono 49"/>
              <p:cNvSpPr/>
              <p:nvPr/>
            </p:nvSpPr>
            <p:spPr>
              <a:xfrm>
                <a:off x="259644" y="1640686"/>
                <a:ext cx="1546703" cy="1406384"/>
              </a:xfrm>
              <a:prstGeom prst="hexagon">
                <a:avLst/>
              </a:prstGeom>
              <a:solidFill>
                <a:srgbClr val="203864">
                  <a:alpha val="65098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" name="Hexágono 50"/>
              <p:cNvSpPr/>
              <p:nvPr/>
            </p:nvSpPr>
            <p:spPr>
              <a:xfrm>
                <a:off x="1055263" y="2624193"/>
                <a:ext cx="1178646" cy="1072467"/>
              </a:xfrm>
              <a:prstGeom prst="hexagon">
                <a:avLst/>
              </a:prstGeom>
              <a:solidFill>
                <a:srgbClr val="203864">
                  <a:alpha val="65098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9" name="CuadroTexto 58"/>
            <p:cNvSpPr txBox="1"/>
            <p:nvPr/>
          </p:nvSpPr>
          <p:spPr>
            <a:xfrm>
              <a:off x="9404698" y="5088584"/>
              <a:ext cx="24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PE" dirty="0">
                  <a:solidFill>
                    <a:srgbClr val="203864"/>
                  </a:solidFill>
                  <a:latin typeface="Eras Bold ITC" panose="020B0907030504020204" pitchFamily="34" charset="0"/>
                </a:rPr>
                <a:t>Escuela</a:t>
              </a:r>
              <a:r>
                <a:rPr lang="en-US" dirty="0">
                  <a:solidFill>
                    <a:srgbClr val="203864"/>
                  </a:solidFill>
                  <a:latin typeface="Eras Bold ITC" panose="020B0907030504020204" pitchFamily="34" charset="0"/>
                </a:rPr>
                <a:t> </a:t>
              </a:r>
              <a:r>
                <a:rPr lang="es-PE" dirty="0">
                  <a:solidFill>
                    <a:srgbClr val="203864"/>
                  </a:solidFill>
                  <a:latin typeface="Eras Bold ITC" panose="020B0907030504020204" pitchFamily="34" charset="0"/>
                </a:rPr>
                <a:t>Profesional</a:t>
              </a:r>
            </a:p>
            <a:p>
              <a:pPr algn="r"/>
              <a:r>
                <a:rPr lang="es-PE" dirty="0">
                  <a:solidFill>
                    <a:srgbClr val="203864"/>
                  </a:solidFill>
                  <a:latin typeface="Eras Medium ITC" panose="020B0602030504020804" pitchFamily="34" charset="0"/>
                </a:rPr>
                <a:t>Administración</a:t>
              </a: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9553779" y="4170537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PE" dirty="0">
                  <a:solidFill>
                    <a:srgbClr val="203864"/>
                  </a:solidFill>
                  <a:latin typeface="Eras Bold ITC" panose="020B0907030504020204" pitchFamily="34" charset="0"/>
                </a:rPr>
                <a:t>FACULTAD</a:t>
              </a:r>
            </a:p>
            <a:p>
              <a:pPr algn="r"/>
              <a:r>
                <a:rPr lang="es-PE" dirty="0">
                  <a:solidFill>
                    <a:srgbClr val="203864"/>
                  </a:solidFill>
                  <a:latin typeface="Eras Medium ITC" panose="020B0602030504020804" pitchFamily="34" charset="0"/>
                </a:rPr>
                <a:t>Ciencias</a:t>
              </a:r>
              <a:r>
                <a:rPr lang="en-US" dirty="0">
                  <a:solidFill>
                    <a:srgbClr val="203864"/>
                  </a:solidFill>
                  <a:latin typeface="Eras Medium ITC" panose="020B0602030504020804" pitchFamily="34" charset="0"/>
                </a:rPr>
                <a:t> </a:t>
              </a:r>
              <a:r>
                <a:rPr lang="en-US" dirty="0" err="1">
                  <a:solidFill>
                    <a:srgbClr val="203864"/>
                  </a:solidFill>
                  <a:latin typeface="Eras Medium ITC" panose="020B0602030504020804" pitchFamily="34" charset="0"/>
                </a:rPr>
                <a:t>Económicas</a:t>
              </a:r>
              <a:endParaRPr lang="es-PE" dirty="0">
                <a:solidFill>
                  <a:srgbClr val="203864"/>
                </a:solidFill>
                <a:latin typeface="Eras Medium ITC" panose="020B0602030504020804" pitchFamily="34" charset="0"/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8479767" y="6006630"/>
              <a:ext cx="3374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PE" dirty="0">
                  <a:solidFill>
                    <a:srgbClr val="203864"/>
                  </a:solidFill>
                  <a:latin typeface="Eras Bold ITC" panose="020B0907030504020204" pitchFamily="34" charset="0"/>
                </a:rPr>
                <a:t>Docente</a:t>
              </a:r>
            </a:p>
            <a:p>
              <a:pPr algn="r"/>
              <a:r>
                <a:rPr lang="en-US" dirty="0">
                  <a:solidFill>
                    <a:srgbClr val="203864"/>
                  </a:solidFill>
                  <a:latin typeface="Eras Medium ITC" panose="020B0602030504020804" pitchFamily="34" charset="0"/>
                </a:rPr>
                <a:t>MBA. Segundo Vergara Castillo</a:t>
              </a:r>
              <a:endParaRPr lang="es-PE" dirty="0">
                <a:solidFill>
                  <a:srgbClr val="203864"/>
                </a:solidFill>
                <a:latin typeface="Eras Medium ITC" panose="020B0602030504020804" pitchFamily="34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429450" y="6291853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203864"/>
                  </a:solidFill>
                  <a:latin typeface="Eras Medium ITC" panose="020B0602030504020804" pitchFamily="34" charset="0"/>
                </a:rPr>
                <a:t>06 de </a:t>
              </a:r>
              <a:r>
                <a:rPr lang="en-US" dirty="0" err="1">
                  <a:solidFill>
                    <a:srgbClr val="203864"/>
                  </a:solidFill>
                  <a:latin typeface="Eras Medium ITC" panose="020B0602030504020804" pitchFamily="34" charset="0"/>
                </a:rPr>
                <a:t>junio</a:t>
              </a:r>
              <a:r>
                <a:rPr lang="en-US" dirty="0">
                  <a:solidFill>
                    <a:srgbClr val="203864"/>
                  </a:solidFill>
                  <a:latin typeface="Eras Medium ITC" panose="020B0602030504020804" pitchFamily="34" charset="0"/>
                </a:rPr>
                <a:t> de 2020</a:t>
              </a:r>
              <a:endParaRPr lang="es-PE" dirty="0">
                <a:solidFill>
                  <a:srgbClr val="203864"/>
                </a:solidFill>
                <a:latin typeface="Eras Medium ITC" panose="020B0602030504020804" pitchFamily="34" charset="0"/>
              </a:endParaRPr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8" t="7341" r="27898" b="47434"/>
            <a:stretch/>
          </p:blipFill>
          <p:spPr>
            <a:xfrm>
              <a:off x="4773351" y="421603"/>
              <a:ext cx="7413147" cy="3979556"/>
            </a:xfrm>
            <a:prstGeom prst="rect">
              <a:avLst/>
            </a:prstGeom>
          </p:spPr>
        </p:pic>
        <p:sp>
          <p:nvSpPr>
            <p:cNvPr id="20" name="Rectángulo 5"/>
            <p:cNvSpPr/>
            <p:nvPr/>
          </p:nvSpPr>
          <p:spPr>
            <a:xfrm>
              <a:off x="0" y="27296"/>
              <a:ext cx="12214578" cy="6827112"/>
            </a:xfrm>
            <a:custGeom>
              <a:avLst/>
              <a:gdLst>
                <a:gd name="connsiteX0" fmla="*/ 0 w 12192000"/>
                <a:gd name="connsiteY0" fmla="*/ 0 h 4328005"/>
                <a:gd name="connsiteX1" fmla="*/ 12192000 w 12192000"/>
                <a:gd name="connsiteY1" fmla="*/ 0 h 4328005"/>
                <a:gd name="connsiteX2" fmla="*/ 12192000 w 12192000"/>
                <a:gd name="connsiteY2" fmla="*/ 4328005 h 4328005"/>
                <a:gd name="connsiteX3" fmla="*/ 0 w 12192000"/>
                <a:gd name="connsiteY3" fmla="*/ 4328005 h 4328005"/>
                <a:gd name="connsiteX4" fmla="*/ 0 w 12192000"/>
                <a:gd name="connsiteY4" fmla="*/ 0 h 4328005"/>
                <a:gd name="connsiteX0" fmla="*/ 0 w 12192000"/>
                <a:gd name="connsiteY0" fmla="*/ 0 h 4328005"/>
                <a:gd name="connsiteX1" fmla="*/ 12192000 w 12192000"/>
                <a:gd name="connsiteY1" fmla="*/ 0 h 4328005"/>
                <a:gd name="connsiteX2" fmla="*/ 12169423 w 12192000"/>
                <a:gd name="connsiteY2" fmla="*/ 2420182 h 4328005"/>
                <a:gd name="connsiteX3" fmla="*/ 0 w 12192000"/>
                <a:gd name="connsiteY3" fmla="*/ 4328005 h 4328005"/>
                <a:gd name="connsiteX4" fmla="*/ 0 w 12192000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420182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4538352"/>
                <a:gd name="connsiteY0" fmla="*/ 0 h 4328005"/>
                <a:gd name="connsiteX1" fmla="*/ 12192000 w 14538352"/>
                <a:gd name="connsiteY1" fmla="*/ 0 h 4328005"/>
                <a:gd name="connsiteX2" fmla="*/ 12192001 w 14538352"/>
                <a:gd name="connsiteY2" fmla="*/ 2420182 h 4328005"/>
                <a:gd name="connsiteX3" fmla="*/ 0 w 14538352"/>
                <a:gd name="connsiteY3" fmla="*/ 4328005 h 4328005"/>
                <a:gd name="connsiteX4" fmla="*/ 0 w 14538352"/>
                <a:gd name="connsiteY4" fmla="*/ 0 h 4328005"/>
                <a:gd name="connsiteX0" fmla="*/ 0 w 13716000"/>
                <a:gd name="connsiteY0" fmla="*/ 0 h 4328005"/>
                <a:gd name="connsiteX1" fmla="*/ 12192000 w 13716000"/>
                <a:gd name="connsiteY1" fmla="*/ 0 h 4328005"/>
                <a:gd name="connsiteX2" fmla="*/ 12192001 w 13716000"/>
                <a:gd name="connsiteY2" fmla="*/ 2420182 h 4328005"/>
                <a:gd name="connsiteX3" fmla="*/ 0 w 13716000"/>
                <a:gd name="connsiteY3" fmla="*/ 4328005 h 4328005"/>
                <a:gd name="connsiteX4" fmla="*/ 0 w 13716000"/>
                <a:gd name="connsiteY4" fmla="*/ 0 h 4328005"/>
                <a:gd name="connsiteX0" fmla="*/ 0 w 13087632"/>
                <a:gd name="connsiteY0" fmla="*/ 0 h 4328005"/>
                <a:gd name="connsiteX1" fmla="*/ 12192000 w 13087632"/>
                <a:gd name="connsiteY1" fmla="*/ 0 h 4328005"/>
                <a:gd name="connsiteX2" fmla="*/ 12192001 w 13087632"/>
                <a:gd name="connsiteY2" fmla="*/ 2420182 h 4328005"/>
                <a:gd name="connsiteX3" fmla="*/ 0 w 13087632"/>
                <a:gd name="connsiteY3" fmla="*/ 4328005 h 4328005"/>
                <a:gd name="connsiteX4" fmla="*/ 0 w 13087632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420182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420182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2192001"/>
                <a:gd name="connsiteY0" fmla="*/ 0 h 4328005"/>
                <a:gd name="connsiteX1" fmla="*/ 12192000 w 12192001"/>
                <a:gd name="connsiteY1" fmla="*/ 0 h 4328005"/>
                <a:gd name="connsiteX2" fmla="*/ 12192001 w 12192001"/>
                <a:gd name="connsiteY2" fmla="*/ 2634671 h 4328005"/>
                <a:gd name="connsiteX3" fmla="*/ 0 w 12192001"/>
                <a:gd name="connsiteY3" fmla="*/ 4328005 h 4328005"/>
                <a:gd name="connsiteX4" fmla="*/ 0 w 12192001"/>
                <a:gd name="connsiteY4" fmla="*/ 0 h 4328005"/>
                <a:gd name="connsiteX0" fmla="*/ 0 w 12197501"/>
                <a:gd name="connsiteY0" fmla="*/ 0 h 4328005"/>
                <a:gd name="connsiteX1" fmla="*/ 12192000 w 12197501"/>
                <a:gd name="connsiteY1" fmla="*/ 0 h 4328005"/>
                <a:gd name="connsiteX2" fmla="*/ 12192001 w 12197501"/>
                <a:gd name="connsiteY2" fmla="*/ 2634671 h 4328005"/>
                <a:gd name="connsiteX3" fmla="*/ 0 w 12197501"/>
                <a:gd name="connsiteY3" fmla="*/ 4328005 h 4328005"/>
                <a:gd name="connsiteX4" fmla="*/ 0 w 12197501"/>
                <a:gd name="connsiteY4" fmla="*/ 0 h 4328005"/>
                <a:gd name="connsiteX0" fmla="*/ 11289 w 12208790"/>
                <a:gd name="connsiteY0" fmla="*/ 0 h 5095650"/>
                <a:gd name="connsiteX1" fmla="*/ 12203289 w 12208790"/>
                <a:gd name="connsiteY1" fmla="*/ 0 h 5095650"/>
                <a:gd name="connsiteX2" fmla="*/ 12203290 w 12208790"/>
                <a:gd name="connsiteY2" fmla="*/ 2634671 h 5095650"/>
                <a:gd name="connsiteX3" fmla="*/ 0 w 12208790"/>
                <a:gd name="connsiteY3" fmla="*/ 5095650 h 5095650"/>
                <a:gd name="connsiteX4" fmla="*/ 11289 w 12208790"/>
                <a:gd name="connsiteY4" fmla="*/ 0 h 5095650"/>
                <a:gd name="connsiteX0" fmla="*/ 11289 w 12208790"/>
                <a:gd name="connsiteY0" fmla="*/ 0 h 5095650"/>
                <a:gd name="connsiteX1" fmla="*/ 12203289 w 12208790"/>
                <a:gd name="connsiteY1" fmla="*/ 0 h 5095650"/>
                <a:gd name="connsiteX2" fmla="*/ 12203290 w 12208790"/>
                <a:gd name="connsiteY2" fmla="*/ 2634671 h 5095650"/>
                <a:gd name="connsiteX3" fmla="*/ 0 w 12208790"/>
                <a:gd name="connsiteY3" fmla="*/ 5095650 h 5095650"/>
                <a:gd name="connsiteX4" fmla="*/ 11289 w 12208790"/>
                <a:gd name="connsiteY4" fmla="*/ 0 h 5095650"/>
                <a:gd name="connsiteX0" fmla="*/ 22578 w 12220079"/>
                <a:gd name="connsiteY0" fmla="*/ 0 h 5332370"/>
                <a:gd name="connsiteX1" fmla="*/ 12214578 w 12220079"/>
                <a:gd name="connsiteY1" fmla="*/ 0 h 5332370"/>
                <a:gd name="connsiteX2" fmla="*/ 12214579 w 12220079"/>
                <a:gd name="connsiteY2" fmla="*/ 2634671 h 5332370"/>
                <a:gd name="connsiteX3" fmla="*/ 0 w 12220079"/>
                <a:gd name="connsiteY3" fmla="*/ 5332370 h 5332370"/>
                <a:gd name="connsiteX4" fmla="*/ 22578 w 12220079"/>
                <a:gd name="connsiteY4" fmla="*/ 0 h 5332370"/>
                <a:gd name="connsiteX0" fmla="*/ 22578 w 12214578"/>
                <a:gd name="connsiteY0" fmla="*/ 0 h 5332370"/>
                <a:gd name="connsiteX1" fmla="*/ 12214578 w 12214578"/>
                <a:gd name="connsiteY1" fmla="*/ 0 h 5332370"/>
                <a:gd name="connsiteX2" fmla="*/ 12203290 w 12214578"/>
                <a:gd name="connsiteY2" fmla="*/ 2733088 h 5332370"/>
                <a:gd name="connsiteX3" fmla="*/ 0 w 12214578"/>
                <a:gd name="connsiteY3" fmla="*/ 5332370 h 5332370"/>
                <a:gd name="connsiteX4" fmla="*/ 22578 w 12214578"/>
                <a:gd name="connsiteY4" fmla="*/ 0 h 533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4578" h="5332370">
                  <a:moveTo>
                    <a:pt x="22578" y="0"/>
                  </a:moveTo>
                  <a:lnTo>
                    <a:pt x="12214578" y="0"/>
                  </a:lnTo>
                  <a:cubicBezTo>
                    <a:pt x="12180711" y="1193586"/>
                    <a:pt x="12225866" y="1534286"/>
                    <a:pt x="12203290" y="2733088"/>
                  </a:cubicBezTo>
                  <a:cubicBezTo>
                    <a:pt x="8782756" y="2969000"/>
                    <a:pt x="4560711" y="3036963"/>
                    <a:pt x="0" y="5332370"/>
                  </a:cubicBezTo>
                  <a:lnTo>
                    <a:pt x="22578" y="0"/>
                  </a:lnTo>
                  <a:close/>
                </a:path>
              </a:pathLst>
            </a:custGeom>
            <a:solidFill>
              <a:srgbClr val="162746">
                <a:alpha val="81961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2979517" y="101796"/>
              <a:ext cx="6837128" cy="3228226"/>
              <a:chOff x="2660645" y="142777"/>
              <a:chExt cx="6837128" cy="3228226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4666018" y="142777"/>
                <a:ext cx="2849022" cy="25920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1094" y="410974"/>
                <a:ext cx="2953946" cy="2097302"/>
              </a:xfrm>
              <a:prstGeom prst="rect">
                <a:avLst/>
              </a:prstGeom>
            </p:spPr>
          </p:pic>
          <p:sp>
            <p:nvSpPr>
              <p:cNvPr id="24" name="CuadroTexto 23"/>
              <p:cNvSpPr txBox="1"/>
              <p:nvPr/>
            </p:nvSpPr>
            <p:spPr>
              <a:xfrm>
                <a:off x="2660645" y="2786228"/>
                <a:ext cx="68371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3200" dirty="0"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Universidad Nacional de Trujillo</a:t>
                </a:r>
              </a:p>
            </p:txBody>
          </p:sp>
        </p:grpSp>
        <p:sp>
          <p:nvSpPr>
            <p:cNvPr id="26" name="Rectángulo 41"/>
            <p:cNvSpPr/>
            <p:nvPr/>
          </p:nvSpPr>
          <p:spPr>
            <a:xfrm>
              <a:off x="560282" y="3442945"/>
              <a:ext cx="11679774" cy="3392311"/>
            </a:xfrm>
            <a:custGeom>
              <a:avLst/>
              <a:gdLst>
                <a:gd name="connsiteX0" fmla="*/ 0 w 11599476"/>
                <a:gd name="connsiteY0" fmla="*/ 0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4" fmla="*/ 0 w 11599476"/>
                <a:gd name="connsiteY4" fmla="*/ 0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9476" h="3392311">
                  <a:moveTo>
                    <a:pt x="0" y="3392311"/>
                  </a:moveTo>
                  <a:cubicBezTo>
                    <a:pt x="4374492" y="579496"/>
                    <a:pt x="7958761" y="453437"/>
                    <a:pt x="11599476" y="0"/>
                  </a:cubicBezTo>
                  <a:lnTo>
                    <a:pt x="11599476" y="3392311"/>
                  </a:lnTo>
                  <a:lnTo>
                    <a:pt x="0" y="339231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Rectángulo 41"/>
            <p:cNvSpPr/>
            <p:nvPr/>
          </p:nvSpPr>
          <p:spPr>
            <a:xfrm>
              <a:off x="-1300" y="3489977"/>
              <a:ext cx="12241356" cy="3364431"/>
            </a:xfrm>
            <a:custGeom>
              <a:avLst/>
              <a:gdLst>
                <a:gd name="connsiteX0" fmla="*/ 0 w 11599476"/>
                <a:gd name="connsiteY0" fmla="*/ 0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4" fmla="*/ 0 w 11599476"/>
                <a:gd name="connsiteY4" fmla="*/ 0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0" fmla="*/ 0 w 11599476"/>
                <a:gd name="connsiteY0" fmla="*/ 3284840 h 3284840"/>
                <a:gd name="connsiteX1" fmla="*/ 11551279 w 11599476"/>
                <a:gd name="connsiteY1" fmla="*/ 0 h 3284840"/>
                <a:gd name="connsiteX2" fmla="*/ 11599476 w 11599476"/>
                <a:gd name="connsiteY2" fmla="*/ 3284840 h 3284840"/>
                <a:gd name="connsiteX3" fmla="*/ 0 w 11599476"/>
                <a:gd name="connsiteY3" fmla="*/ 3284840 h 3284840"/>
                <a:gd name="connsiteX0" fmla="*/ 0 w 11599476"/>
                <a:gd name="connsiteY0" fmla="*/ 3284840 h 3284840"/>
                <a:gd name="connsiteX1" fmla="*/ 11551279 w 11599476"/>
                <a:gd name="connsiteY1" fmla="*/ 0 h 3284840"/>
                <a:gd name="connsiteX2" fmla="*/ 11599476 w 11599476"/>
                <a:gd name="connsiteY2" fmla="*/ 3284840 h 3284840"/>
                <a:gd name="connsiteX3" fmla="*/ 0 w 11599476"/>
                <a:gd name="connsiteY3" fmla="*/ 3284840 h 3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9476" h="3284840">
                  <a:moveTo>
                    <a:pt x="0" y="3284840"/>
                  </a:moveTo>
                  <a:cubicBezTo>
                    <a:pt x="4374492" y="472025"/>
                    <a:pt x="7528729" y="341841"/>
                    <a:pt x="11551279" y="0"/>
                  </a:cubicBezTo>
                  <a:lnTo>
                    <a:pt x="11599476" y="3284840"/>
                  </a:lnTo>
                  <a:lnTo>
                    <a:pt x="0" y="3284840"/>
                  </a:lnTo>
                  <a:close/>
                </a:path>
              </a:pathLst>
            </a:custGeom>
            <a:solidFill>
              <a:srgbClr val="FFC000"/>
            </a:solidFill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Rectángulo 41"/>
            <p:cNvSpPr/>
            <p:nvPr/>
          </p:nvSpPr>
          <p:spPr>
            <a:xfrm>
              <a:off x="467131" y="3537463"/>
              <a:ext cx="11773959" cy="3329161"/>
            </a:xfrm>
            <a:custGeom>
              <a:avLst/>
              <a:gdLst>
                <a:gd name="connsiteX0" fmla="*/ 0 w 11599476"/>
                <a:gd name="connsiteY0" fmla="*/ 0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4" fmla="*/ 0 w 11599476"/>
                <a:gd name="connsiteY4" fmla="*/ 0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  <a:gd name="connsiteX0" fmla="*/ 0 w 11599476"/>
                <a:gd name="connsiteY0" fmla="*/ 3392311 h 3392311"/>
                <a:gd name="connsiteX1" fmla="*/ 11599476 w 11599476"/>
                <a:gd name="connsiteY1" fmla="*/ 0 h 3392311"/>
                <a:gd name="connsiteX2" fmla="*/ 11599476 w 11599476"/>
                <a:gd name="connsiteY2" fmla="*/ 3392311 h 3392311"/>
                <a:gd name="connsiteX3" fmla="*/ 0 w 11599476"/>
                <a:gd name="connsiteY3" fmla="*/ 3392311 h 339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9476" h="3392311">
                  <a:moveTo>
                    <a:pt x="0" y="3392311"/>
                  </a:moveTo>
                  <a:cubicBezTo>
                    <a:pt x="4374492" y="579496"/>
                    <a:pt x="7958761" y="453437"/>
                    <a:pt x="11599476" y="0"/>
                  </a:cubicBezTo>
                  <a:lnTo>
                    <a:pt x="11599476" y="3392311"/>
                  </a:lnTo>
                  <a:lnTo>
                    <a:pt x="0" y="339231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5207519" y="4722759"/>
              <a:ext cx="68707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ORGANIZACIÓN, SISTEMA Y METODOS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5046195" y="6199489"/>
              <a:ext cx="6870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b="1" dirty="0"/>
                <a:t>FACULTAD DE CIENCIAS ECONÓMICAS – ESCUELA DE ADMINISTRACIÓN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0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B68677F-D74A-4768-A529-275035014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9" t="24558" r="25218" b="26945"/>
          <a:stretch/>
        </p:blipFill>
        <p:spPr>
          <a:xfrm>
            <a:off x="2756452" y="1820819"/>
            <a:ext cx="5963480" cy="3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4D72ED2-15A3-4FB2-AB09-9216C102B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96" t="20457" r="27500" b="23658"/>
          <a:stretch/>
        </p:blipFill>
        <p:spPr>
          <a:xfrm>
            <a:off x="419221" y="1513663"/>
            <a:ext cx="5340626" cy="38306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F3CC2E-FDFD-481F-B169-E2BAB9628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53" t="24558" r="28043" b="40672"/>
          <a:stretch/>
        </p:blipFill>
        <p:spPr>
          <a:xfrm>
            <a:off x="6203795" y="2307382"/>
            <a:ext cx="5340626" cy="23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 REPSOL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7E12EAC-75CE-4FC8-A0FF-7FEB903A1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6" t="17762" r="34348" b="24420"/>
          <a:stretch/>
        </p:blipFill>
        <p:spPr>
          <a:xfrm>
            <a:off x="3193773" y="1160802"/>
            <a:ext cx="5353879" cy="48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 CENCOSUD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EC4B444-29D3-4117-B836-808387903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5" t="18535" r="27174" b="21714"/>
          <a:stretch/>
        </p:blipFill>
        <p:spPr>
          <a:xfrm>
            <a:off x="2268230" y="1272210"/>
            <a:ext cx="6965752" cy="48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 CENCOSUD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453B482-AD43-4984-8A51-48DE4983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22" t="26870" r="33805" b="24421"/>
          <a:stretch/>
        </p:blipFill>
        <p:spPr>
          <a:xfrm>
            <a:off x="2766030" y="1146734"/>
            <a:ext cx="6467952" cy="51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POR AMBITO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45A0B0C-BC6E-4C50-9668-6F6039F1D62C}"/>
              </a:ext>
            </a:extLst>
          </p:cNvPr>
          <p:cNvSpPr/>
          <p:nvPr/>
        </p:nvSpPr>
        <p:spPr>
          <a:xfrm>
            <a:off x="4446999" y="1959411"/>
            <a:ext cx="2120347" cy="6891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DAA4D1-D273-4A93-B40F-72887F7830AE}"/>
              </a:ext>
            </a:extLst>
          </p:cNvPr>
          <p:cNvSpPr/>
          <p:nvPr/>
        </p:nvSpPr>
        <p:spPr>
          <a:xfrm>
            <a:off x="1266479" y="3908931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233CE45-50E4-4152-B288-F4B67EA2F1C4}"/>
              </a:ext>
            </a:extLst>
          </p:cNvPr>
          <p:cNvSpPr/>
          <p:nvPr/>
        </p:nvSpPr>
        <p:spPr>
          <a:xfrm>
            <a:off x="4477258" y="3932412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FBC21AB-3B7C-46E6-B3A8-03F6EA3C007D}"/>
              </a:ext>
            </a:extLst>
          </p:cNvPr>
          <p:cNvSpPr/>
          <p:nvPr/>
        </p:nvSpPr>
        <p:spPr>
          <a:xfrm>
            <a:off x="8034584" y="3908930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6884D72-9950-412E-B1BD-0359AD123F83}"/>
              </a:ext>
            </a:extLst>
          </p:cNvPr>
          <p:cNvCxnSpPr>
            <a:cxnSpLocks/>
          </p:cNvCxnSpPr>
          <p:nvPr/>
        </p:nvCxnSpPr>
        <p:spPr>
          <a:xfrm>
            <a:off x="5526156" y="2610678"/>
            <a:ext cx="0" cy="132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8A58F07-76E0-418F-B683-DF0573E48C8D}"/>
              </a:ext>
            </a:extLst>
          </p:cNvPr>
          <p:cNvCxnSpPr>
            <a:cxnSpLocks/>
          </p:cNvCxnSpPr>
          <p:nvPr/>
        </p:nvCxnSpPr>
        <p:spPr>
          <a:xfrm>
            <a:off x="2345636" y="3359672"/>
            <a:ext cx="674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92BE47-3353-48A5-A298-E11324D52A3D}"/>
              </a:ext>
            </a:extLst>
          </p:cNvPr>
          <p:cNvCxnSpPr>
            <a:endCxn id="17" idx="0"/>
          </p:cNvCxnSpPr>
          <p:nvPr/>
        </p:nvCxnSpPr>
        <p:spPr>
          <a:xfrm>
            <a:off x="2326652" y="3392559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279D80A-1EFE-464E-8E7A-8D7A0492B99D}"/>
              </a:ext>
            </a:extLst>
          </p:cNvPr>
          <p:cNvCxnSpPr>
            <a:cxnSpLocks/>
          </p:cNvCxnSpPr>
          <p:nvPr/>
        </p:nvCxnSpPr>
        <p:spPr>
          <a:xfrm>
            <a:off x="9094757" y="3365171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C5111BB-A7D9-4A94-ABFF-8D904C0E6345}"/>
              </a:ext>
            </a:extLst>
          </p:cNvPr>
          <p:cNvSpPr txBox="1"/>
          <p:nvPr/>
        </p:nvSpPr>
        <p:spPr>
          <a:xfrm>
            <a:off x="4536077" y="2045917"/>
            <a:ext cx="19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GENERAL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8FC6592-CB26-4455-8A14-462404A24705}"/>
              </a:ext>
            </a:extLst>
          </p:cNvPr>
          <p:cNvSpPr txBox="1"/>
          <p:nvPr/>
        </p:nvSpPr>
        <p:spPr>
          <a:xfrm>
            <a:off x="1560704" y="3981135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2913FD9-F869-4A49-8D1F-EFFD7E0C4EEF}"/>
              </a:ext>
            </a:extLst>
          </p:cNvPr>
          <p:cNvSpPr txBox="1"/>
          <p:nvPr/>
        </p:nvSpPr>
        <p:spPr>
          <a:xfrm>
            <a:off x="4771483" y="4062137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6FDFC8F-CE8E-4472-9986-B9A8B8414A27}"/>
              </a:ext>
            </a:extLst>
          </p:cNvPr>
          <p:cNvSpPr txBox="1"/>
          <p:nvPr/>
        </p:nvSpPr>
        <p:spPr>
          <a:xfrm>
            <a:off x="8340084" y="4099597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C38D80F-1217-4A94-BBE5-CE2816A83320}"/>
              </a:ext>
            </a:extLst>
          </p:cNvPr>
          <p:cNvCxnSpPr/>
          <p:nvPr/>
        </p:nvCxnSpPr>
        <p:spPr>
          <a:xfrm>
            <a:off x="2326651" y="4588766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A9C28CD-35FA-4AFC-8D72-1DAA1E982133}"/>
              </a:ext>
            </a:extLst>
          </p:cNvPr>
          <p:cNvCxnSpPr>
            <a:cxnSpLocks/>
          </p:cNvCxnSpPr>
          <p:nvPr/>
        </p:nvCxnSpPr>
        <p:spPr>
          <a:xfrm>
            <a:off x="789393" y="5105138"/>
            <a:ext cx="3236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1C1DBF3-D2F4-4B6A-9014-668C43DD0E79}"/>
              </a:ext>
            </a:extLst>
          </p:cNvPr>
          <p:cNvSpPr/>
          <p:nvPr/>
        </p:nvSpPr>
        <p:spPr>
          <a:xfrm>
            <a:off x="3386826" y="540600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85FF783-6431-455D-9165-36A01AC795A4}"/>
              </a:ext>
            </a:extLst>
          </p:cNvPr>
          <p:cNvSpPr/>
          <p:nvPr/>
        </p:nvSpPr>
        <p:spPr>
          <a:xfrm>
            <a:off x="150123" y="540600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9BAA5EC2-80AB-4B14-B5C3-73A8BF1EFABD}"/>
              </a:ext>
            </a:extLst>
          </p:cNvPr>
          <p:cNvCxnSpPr/>
          <p:nvPr/>
        </p:nvCxnSpPr>
        <p:spPr>
          <a:xfrm>
            <a:off x="789393" y="5128619"/>
            <a:ext cx="0" cy="27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0B3EE5E-A562-48A6-A50E-3D324C0FC439}"/>
              </a:ext>
            </a:extLst>
          </p:cNvPr>
          <p:cNvCxnSpPr/>
          <p:nvPr/>
        </p:nvCxnSpPr>
        <p:spPr>
          <a:xfrm>
            <a:off x="4026087" y="5105138"/>
            <a:ext cx="0" cy="27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920A2A7-C2D8-4C42-9EB9-0A609E4A7F6B}"/>
              </a:ext>
            </a:extLst>
          </p:cNvPr>
          <p:cNvSpPr txBox="1"/>
          <p:nvPr/>
        </p:nvSpPr>
        <p:spPr>
          <a:xfrm>
            <a:off x="444348" y="559667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DPTO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4494B89-9F86-4F0E-923B-B14517AF2988}"/>
              </a:ext>
            </a:extLst>
          </p:cNvPr>
          <p:cNvSpPr txBox="1"/>
          <p:nvPr/>
        </p:nvSpPr>
        <p:spPr>
          <a:xfrm>
            <a:off x="3770129" y="559667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DPTO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12474A7-FAF6-4D3F-94FE-E390304AAB13}"/>
              </a:ext>
            </a:extLst>
          </p:cNvPr>
          <p:cNvSpPr txBox="1"/>
          <p:nvPr/>
        </p:nvSpPr>
        <p:spPr>
          <a:xfrm>
            <a:off x="6480382" y="5056911"/>
            <a:ext cx="524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En el Manual de Organizaciones, el ORGANIGRAMA GENERAL es el primero.</a:t>
            </a:r>
          </a:p>
          <a:p>
            <a:pPr algn="just"/>
            <a:r>
              <a:rPr lang="es-MX" sz="1600" b="1" dirty="0"/>
              <a:t>Aparecen las gerencias con sus departamentos. Los departamentos con sus secciones  y puestos.</a:t>
            </a:r>
            <a:endParaRPr lang="es-PE" sz="16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586EF61-AB28-4F47-9292-D787C60AF0EF}"/>
              </a:ext>
            </a:extLst>
          </p:cNvPr>
          <p:cNvSpPr txBox="1"/>
          <p:nvPr/>
        </p:nvSpPr>
        <p:spPr>
          <a:xfrm>
            <a:off x="4110511" y="1292372"/>
            <a:ext cx="293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ORGANIGRAMA GENERAL</a:t>
            </a:r>
          </a:p>
        </p:txBody>
      </p:sp>
    </p:spTree>
    <p:extLst>
      <p:ext uri="{BB962C8B-B14F-4D97-AF65-F5344CB8AC3E}">
        <p14:creationId xmlns:p14="http://schemas.microsoft.com/office/powerpoint/2010/main" val="283045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POR AMBITO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45A0B0C-BC6E-4C50-9668-6F6039F1D62C}"/>
              </a:ext>
            </a:extLst>
          </p:cNvPr>
          <p:cNvSpPr/>
          <p:nvPr/>
        </p:nvSpPr>
        <p:spPr>
          <a:xfrm>
            <a:off x="4446999" y="1959411"/>
            <a:ext cx="2120347" cy="6891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DAA4D1-D273-4A93-B40F-72887F7830AE}"/>
              </a:ext>
            </a:extLst>
          </p:cNvPr>
          <p:cNvSpPr/>
          <p:nvPr/>
        </p:nvSpPr>
        <p:spPr>
          <a:xfrm>
            <a:off x="1266479" y="3908931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233CE45-50E4-4152-B288-F4B67EA2F1C4}"/>
              </a:ext>
            </a:extLst>
          </p:cNvPr>
          <p:cNvSpPr/>
          <p:nvPr/>
        </p:nvSpPr>
        <p:spPr>
          <a:xfrm>
            <a:off x="4477258" y="3932412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FBC21AB-3B7C-46E6-B3A8-03F6EA3C007D}"/>
              </a:ext>
            </a:extLst>
          </p:cNvPr>
          <p:cNvSpPr/>
          <p:nvPr/>
        </p:nvSpPr>
        <p:spPr>
          <a:xfrm>
            <a:off x="8034584" y="3908930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6884D72-9950-412E-B1BD-0359AD123F83}"/>
              </a:ext>
            </a:extLst>
          </p:cNvPr>
          <p:cNvCxnSpPr>
            <a:cxnSpLocks/>
          </p:cNvCxnSpPr>
          <p:nvPr/>
        </p:nvCxnSpPr>
        <p:spPr>
          <a:xfrm>
            <a:off x="5526156" y="2610678"/>
            <a:ext cx="0" cy="132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8A58F07-76E0-418F-B683-DF0573E48C8D}"/>
              </a:ext>
            </a:extLst>
          </p:cNvPr>
          <p:cNvCxnSpPr>
            <a:cxnSpLocks/>
          </p:cNvCxnSpPr>
          <p:nvPr/>
        </p:nvCxnSpPr>
        <p:spPr>
          <a:xfrm>
            <a:off x="2345636" y="3359672"/>
            <a:ext cx="674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92BE47-3353-48A5-A298-E11324D52A3D}"/>
              </a:ext>
            </a:extLst>
          </p:cNvPr>
          <p:cNvCxnSpPr>
            <a:endCxn id="17" idx="0"/>
          </p:cNvCxnSpPr>
          <p:nvPr/>
        </p:nvCxnSpPr>
        <p:spPr>
          <a:xfrm>
            <a:off x="2326652" y="3392559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279D80A-1EFE-464E-8E7A-8D7A0492B99D}"/>
              </a:ext>
            </a:extLst>
          </p:cNvPr>
          <p:cNvCxnSpPr>
            <a:cxnSpLocks/>
          </p:cNvCxnSpPr>
          <p:nvPr/>
        </p:nvCxnSpPr>
        <p:spPr>
          <a:xfrm>
            <a:off x="9094757" y="3365171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C5111BB-A7D9-4A94-ABFF-8D904C0E6345}"/>
              </a:ext>
            </a:extLst>
          </p:cNvPr>
          <p:cNvSpPr txBox="1"/>
          <p:nvPr/>
        </p:nvSpPr>
        <p:spPr>
          <a:xfrm>
            <a:off x="4554004" y="2165104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8FC6592-CB26-4455-8A14-462404A24705}"/>
              </a:ext>
            </a:extLst>
          </p:cNvPr>
          <p:cNvSpPr txBox="1"/>
          <p:nvPr/>
        </p:nvSpPr>
        <p:spPr>
          <a:xfrm>
            <a:off x="1432577" y="4074286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DEPARTAMENTOS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C38D80F-1217-4A94-BBE5-CE2816A83320}"/>
              </a:ext>
            </a:extLst>
          </p:cNvPr>
          <p:cNvCxnSpPr/>
          <p:nvPr/>
        </p:nvCxnSpPr>
        <p:spPr>
          <a:xfrm>
            <a:off x="2326651" y="4588766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A9C28CD-35FA-4AFC-8D72-1DAA1E982133}"/>
              </a:ext>
            </a:extLst>
          </p:cNvPr>
          <p:cNvCxnSpPr>
            <a:cxnSpLocks/>
          </p:cNvCxnSpPr>
          <p:nvPr/>
        </p:nvCxnSpPr>
        <p:spPr>
          <a:xfrm>
            <a:off x="789393" y="5105138"/>
            <a:ext cx="3236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1C1DBF3-D2F4-4B6A-9014-668C43DD0E79}"/>
              </a:ext>
            </a:extLst>
          </p:cNvPr>
          <p:cNvSpPr/>
          <p:nvPr/>
        </p:nvSpPr>
        <p:spPr>
          <a:xfrm>
            <a:off x="3386826" y="540600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85FF783-6431-455D-9165-36A01AC795A4}"/>
              </a:ext>
            </a:extLst>
          </p:cNvPr>
          <p:cNvSpPr/>
          <p:nvPr/>
        </p:nvSpPr>
        <p:spPr>
          <a:xfrm>
            <a:off x="150123" y="540600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9BAA5EC2-80AB-4B14-B5C3-73A8BF1EFABD}"/>
              </a:ext>
            </a:extLst>
          </p:cNvPr>
          <p:cNvCxnSpPr/>
          <p:nvPr/>
        </p:nvCxnSpPr>
        <p:spPr>
          <a:xfrm>
            <a:off x="789393" y="5128619"/>
            <a:ext cx="0" cy="27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0B3EE5E-A562-48A6-A50E-3D324C0FC439}"/>
              </a:ext>
            </a:extLst>
          </p:cNvPr>
          <p:cNvCxnSpPr/>
          <p:nvPr/>
        </p:nvCxnSpPr>
        <p:spPr>
          <a:xfrm>
            <a:off x="4026087" y="5105138"/>
            <a:ext cx="0" cy="27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920A2A7-C2D8-4C42-9EB9-0A609E4A7F6B}"/>
              </a:ext>
            </a:extLst>
          </p:cNvPr>
          <p:cNvSpPr txBox="1"/>
          <p:nvPr/>
        </p:nvSpPr>
        <p:spPr>
          <a:xfrm>
            <a:off x="444348" y="559667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12474A7-FAF6-4D3F-94FE-E390304AAB13}"/>
              </a:ext>
            </a:extLst>
          </p:cNvPr>
          <p:cNvSpPr txBox="1"/>
          <p:nvPr/>
        </p:nvSpPr>
        <p:spPr>
          <a:xfrm>
            <a:off x="6480382" y="5056911"/>
            <a:ext cx="524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En el organigrama especifico , se toma una gerencia en especifico y se detalla sus respectivos departamentos y sus oficinas.</a:t>
            </a:r>
          </a:p>
          <a:p>
            <a:pPr algn="just"/>
            <a:r>
              <a:rPr lang="es-MX" sz="1600" b="1" dirty="0"/>
              <a:t>Y así con cada gerencia que cuente la empresa.</a:t>
            </a:r>
            <a:endParaRPr lang="es-PE" sz="16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586EF61-AB28-4F47-9292-D787C60AF0EF}"/>
              </a:ext>
            </a:extLst>
          </p:cNvPr>
          <p:cNvSpPr txBox="1"/>
          <p:nvPr/>
        </p:nvSpPr>
        <p:spPr>
          <a:xfrm>
            <a:off x="4110511" y="1292372"/>
            <a:ext cx="293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ORGANIGRAMA ESPECIFICO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0DEC91D-C72B-4B92-9E30-685C7AEDB03A}"/>
              </a:ext>
            </a:extLst>
          </p:cNvPr>
          <p:cNvSpPr txBox="1"/>
          <p:nvPr/>
        </p:nvSpPr>
        <p:spPr>
          <a:xfrm>
            <a:off x="4613097" y="4123055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DEPARTAMENTOS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2FF640D-619F-47CA-BEEA-EE52A574B909}"/>
              </a:ext>
            </a:extLst>
          </p:cNvPr>
          <p:cNvSpPr txBox="1"/>
          <p:nvPr/>
        </p:nvSpPr>
        <p:spPr>
          <a:xfrm>
            <a:off x="8255161" y="4123054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DEPARTAMENTOS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7CA45C6-2F0F-4D84-A132-EAC876602866}"/>
              </a:ext>
            </a:extLst>
          </p:cNvPr>
          <p:cNvSpPr txBox="1"/>
          <p:nvPr/>
        </p:nvSpPr>
        <p:spPr>
          <a:xfrm>
            <a:off x="3664590" y="5624739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</a:p>
        </p:txBody>
      </p:sp>
    </p:spTree>
    <p:extLst>
      <p:ext uri="{BB962C8B-B14F-4D97-AF65-F5344CB8AC3E}">
        <p14:creationId xmlns:p14="http://schemas.microsoft.com/office/powerpoint/2010/main" val="405740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POR REQUERIMIENTO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12474A7-FAF6-4D3F-94FE-E390304AAB13}"/>
              </a:ext>
            </a:extLst>
          </p:cNvPr>
          <p:cNvSpPr txBox="1"/>
          <p:nvPr/>
        </p:nvSpPr>
        <p:spPr>
          <a:xfrm>
            <a:off x="7239019" y="1049434"/>
            <a:ext cx="349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Organigrama de puestos, Plazas y unidades</a:t>
            </a:r>
            <a:endParaRPr lang="es-PE" sz="16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DDB5DDA-7A5D-470F-8060-C3741AF03FC2}"/>
              </a:ext>
            </a:extLst>
          </p:cNvPr>
          <p:cNvSpPr txBox="1"/>
          <p:nvPr/>
        </p:nvSpPr>
        <p:spPr>
          <a:xfrm>
            <a:off x="7246045" y="1633308"/>
            <a:ext cx="3498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E= EXISTENTES</a:t>
            </a:r>
          </a:p>
          <a:p>
            <a:pPr algn="just"/>
            <a:r>
              <a:rPr lang="es-MX" sz="1600" b="1" dirty="0"/>
              <a:t>R= REQUERIDOS</a:t>
            </a:r>
          </a:p>
          <a:p>
            <a:pPr algn="just"/>
            <a:r>
              <a:rPr lang="es-MX" sz="1600" b="1" dirty="0"/>
              <a:t>* NOMBRE DE LA PERSONA</a:t>
            </a:r>
            <a:endParaRPr lang="es-PE" sz="1600" b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3AFD66-034C-4EA9-BC18-4F6BE5CBF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90403"/>
              </p:ext>
            </p:extLst>
          </p:nvPr>
        </p:nvGraphicFramePr>
        <p:xfrm>
          <a:off x="3532936" y="1225285"/>
          <a:ext cx="21846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50">
                  <a:extLst>
                    <a:ext uri="{9D8B030D-6E8A-4147-A177-3AD203B41FA5}">
                      <a16:colId xmlns:a16="http://schemas.microsoft.com/office/drawing/2014/main" val="2163969232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4188191387"/>
                    </a:ext>
                  </a:extLst>
                </a:gridCol>
                <a:gridCol w="649357">
                  <a:extLst>
                    <a:ext uri="{9D8B030D-6E8A-4147-A177-3AD203B41FA5}">
                      <a16:colId xmlns:a16="http://schemas.microsoft.com/office/drawing/2014/main" val="76670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DIRECCION GENERAL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DIRECTOR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0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AUXILIAR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SECRETARIA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8465"/>
                  </a:ext>
                </a:extLst>
              </a:tr>
            </a:tbl>
          </a:graphicData>
        </a:graphic>
      </p:graphicFrame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37F0087C-8A28-47D4-9247-B4753D4D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6489"/>
              </p:ext>
            </p:extLst>
          </p:nvPr>
        </p:nvGraphicFramePr>
        <p:xfrm>
          <a:off x="392170" y="3009490"/>
          <a:ext cx="218468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50">
                  <a:extLst>
                    <a:ext uri="{9D8B030D-6E8A-4147-A177-3AD203B41FA5}">
                      <a16:colId xmlns:a16="http://schemas.microsoft.com/office/drawing/2014/main" val="2163969232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4188191387"/>
                    </a:ext>
                  </a:extLst>
                </a:gridCol>
                <a:gridCol w="649357">
                  <a:extLst>
                    <a:ext uri="{9D8B030D-6E8A-4147-A177-3AD203B41FA5}">
                      <a16:colId xmlns:a16="http://schemas.microsoft.com/office/drawing/2014/main" val="76670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DIRECCION A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DIRECTOR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0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SECRETARIA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8465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4BD9C555-CFEC-49E8-A677-60E6D218D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52772"/>
              </p:ext>
            </p:extLst>
          </p:nvPr>
        </p:nvGraphicFramePr>
        <p:xfrm>
          <a:off x="6673277" y="3102103"/>
          <a:ext cx="218468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50">
                  <a:extLst>
                    <a:ext uri="{9D8B030D-6E8A-4147-A177-3AD203B41FA5}">
                      <a16:colId xmlns:a16="http://schemas.microsoft.com/office/drawing/2014/main" val="2163969232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4188191387"/>
                    </a:ext>
                  </a:extLst>
                </a:gridCol>
                <a:gridCol w="649357">
                  <a:extLst>
                    <a:ext uri="{9D8B030D-6E8A-4147-A177-3AD203B41FA5}">
                      <a16:colId xmlns:a16="http://schemas.microsoft.com/office/drawing/2014/main" val="76670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DIRECCION B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DIRECTOR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0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SECRETARIA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8465"/>
                  </a:ext>
                </a:extLst>
              </a:tr>
            </a:tbl>
          </a:graphicData>
        </a:graphic>
      </p:graphicFrame>
      <p:graphicFrame>
        <p:nvGraphicFramePr>
          <p:cNvPr id="51" name="Tabla 50">
            <a:extLst>
              <a:ext uri="{FF2B5EF4-FFF2-40B4-BE49-F238E27FC236}">
                <a16:creationId xmlns:a16="http://schemas.microsoft.com/office/drawing/2014/main" id="{673A78E0-BD00-4A8C-A425-DA0BDE34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00019"/>
              </p:ext>
            </p:extLst>
          </p:nvPr>
        </p:nvGraphicFramePr>
        <p:xfrm>
          <a:off x="9652207" y="4450657"/>
          <a:ext cx="21846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50">
                  <a:extLst>
                    <a:ext uri="{9D8B030D-6E8A-4147-A177-3AD203B41FA5}">
                      <a16:colId xmlns:a16="http://schemas.microsoft.com/office/drawing/2014/main" val="2163969232"/>
                    </a:ext>
                  </a:extLst>
                </a:gridCol>
                <a:gridCol w="469473">
                  <a:extLst>
                    <a:ext uri="{9D8B030D-6E8A-4147-A177-3AD203B41FA5}">
                      <a16:colId xmlns:a16="http://schemas.microsoft.com/office/drawing/2014/main" val="4188191387"/>
                    </a:ext>
                  </a:extLst>
                </a:gridCol>
                <a:gridCol w="649357">
                  <a:extLst>
                    <a:ext uri="{9D8B030D-6E8A-4147-A177-3AD203B41FA5}">
                      <a16:colId xmlns:a16="http://schemas.microsoft.com/office/drawing/2014/main" val="76670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DEPARTAMENTO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JEFE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0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DIBUJANTE</a:t>
                      </a:r>
                    </a:p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8465"/>
                  </a:ext>
                </a:extLst>
              </a:tr>
            </a:tbl>
          </a:graphicData>
        </a:graphic>
      </p:graphicFrame>
      <p:sp>
        <p:nvSpPr>
          <p:cNvPr id="53" name="CuadroTexto 52">
            <a:extLst>
              <a:ext uri="{FF2B5EF4-FFF2-40B4-BE49-F238E27FC236}">
                <a16:creationId xmlns:a16="http://schemas.microsoft.com/office/drawing/2014/main" id="{377C2902-AF14-4A18-AE7D-83170C3097BE}"/>
              </a:ext>
            </a:extLst>
          </p:cNvPr>
          <p:cNvSpPr txBox="1"/>
          <p:nvPr/>
        </p:nvSpPr>
        <p:spPr>
          <a:xfrm>
            <a:off x="10559825" y="3980488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9A859ED-FEA5-4260-ABE7-187EB5C0449E}"/>
              </a:ext>
            </a:extLst>
          </p:cNvPr>
          <p:cNvCxnSpPr/>
          <p:nvPr/>
        </p:nvCxnSpPr>
        <p:spPr>
          <a:xfrm>
            <a:off x="4674693" y="3047330"/>
            <a:ext cx="0" cy="8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CFC68F7-0CFA-436D-8B7A-D1029DD6DEA0}"/>
              </a:ext>
            </a:extLst>
          </p:cNvPr>
          <p:cNvCxnSpPr>
            <a:cxnSpLocks/>
          </p:cNvCxnSpPr>
          <p:nvPr/>
        </p:nvCxnSpPr>
        <p:spPr>
          <a:xfrm>
            <a:off x="2576850" y="3862013"/>
            <a:ext cx="4096427" cy="4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F93B82A-4C22-46F7-A6A6-8FC7AA6326FD}"/>
              </a:ext>
            </a:extLst>
          </p:cNvPr>
          <p:cNvCxnSpPr/>
          <p:nvPr/>
        </p:nvCxnSpPr>
        <p:spPr>
          <a:xfrm>
            <a:off x="7765617" y="4844543"/>
            <a:ext cx="0" cy="55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9D906B6-72D6-447D-9DC9-F8DDFDD0F65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765617" y="5365057"/>
            <a:ext cx="1886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48406C6-FD1C-4214-BCBB-158B116F0886}"/>
              </a:ext>
            </a:extLst>
          </p:cNvPr>
          <p:cNvSpPr txBox="1"/>
          <p:nvPr/>
        </p:nvSpPr>
        <p:spPr>
          <a:xfrm>
            <a:off x="11129347" y="3985332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9687764-8B19-4758-95A4-0D9C5D2B4BFB}"/>
              </a:ext>
            </a:extLst>
          </p:cNvPr>
          <p:cNvSpPr txBox="1"/>
          <p:nvPr/>
        </p:nvSpPr>
        <p:spPr>
          <a:xfrm>
            <a:off x="7587747" y="2746308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F980F09-A7A6-4E94-921D-9536A9AD924B}"/>
              </a:ext>
            </a:extLst>
          </p:cNvPr>
          <p:cNvSpPr txBox="1"/>
          <p:nvPr/>
        </p:nvSpPr>
        <p:spPr>
          <a:xfrm>
            <a:off x="8113678" y="2752315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29AA848-276B-42DF-B40C-067C2BC46240}"/>
              </a:ext>
            </a:extLst>
          </p:cNvPr>
          <p:cNvSpPr txBox="1"/>
          <p:nvPr/>
        </p:nvSpPr>
        <p:spPr>
          <a:xfrm>
            <a:off x="4473486" y="917508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C524673-D1A3-4F29-9AD9-A852956B2D12}"/>
              </a:ext>
            </a:extLst>
          </p:cNvPr>
          <p:cNvSpPr txBox="1"/>
          <p:nvPr/>
        </p:nvSpPr>
        <p:spPr>
          <a:xfrm>
            <a:off x="4998125" y="937935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6DB5D54-AD91-48C8-A08B-7FB939E9B249}"/>
              </a:ext>
            </a:extLst>
          </p:cNvPr>
          <p:cNvSpPr txBox="1"/>
          <p:nvPr/>
        </p:nvSpPr>
        <p:spPr>
          <a:xfrm>
            <a:off x="1403160" y="2633080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AD77114-DFDE-4D41-9EDF-3FCE63376B96}"/>
              </a:ext>
            </a:extLst>
          </p:cNvPr>
          <p:cNvSpPr txBox="1"/>
          <p:nvPr/>
        </p:nvSpPr>
        <p:spPr>
          <a:xfrm>
            <a:off x="1947312" y="2618149"/>
            <a:ext cx="6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910A0E7-7DA4-4C9F-9A9A-E5B95DA4AB2A}"/>
              </a:ext>
            </a:extLst>
          </p:cNvPr>
          <p:cNvSpPr txBox="1"/>
          <p:nvPr/>
        </p:nvSpPr>
        <p:spPr>
          <a:xfrm>
            <a:off x="270135" y="5348604"/>
            <a:ext cx="6469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Permite conocer los puestos existentes, la cantidad de plazas reales y la cantidad de plazas ocupadas, la utilidad es mejoramiento analítica ya que ayuda a la planificación y disponibilidad del recurso humano. 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119748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POR PRESENTACION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45A0B0C-BC6E-4C50-9668-6F6039F1D62C}"/>
              </a:ext>
            </a:extLst>
          </p:cNvPr>
          <p:cNvSpPr/>
          <p:nvPr/>
        </p:nvSpPr>
        <p:spPr>
          <a:xfrm>
            <a:off x="4446999" y="1959411"/>
            <a:ext cx="2120347" cy="6891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DAA4D1-D273-4A93-B40F-72887F7830AE}"/>
              </a:ext>
            </a:extLst>
          </p:cNvPr>
          <p:cNvSpPr/>
          <p:nvPr/>
        </p:nvSpPr>
        <p:spPr>
          <a:xfrm>
            <a:off x="1266479" y="3908931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233CE45-50E4-4152-B288-F4B67EA2F1C4}"/>
              </a:ext>
            </a:extLst>
          </p:cNvPr>
          <p:cNvSpPr/>
          <p:nvPr/>
        </p:nvSpPr>
        <p:spPr>
          <a:xfrm>
            <a:off x="4477258" y="3932412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FBC21AB-3B7C-46E6-B3A8-03F6EA3C007D}"/>
              </a:ext>
            </a:extLst>
          </p:cNvPr>
          <p:cNvSpPr/>
          <p:nvPr/>
        </p:nvSpPr>
        <p:spPr>
          <a:xfrm>
            <a:off x="8034584" y="3908930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6884D72-9950-412E-B1BD-0359AD123F83}"/>
              </a:ext>
            </a:extLst>
          </p:cNvPr>
          <p:cNvCxnSpPr>
            <a:cxnSpLocks/>
          </p:cNvCxnSpPr>
          <p:nvPr/>
        </p:nvCxnSpPr>
        <p:spPr>
          <a:xfrm>
            <a:off x="5526156" y="2610678"/>
            <a:ext cx="0" cy="132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8A58F07-76E0-418F-B683-DF0573E48C8D}"/>
              </a:ext>
            </a:extLst>
          </p:cNvPr>
          <p:cNvCxnSpPr>
            <a:cxnSpLocks/>
          </p:cNvCxnSpPr>
          <p:nvPr/>
        </p:nvCxnSpPr>
        <p:spPr>
          <a:xfrm>
            <a:off x="2345636" y="3359672"/>
            <a:ext cx="674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92BE47-3353-48A5-A298-E11324D52A3D}"/>
              </a:ext>
            </a:extLst>
          </p:cNvPr>
          <p:cNvCxnSpPr>
            <a:endCxn id="17" idx="0"/>
          </p:cNvCxnSpPr>
          <p:nvPr/>
        </p:nvCxnSpPr>
        <p:spPr>
          <a:xfrm>
            <a:off x="2326652" y="3392559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279D80A-1EFE-464E-8E7A-8D7A0492B99D}"/>
              </a:ext>
            </a:extLst>
          </p:cNvPr>
          <p:cNvCxnSpPr>
            <a:cxnSpLocks/>
          </p:cNvCxnSpPr>
          <p:nvPr/>
        </p:nvCxnSpPr>
        <p:spPr>
          <a:xfrm>
            <a:off x="9094757" y="3365171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C5111BB-A7D9-4A94-ABFF-8D904C0E6345}"/>
              </a:ext>
            </a:extLst>
          </p:cNvPr>
          <p:cNvSpPr txBox="1"/>
          <p:nvPr/>
        </p:nvSpPr>
        <p:spPr>
          <a:xfrm>
            <a:off x="4536077" y="2045917"/>
            <a:ext cx="19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GENERAL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8FC6592-CB26-4455-8A14-462404A24705}"/>
              </a:ext>
            </a:extLst>
          </p:cNvPr>
          <p:cNvSpPr txBox="1"/>
          <p:nvPr/>
        </p:nvSpPr>
        <p:spPr>
          <a:xfrm>
            <a:off x="1560704" y="3981135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2913FD9-F869-4A49-8D1F-EFFD7E0C4EEF}"/>
              </a:ext>
            </a:extLst>
          </p:cNvPr>
          <p:cNvSpPr txBox="1"/>
          <p:nvPr/>
        </p:nvSpPr>
        <p:spPr>
          <a:xfrm>
            <a:off x="4771483" y="4062137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6FDFC8F-CE8E-4472-9986-B9A8B8414A27}"/>
              </a:ext>
            </a:extLst>
          </p:cNvPr>
          <p:cNvSpPr txBox="1"/>
          <p:nvPr/>
        </p:nvSpPr>
        <p:spPr>
          <a:xfrm>
            <a:off x="8340084" y="4099597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C38D80F-1217-4A94-BBE5-CE2816A83320}"/>
              </a:ext>
            </a:extLst>
          </p:cNvPr>
          <p:cNvCxnSpPr/>
          <p:nvPr/>
        </p:nvCxnSpPr>
        <p:spPr>
          <a:xfrm>
            <a:off x="2326651" y="4588766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A9C28CD-35FA-4AFC-8D72-1DAA1E982133}"/>
              </a:ext>
            </a:extLst>
          </p:cNvPr>
          <p:cNvCxnSpPr>
            <a:cxnSpLocks/>
          </p:cNvCxnSpPr>
          <p:nvPr/>
        </p:nvCxnSpPr>
        <p:spPr>
          <a:xfrm>
            <a:off x="789393" y="5105138"/>
            <a:ext cx="3236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1C1DBF3-D2F4-4B6A-9014-668C43DD0E79}"/>
              </a:ext>
            </a:extLst>
          </p:cNvPr>
          <p:cNvSpPr/>
          <p:nvPr/>
        </p:nvSpPr>
        <p:spPr>
          <a:xfrm>
            <a:off x="3386826" y="540600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85FF783-6431-455D-9165-36A01AC795A4}"/>
              </a:ext>
            </a:extLst>
          </p:cNvPr>
          <p:cNvSpPr/>
          <p:nvPr/>
        </p:nvSpPr>
        <p:spPr>
          <a:xfrm>
            <a:off x="150123" y="540600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9BAA5EC2-80AB-4B14-B5C3-73A8BF1EFABD}"/>
              </a:ext>
            </a:extLst>
          </p:cNvPr>
          <p:cNvCxnSpPr/>
          <p:nvPr/>
        </p:nvCxnSpPr>
        <p:spPr>
          <a:xfrm>
            <a:off x="789393" y="5128619"/>
            <a:ext cx="0" cy="27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0B3EE5E-A562-48A6-A50E-3D324C0FC439}"/>
              </a:ext>
            </a:extLst>
          </p:cNvPr>
          <p:cNvCxnSpPr/>
          <p:nvPr/>
        </p:nvCxnSpPr>
        <p:spPr>
          <a:xfrm>
            <a:off x="4026087" y="5105138"/>
            <a:ext cx="0" cy="27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920A2A7-C2D8-4C42-9EB9-0A609E4A7F6B}"/>
              </a:ext>
            </a:extLst>
          </p:cNvPr>
          <p:cNvSpPr txBox="1"/>
          <p:nvPr/>
        </p:nvSpPr>
        <p:spPr>
          <a:xfrm>
            <a:off x="444348" y="559667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DPTO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4494B89-9F86-4F0E-923B-B14517AF2988}"/>
              </a:ext>
            </a:extLst>
          </p:cNvPr>
          <p:cNvSpPr txBox="1"/>
          <p:nvPr/>
        </p:nvSpPr>
        <p:spPr>
          <a:xfrm>
            <a:off x="3770129" y="559667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DPTO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12474A7-FAF6-4D3F-94FE-E390304AAB13}"/>
              </a:ext>
            </a:extLst>
          </p:cNvPr>
          <p:cNvSpPr txBox="1"/>
          <p:nvPr/>
        </p:nvSpPr>
        <p:spPr>
          <a:xfrm>
            <a:off x="6480382" y="5056911"/>
            <a:ext cx="5244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Es el más común.</a:t>
            </a:r>
          </a:p>
          <a:p>
            <a:pPr algn="just"/>
            <a:r>
              <a:rPr lang="es-MX" sz="1600" b="1" dirty="0"/>
              <a:t>Todas las unidades en sentido descendente o vertical.</a:t>
            </a:r>
            <a:endParaRPr lang="es-PE" sz="16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586EF61-AB28-4F47-9292-D787C60AF0EF}"/>
              </a:ext>
            </a:extLst>
          </p:cNvPr>
          <p:cNvSpPr txBox="1"/>
          <p:nvPr/>
        </p:nvSpPr>
        <p:spPr>
          <a:xfrm>
            <a:off x="4110511" y="1292372"/>
            <a:ext cx="293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ORGANIGRAMA VERTICAL</a:t>
            </a:r>
          </a:p>
        </p:txBody>
      </p:sp>
    </p:spTree>
    <p:extLst>
      <p:ext uri="{BB962C8B-B14F-4D97-AF65-F5344CB8AC3E}">
        <p14:creationId xmlns:p14="http://schemas.microsoft.com/office/powerpoint/2010/main" val="109074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POR PRESENTACION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45A0B0C-BC6E-4C50-9668-6F6039F1D62C}"/>
              </a:ext>
            </a:extLst>
          </p:cNvPr>
          <p:cNvSpPr/>
          <p:nvPr/>
        </p:nvSpPr>
        <p:spPr>
          <a:xfrm>
            <a:off x="2864214" y="3631193"/>
            <a:ext cx="2120347" cy="6891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DAA4D1-D273-4A93-B40F-72887F7830AE}"/>
              </a:ext>
            </a:extLst>
          </p:cNvPr>
          <p:cNvSpPr/>
          <p:nvPr/>
        </p:nvSpPr>
        <p:spPr>
          <a:xfrm>
            <a:off x="6808619" y="5509850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233CE45-50E4-4152-B288-F4B67EA2F1C4}"/>
              </a:ext>
            </a:extLst>
          </p:cNvPr>
          <p:cNvSpPr/>
          <p:nvPr/>
        </p:nvSpPr>
        <p:spPr>
          <a:xfrm>
            <a:off x="6808619" y="3629414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FBC21AB-3B7C-46E6-B3A8-03F6EA3C007D}"/>
              </a:ext>
            </a:extLst>
          </p:cNvPr>
          <p:cNvSpPr/>
          <p:nvPr/>
        </p:nvSpPr>
        <p:spPr>
          <a:xfrm>
            <a:off x="6702617" y="2079350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8A58F07-76E0-418F-B683-DF0573E48C8D}"/>
              </a:ext>
            </a:extLst>
          </p:cNvPr>
          <p:cNvCxnSpPr>
            <a:cxnSpLocks/>
          </p:cNvCxnSpPr>
          <p:nvPr/>
        </p:nvCxnSpPr>
        <p:spPr>
          <a:xfrm flipV="1">
            <a:off x="5657985" y="2289911"/>
            <a:ext cx="10601" cy="35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92BE47-3353-48A5-A298-E11324D52A3D}"/>
              </a:ext>
            </a:extLst>
          </p:cNvPr>
          <p:cNvCxnSpPr>
            <a:cxnSpLocks/>
          </p:cNvCxnSpPr>
          <p:nvPr/>
        </p:nvCxnSpPr>
        <p:spPr>
          <a:xfrm flipH="1">
            <a:off x="9279697" y="1973334"/>
            <a:ext cx="631" cy="106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279D80A-1EFE-464E-8E7A-8D7A0492B99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984561" y="3964606"/>
            <a:ext cx="648698" cy="1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C5111BB-A7D9-4A94-ABFF-8D904C0E6345}"/>
              </a:ext>
            </a:extLst>
          </p:cNvPr>
          <p:cNvSpPr txBox="1"/>
          <p:nvPr/>
        </p:nvSpPr>
        <p:spPr>
          <a:xfrm>
            <a:off x="2952235" y="3702996"/>
            <a:ext cx="19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GENERAL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8FC6592-CB26-4455-8A14-462404A24705}"/>
              </a:ext>
            </a:extLst>
          </p:cNvPr>
          <p:cNvSpPr txBox="1"/>
          <p:nvPr/>
        </p:nvSpPr>
        <p:spPr>
          <a:xfrm>
            <a:off x="7102844" y="5738375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2913FD9-F869-4A49-8D1F-EFFD7E0C4EEF}"/>
              </a:ext>
            </a:extLst>
          </p:cNvPr>
          <p:cNvSpPr txBox="1"/>
          <p:nvPr/>
        </p:nvSpPr>
        <p:spPr>
          <a:xfrm>
            <a:off x="7082444" y="3844665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6FDFC8F-CE8E-4472-9986-B9A8B8414A27}"/>
              </a:ext>
            </a:extLst>
          </p:cNvPr>
          <p:cNvSpPr txBox="1"/>
          <p:nvPr/>
        </p:nvSpPr>
        <p:spPr>
          <a:xfrm>
            <a:off x="6961098" y="2289911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C38D80F-1217-4A94-BBE5-CE2816A83320}"/>
              </a:ext>
            </a:extLst>
          </p:cNvPr>
          <p:cNvCxnSpPr>
            <a:cxnSpLocks/>
          </p:cNvCxnSpPr>
          <p:nvPr/>
        </p:nvCxnSpPr>
        <p:spPr>
          <a:xfrm>
            <a:off x="5657433" y="2270789"/>
            <a:ext cx="1045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A9C28CD-35FA-4AFC-8D72-1DAA1E982133}"/>
              </a:ext>
            </a:extLst>
          </p:cNvPr>
          <p:cNvCxnSpPr>
            <a:cxnSpLocks/>
          </p:cNvCxnSpPr>
          <p:nvPr/>
        </p:nvCxnSpPr>
        <p:spPr>
          <a:xfrm>
            <a:off x="5701701" y="5826290"/>
            <a:ext cx="1106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1C1DBF3-D2F4-4B6A-9014-668C43DD0E79}"/>
              </a:ext>
            </a:extLst>
          </p:cNvPr>
          <p:cNvSpPr/>
          <p:nvPr/>
        </p:nvSpPr>
        <p:spPr>
          <a:xfrm>
            <a:off x="9610298" y="1630247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85FF783-6431-455D-9165-36A01AC795A4}"/>
              </a:ext>
            </a:extLst>
          </p:cNvPr>
          <p:cNvSpPr/>
          <p:nvPr/>
        </p:nvSpPr>
        <p:spPr>
          <a:xfrm>
            <a:off x="9610298" y="2699908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920A2A7-C2D8-4C42-9EB9-0A609E4A7F6B}"/>
              </a:ext>
            </a:extLst>
          </p:cNvPr>
          <p:cNvSpPr txBox="1"/>
          <p:nvPr/>
        </p:nvSpPr>
        <p:spPr>
          <a:xfrm>
            <a:off x="9847388" y="2854849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DPTO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4494B89-9F86-4F0E-923B-B14517AF2988}"/>
              </a:ext>
            </a:extLst>
          </p:cNvPr>
          <p:cNvSpPr txBox="1"/>
          <p:nvPr/>
        </p:nvSpPr>
        <p:spPr>
          <a:xfrm>
            <a:off x="9868148" y="1801335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DPTO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12474A7-FAF6-4D3F-94FE-E390304AAB13}"/>
              </a:ext>
            </a:extLst>
          </p:cNvPr>
          <p:cNvSpPr txBox="1"/>
          <p:nvPr/>
        </p:nvSpPr>
        <p:spPr>
          <a:xfrm>
            <a:off x="386646" y="4848665"/>
            <a:ext cx="2659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Son útiles para presentarlo y ocupar óptimamente los espacios en la computadora, papel, diseño, etc.</a:t>
            </a:r>
            <a:endParaRPr lang="es-PE" sz="16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586EF61-AB28-4F47-9292-D787C60AF0EF}"/>
              </a:ext>
            </a:extLst>
          </p:cNvPr>
          <p:cNvSpPr txBox="1"/>
          <p:nvPr/>
        </p:nvSpPr>
        <p:spPr>
          <a:xfrm>
            <a:off x="4110511" y="1292372"/>
            <a:ext cx="293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ORGANIGRAMA HORIZONTAL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E4EB45-4C6F-4DA4-A1F2-8AC90264E211}"/>
              </a:ext>
            </a:extLst>
          </p:cNvPr>
          <p:cNvCxnSpPr>
            <a:cxnSpLocks/>
          </p:cNvCxnSpPr>
          <p:nvPr/>
        </p:nvCxnSpPr>
        <p:spPr>
          <a:xfrm>
            <a:off x="5701701" y="3964606"/>
            <a:ext cx="1045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5C61D38-57CC-4A9B-A95B-DFB321E0F413}"/>
              </a:ext>
            </a:extLst>
          </p:cNvPr>
          <p:cNvCxnSpPr>
            <a:cxnSpLocks/>
          </p:cNvCxnSpPr>
          <p:nvPr/>
        </p:nvCxnSpPr>
        <p:spPr>
          <a:xfrm flipH="1">
            <a:off x="8792333" y="2404992"/>
            <a:ext cx="487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B90F69B-4898-43BD-AFDB-7E59A85DE1A7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233984" y="1974804"/>
            <a:ext cx="376314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36DAAA5-0123-4EBE-A534-1BA189B910D3}"/>
              </a:ext>
            </a:extLst>
          </p:cNvPr>
          <p:cNvCxnSpPr>
            <a:cxnSpLocks/>
          </p:cNvCxnSpPr>
          <p:nvPr/>
        </p:nvCxnSpPr>
        <p:spPr>
          <a:xfrm flipH="1">
            <a:off x="9247001" y="3010649"/>
            <a:ext cx="376314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0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4BE3B5-A533-48F3-BDA4-F7037CF9416B}"/>
              </a:ext>
            </a:extLst>
          </p:cNvPr>
          <p:cNvSpPr txBox="1"/>
          <p:nvPr/>
        </p:nvSpPr>
        <p:spPr>
          <a:xfrm>
            <a:off x="869793" y="2418034"/>
            <a:ext cx="52138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organización y diseño de estructura.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Teoría del diseño organizacional.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Los organigramas estructura básica, tipo y reglas de organigrama.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Áreas comunes en las organizaciones.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6FFDC3-746B-4071-8186-F39AC28054AE}"/>
              </a:ext>
            </a:extLst>
          </p:cNvPr>
          <p:cNvSpPr txBox="1"/>
          <p:nvPr/>
        </p:nvSpPr>
        <p:spPr>
          <a:xfrm>
            <a:off x="2088105" y="1548826"/>
            <a:ext cx="356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SEMANA 6 – 7 – 8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E3A237D-4985-470C-8E78-7705020D4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90" y="1181159"/>
            <a:ext cx="3739184" cy="48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9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POR PRESENTACION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586EF61-AB28-4F47-9292-D787C60AF0EF}"/>
              </a:ext>
            </a:extLst>
          </p:cNvPr>
          <p:cNvSpPr txBox="1"/>
          <p:nvPr/>
        </p:nvSpPr>
        <p:spPr>
          <a:xfrm>
            <a:off x="4070610" y="1079644"/>
            <a:ext cx="293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ORGANIGRAMA MIXTO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98B37A6-6B99-4326-AADE-F078E3011886}"/>
              </a:ext>
            </a:extLst>
          </p:cNvPr>
          <p:cNvSpPr/>
          <p:nvPr/>
        </p:nvSpPr>
        <p:spPr>
          <a:xfrm>
            <a:off x="4446999" y="1548599"/>
            <a:ext cx="2120347" cy="6891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E5415FD-A2D9-4E9F-A349-6F8F7C5B501B}"/>
              </a:ext>
            </a:extLst>
          </p:cNvPr>
          <p:cNvSpPr/>
          <p:nvPr/>
        </p:nvSpPr>
        <p:spPr>
          <a:xfrm>
            <a:off x="1266479" y="3498119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9E949CF-9E3A-4F7A-A1FA-D17D2A568F7C}"/>
              </a:ext>
            </a:extLst>
          </p:cNvPr>
          <p:cNvSpPr/>
          <p:nvPr/>
        </p:nvSpPr>
        <p:spPr>
          <a:xfrm>
            <a:off x="4477258" y="3521600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9C320C2-6E3A-45A9-8469-4A015240D816}"/>
              </a:ext>
            </a:extLst>
          </p:cNvPr>
          <p:cNvSpPr/>
          <p:nvPr/>
        </p:nvSpPr>
        <p:spPr>
          <a:xfrm>
            <a:off x="8034584" y="3498118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7CA0FD7-1BF8-474C-BBAA-985E590E3A9B}"/>
              </a:ext>
            </a:extLst>
          </p:cNvPr>
          <p:cNvCxnSpPr>
            <a:cxnSpLocks/>
          </p:cNvCxnSpPr>
          <p:nvPr/>
        </p:nvCxnSpPr>
        <p:spPr>
          <a:xfrm>
            <a:off x="5526156" y="2199866"/>
            <a:ext cx="0" cy="132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5254738-D8C9-4B21-9692-CCC2FB12E537}"/>
              </a:ext>
            </a:extLst>
          </p:cNvPr>
          <p:cNvCxnSpPr>
            <a:cxnSpLocks/>
          </p:cNvCxnSpPr>
          <p:nvPr/>
        </p:nvCxnSpPr>
        <p:spPr>
          <a:xfrm>
            <a:off x="2345636" y="2948860"/>
            <a:ext cx="674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1B54A34-0443-4B20-BC22-6A767626F6AE}"/>
              </a:ext>
            </a:extLst>
          </p:cNvPr>
          <p:cNvCxnSpPr>
            <a:endCxn id="35" idx="0"/>
          </p:cNvCxnSpPr>
          <p:nvPr/>
        </p:nvCxnSpPr>
        <p:spPr>
          <a:xfrm>
            <a:off x="2326652" y="2981747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9FF20885-972A-4840-B6AA-0652AB04D119}"/>
              </a:ext>
            </a:extLst>
          </p:cNvPr>
          <p:cNvCxnSpPr>
            <a:cxnSpLocks/>
          </p:cNvCxnSpPr>
          <p:nvPr/>
        </p:nvCxnSpPr>
        <p:spPr>
          <a:xfrm>
            <a:off x="9094757" y="2954359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A79E3B-F4FE-41AF-BAA4-FC3AC9A64A30}"/>
              </a:ext>
            </a:extLst>
          </p:cNvPr>
          <p:cNvSpPr txBox="1"/>
          <p:nvPr/>
        </p:nvSpPr>
        <p:spPr>
          <a:xfrm>
            <a:off x="4554004" y="1754292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GERENCIA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CACB297-28EC-4B4A-B3D2-C3C3FA363CE8}"/>
              </a:ext>
            </a:extLst>
          </p:cNvPr>
          <p:cNvSpPr txBox="1"/>
          <p:nvPr/>
        </p:nvSpPr>
        <p:spPr>
          <a:xfrm>
            <a:off x="1432577" y="3663474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DEPARTAMENTOS 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968429A-1F27-4BDF-A1BF-1ECE3825A18B}"/>
              </a:ext>
            </a:extLst>
          </p:cNvPr>
          <p:cNvCxnSpPr/>
          <p:nvPr/>
        </p:nvCxnSpPr>
        <p:spPr>
          <a:xfrm>
            <a:off x="2326651" y="4177954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4072DE0D-6CBD-4108-85A8-2406B4A7AE80}"/>
              </a:ext>
            </a:extLst>
          </p:cNvPr>
          <p:cNvSpPr/>
          <p:nvPr/>
        </p:nvSpPr>
        <p:spPr>
          <a:xfrm>
            <a:off x="2373482" y="4877050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38E46042-C50D-45E5-B84C-04BA25F8F44D}"/>
              </a:ext>
            </a:extLst>
          </p:cNvPr>
          <p:cNvSpPr/>
          <p:nvPr/>
        </p:nvSpPr>
        <p:spPr>
          <a:xfrm>
            <a:off x="2386733" y="5794345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E7B9FA9-035D-4DA5-93EE-6E5A11CA4196}"/>
              </a:ext>
            </a:extLst>
          </p:cNvPr>
          <p:cNvSpPr txBox="1"/>
          <p:nvPr/>
        </p:nvSpPr>
        <p:spPr>
          <a:xfrm>
            <a:off x="2553308" y="5966337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FE7E56B-589A-4AA1-85ED-6E87A5E477FF}"/>
              </a:ext>
            </a:extLst>
          </p:cNvPr>
          <p:cNvSpPr txBox="1"/>
          <p:nvPr/>
        </p:nvSpPr>
        <p:spPr>
          <a:xfrm>
            <a:off x="4613097" y="3712243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DEPARTAMENTOS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268EA33-6926-49E8-A544-742A003F4DB4}"/>
              </a:ext>
            </a:extLst>
          </p:cNvPr>
          <p:cNvSpPr txBox="1"/>
          <p:nvPr/>
        </p:nvSpPr>
        <p:spPr>
          <a:xfrm>
            <a:off x="8255161" y="3712242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DEPARTAMENTOS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1DD752B-25CD-47FB-AF8A-F57967B64B12}"/>
              </a:ext>
            </a:extLst>
          </p:cNvPr>
          <p:cNvSpPr txBox="1"/>
          <p:nvPr/>
        </p:nvSpPr>
        <p:spPr>
          <a:xfrm>
            <a:off x="2519731" y="505020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D6BFF1-2253-4AF2-8E4E-B93F7B35F968}"/>
              </a:ext>
            </a:extLst>
          </p:cNvPr>
          <p:cNvCxnSpPr/>
          <p:nvPr/>
        </p:nvCxnSpPr>
        <p:spPr>
          <a:xfrm flipH="1">
            <a:off x="1722783" y="4683011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BCF2404-A15F-4F65-976D-2ED5D39843D7}"/>
              </a:ext>
            </a:extLst>
          </p:cNvPr>
          <p:cNvCxnSpPr/>
          <p:nvPr/>
        </p:nvCxnSpPr>
        <p:spPr>
          <a:xfrm>
            <a:off x="1736035" y="4694326"/>
            <a:ext cx="0" cy="14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705D5DE-ED1C-42B8-8E22-8F267E1F5946}"/>
              </a:ext>
            </a:extLst>
          </p:cNvPr>
          <p:cNvCxnSpPr/>
          <p:nvPr/>
        </p:nvCxnSpPr>
        <p:spPr>
          <a:xfrm flipH="1">
            <a:off x="1722783" y="5221606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4F3DAEC-6339-451A-9C33-53977B111E8C}"/>
              </a:ext>
            </a:extLst>
          </p:cNvPr>
          <p:cNvCxnSpPr/>
          <p:nvPr/>
        </p:nvCxnSpPr>
        <p:spPr>
          <a:xfrm flipH="1">
            <a:off x="1722783" y="6107458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4DC5A69-3289-4543-A622-8B9F009AB433}"/>
              </a:ext>
            </a:extLst>
          </p:cNvPr>
          <p:cNvSpPr txBox="1"/>
          <p:nvPr/>
        </p:nvSpPr>
        <p:spPr>
          <a:xfrm>
            <a:off x="6597605" y="5583259"/>
            <a:ext cx="5244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El sentido de la línea de autoridad de dirección a departamento va como se muestra HACIA LA IZQUIERDA.</a:t>
            </a:r>
            <a:endParaRPr lang="es-PE" sz="1600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4BFDCF1-986A-444C-9411-0BC3030B177B}"/>
              </a:ext>
            </a:extLst>
          </p:cNvPr>
          <p:cNvSpPr txBox="1"/>
          <p:nvPr/>
        </p:nvSpPr>
        <p:spPr>
          <a:xfrm>
            <a:off x="6611961" y="4974763"/>
            <a:ext cx="524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Su creación es por espacio y presentación.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02160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POR PRESENTACION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065" y="5539398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586EF61-AB28-4F47-9292-D787C60AF0EF}"/>
              </a:ext>
            </a:extLst>
          </p:cNvPr>
          <p:cNvSpPr txBox="1"/>
          <p:nvPr/>
        </p:nvSpPr>
        <p:spPr>
          <a:xfrm>
            <a:off x="7766271" y="1239168"/>
            <a:ext cx="293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ORGANIGRAMA MIXTO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98B37A6-6B99-4326-AADE-F078E3011886}"/>
              </a:ext>
            </a:extLst>
          </p:cNvPr>
          <p:cNvSpPr/>
          <p:nvPr/>
        </p:nvSpPr>
        <p:spPr>
          <a:xfrm>
            <a:off x="4446999" y="1164291"/>
            <a:ext cx="2120347" cy="6891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E5415FD-A2D9-4E9F-A349-6F8F7C5B501B}"/>
              </a:ext>
            </a:extLst>
          </p:cNvPr>
          <p:cNvSpPr/>
          <p:nvPr/>
        </p:nvSpPr>
        <p:spPr>
          <a:xfrm>
            <a:off x="1313308" y="2584178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9E949CF-9E3A-4F7A-A1FA-D17D2A568F7C}"/>
              </a:ext>
            </a:extLst>
          </p:cNvPr>
          <p:cNvSpPr/>
          <p:nvPr/>
        </p:nvSpPr>
        <p:spPr>
          <a:xfrm>
            <a:off x="4507080" y="2606241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9C320C2-6E3A-45A9-8469-4A015240D816}"/>
              </a:ext>
            </a:extLst>
          </p:cNvPr>
          <p:cNvSpPr/>
          <p:nvPr/>
        </p:nvSpPr>
        <p:spPr>
          <a:xfrm>
            <a:off x="7965462" y="2608763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7CA0FD7-1BF8-474C-BBAA-985E590E3A9B}"/>
              </a:ext>
            </a:extLst>
          </p:cNvPr>
          <p:cNvCxnSpPr>
            <a:cxnSpLocks/>
          </p:cNvCxnSpPr>
          <p:nvPr/>
        </p:nvCxnSpPr>
        <p:spPr>
          <a:xfrm>
            <a:off x="5526156" y="1815558"/>
            <a:ext cx="0" cy="781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5254738-D8C9-4B21-9692-CCC2FB12E537}"/>
              </a:ext>
            </a:extLst>
          </p:cNvPr>
          <p:cNvCxnSpPr>
            <a:cxnSpLocks/>
          </p:cNvCxnSpPr>
          <p:nvPr/>
        </p:nvCxnSpPr>
        <p:spPr>
          <a:xfrm>
            <a:off x="2326651" y="2087473"/>
            <a:ext cx="674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1B54A34-0443-4B20-BC22-6A767626F6AE}"/>
              </a:ext>
            </a:extLst>
          </p:cNvPr>
          <p:cNvCxnSpPr>
            <a:cxnSpLocks/>
          </p:cNvCxnSpPr>
          <p:nvPr/>
        </p:nvCxnSpPr>
        <p:spPr>
          <a:xfrm>
            <a:off x="2347424" y="2067633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9FF20885-972A-4840-B6AA-0652AB04D119}"/>
              </a:ext>
            </a:extLst>
          </p:cNvPr>
          <p:cNvCxnSpPr>
            <a:cxnSpLocks/>
          </p:cNvCxnSpPr>
          <p:nvPr/>
        </p:nvCxnSpPr>
        <p:spPr>
          <a:xfrm>
            <a:off x="9073804" y="2089869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A79E3B-F4FE-41AF-BAA4-FC3AC9A64A30}"/>
              </a:ext>
            </a:extLst>
          </p:cNvPr>
          <p:cNvSpPr txBox="1"/>
          <p:nvPr/>
        </p:nvSpPr>
        <p:spPr>
          <a:xfrm>
            <a:off x="4554004" y="1250716"/>
            <a:ext cx="19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DIRECCION GENERAL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CACB297-28EC-4B4A-B3D2-C3C3FA363CE8}"/>
              </a:ext>
            </a:extLst>
          </p:cNvPr>
          <p:cNvSpPr txBox="1"/>
          <p:nvPr/>
        </p:nvSpPr>
        <p:spPr>
          <a:xfrm>
            <a:off x="1459561" y="2748999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DIRECCIÓN A 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968429A-1F27-4BDF-A1BF-1ECE3825A18B}"/>
              </a:ext>
            </a:extLst>
          </p:cNvPr>
          <p:cNvCxnSpPr/>
          <p:nvPr/>
        </p:nvCxnSpPr>
        <p:spPr>
          <a:xfrm>
            <a:off x="2300593" y="3261963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4072DE0D-6CBD-4108-85A8-2406B4A7AE80}"/>
              </a:ext>
            </a:extLst>
          </p:cNvPr>
          <p:cNvSpPr/>
          <p:nvPr/>
        </p:nvSpPr>
        <p:spPr>
          <a:xfrm>
            <a:off x="2347424" y="3961059"/>
            <a:ext cx="2120347" cy="6891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38E46042-C50D-45E5-B84C-04BA25F8F44D}"/>
              </a:ext>
            </a:extLst>
          </p:cNvPr>
          <p:cNvSpPr/>
          <p:nvPr/>
        </p:nvSpPr>
        <p:spPr>
          <a:xfrm>
            <a:off x="2360675" y="4878354"/>
            <a:ext cx="2120347" cy="6891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E7B9FA9-035D-4DA5-93EE-6E5A11CA4196}"/>
              </a:ext>
            </a:extLst>
          </p:cNvPr>
          <p:cNvSpPr txBox="1"/>
          <p:nvPr/>
        </p:nvSpPr>
        <p:spPr>
          <a:xfrm>
            <a:off x="2527250" y="5050346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 B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FE7E56B-589A-4AA1-85ED-6E87A5E477FF}"/>
              </a:ext>
            </a:extLst>
          </p:cNvPr>
          <p:cNvSpPr txBox="1"/>
          <p:nvPr/>
        </p:nvSpPr>
        <p:spPr>
          <a:xfrm>
            <a:off x="4654194" y="2810838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DIRECCION B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268EA33-6926-49E8-A544-742A003F4DB4}"/>
              </a:ext>
            </a:extLst>
          </p:cNvPr>
          <p:cNvSpPr txBox="1"/>
          <p:nvPr/>
        </p:nvSpPr>
        <p:spPr>
          <a:xfrm>
            <a:off x="8160745" y="2823283"/>
            <a:ext cx="182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DIRECCION C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1DD752B-25CD-47FB-AF8A-F57967B64B12}"/>
              </a:ext>
            </a:extLst>
          </p:cNvPr>
          <p:cNvSpPr txBox="1"/>
          <p:nvPr/>
        </p:nvSpPr>
        <p:spPr>
          <a:xfrm>
            <a:off x="2493673" y="4134209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 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D6BFF1-2253-4AF2-8E4E-B93F7B35F968}"/>
              </a:ext>
            </a:extLst>
          </p:cNvPr>
          <p:cNvCxnSpPr/>
          <p:nvPr/>
        </p:nvCxnSpPr>
        <p:spPr>
          <a:xfrm flipH="1">
            <a:off x="1696725" y="3767020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BCF2404-A15F-4F65-976D-2ED5D39843D7}"/>
              </a:ext>
            </a:extLst>
          </p:cNvPr>
          <p:cNvCxnSpPr/>
          <p:nvPr/>
        </p:nvCxnSpPr>
        <p:spPr>
          <a:xfrm>
            <a:off x="1709977" y="3778335"/>
            <a:ext cx="0" cy="14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705D5DE-ED1C-42B8-8E22-8F267E1F5946}"/>
              </a:ext>
            </a:extLst>
          </p:cNvPr>
          <p:cNvCxnSpPr/>
          <p:nvPr/>
        </p:nvCxnSpPr>
        <p:spPr>
          <a:xfrm flipH="1">
            <a:off x="1696725" y="4305615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4F3DAEC-6339-451A-9C33-53977B111E8C}"/>
              </a:ext>
            </a:extLst>
          </p:cNvPr>
          <p:cNvCxnSpPr/>
          <p:nvPr/>
        </p:nvCxnSpPr>
        <p:spPr>
          <a:xfrm flipH="1">
            <a:off x="1696725" y="5191467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1DF5D95-315C-4159-92A5-3D5F2E3FA1D4}"/>
              </a:ext>
            </a:extLst>
          </p:cNvPr>
          <p:cNvCxnSpPr/>
          <p:nvPr/>
        </p:nvCxnSpPr>
        <p:spPr>
          <a:xfrm>
            <a:off x="5434283" y="3316757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F1062AA-C050-4F71-B45E-BB2864F40F2D}"/>
              </a:ext>
            </a:extLst>
          </p:cNvPr>
          <p:cNvSpPr/>
          <p:nvPr/>
        </p:nvSpPr>
        <p:spPr>
          <a:xfrm>
            <a:off x="5447535" y="397266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555D2A7-E96E-4565-9D84-1E2883D363B4}"/>
              </a:ext>
            </a:extLst>
          </p:cNvPr>
          <p:cNvSpPr/>
          <p:nvPr/>
        </p:nvSpPr>
        <p:spPr>
          <a:xfrm>
            <a:off x="5494365" y="4933148"/>
            <a:ext cx="2120347" cy="6891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651C0A7-FBCF-430D-8EEE-CEEFD254883A}"/>
              </a:ext>
            </a:extLst>
          </p:cNvPr>
          <p:cNvSpPr txBox="1"/>
          <p:nvPr/>
        </p:nvSpPr>
        <p:spPr>
          <a:xfrm>
            <a:off x="5660940" y="510514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838ED47-21B8-458A-9235-11ED3FDB8FE2}"/>
              </a:ext>
            </a:extLst>
          </p:cNvPr>
          <p:cNvSpPr txBox="1"/>
          <p:nvPr/>
        </p:nvSpPr>
        <p:spPr>
          <a:xfrm>
            <a:off x="5703816" y="4143682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 A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D20DF5E-4143-48B7-8685-9E650981CCD5}"/>
              </a:ext>
            </a:extLst>
          </p:cNvPr>
          <p:cNvCxnSpPr/>
          <p:nvPr/>
        </p:nvCxnSpPr>
        <p:spPr>
          <a:xfrm flipH="1">
            <a:off x="4830415" y="3821814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2E5DE0F-68A4-4373-8DA4-4884AC64096D}"/>
              </a:ext>
            </a:extLst>
          </p:cNvPr>
          <p:cNvCxnSpPr>
            <a:cxnSpLocks/>
          </p:cNvCxnSpPr>
          <p:nvPr/>
        </p:nvCxnSpPr>
        <p:spPr>
          <a:xfrm>
            <a:off x="4843667" y="3833129"/>
            <a:ext cx="0" cy="55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A672D5A-06E7-4449-ACC8-5433B48F5B3C}"/>
              </a:ext>
            </a:extLst>
          </p:cNvPr>
          <p:cNvCxnSpPr/>
          <p:nvPr/>
        </p:nvCxnSpPr>
        <p:spPr>
          <a:xfrm flipH="1">
            <a:off x="4830415" y="4360409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0439BD59-9EDF-407D-9517-F38594901C40}"/>
              </a:ext>
            </a:extLst>
          </p:cNvPr>
          <p:cNvCxnSpPr>
            <a:cxnSpLocks/>
          </p:cNvCxnSpPr>
          <p:nvPr/>
        </p:nvCxnSpPr>
        <p:spPr>
          <a:xfrm flipH="1">
            <a:off x="7567882" y="5277704"/>
            <a:ext cx="264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7DD460B-FA97-41D4-A720-0F95C27A72F9}"/>
              </a:ext>
            </a:extLst>
          </p:cNvPr>
          <p:cNvCxnSpPr>
            <a:cxnSpLocks/>
          </p:cNvCxnSpPr>
          <p:nvPr/>
        </p:nvCxnSpPr>
        <p:spPr>
          <a:xfrm>
            <a:off x="6587220" y="4661775"/>
            <a:ext cx="0" cy="2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E1B962-3855-4681-A1C8-A563E0EC6EBA}"/>
              </a:ext>
            </a:extLst>
          </p:cNvPr>
          <p:cNvCxnSpPr/>
          <p:nvPr/>
        </p:nvCxnSpPr>
        <p:spPr>
          <a:xfrm>
            <a:off x="6627427" y="4878354"/>
            <a:ext cx="1204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2927892-7FF8-4D49-B7B8-8790CD720AA4}"/>
              </a:ext>
            </a:extLst>
          </p:cNvPr>
          <p:cNvCxnSpPr/>
          <p:nvPr/>
        </p:nvCxnSpPr>
        <p:spPr>
          <a:xfrm>
            <a:off x="7832035" y="4878354"/>
            <a:ext cx="0" cy="3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E4A4C35-B779-46C5-8F30-8E893CA638C3}"/>
              </a:ext>
            </a:extLst>
          </p:cNvPr>
          <p:cNvCxnSpPr/>
          <p:nvPr/>
        </p:nvCxnSpPr>
        <p:spPr>
          <a:xfrm>
            <a:off x="9134945" y="3305357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356582A-D1CD-4780-86DE-EE9F43518D75}"/>
              </a:ext>
            </a:extLst>
          </p:cNvPr>
          <p:cNvSpPr/>
          <p:nvPr/>
        </p:nvSpPr>
        <p:spPr>
          <a:xfrm>
            <a:off x="9148197" y="3961262"/>
            <a:ext cx="2120347" cy="689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2635F74-E0EF-4010-B817-D09FCB25BC4A}"/>
              </a:ext>
            </a:extLst>
          </p:cNvPr>
          <p:cNvSpPr txBox="1"/>
          <p:nvPr/>
        </p:nvSpPr>
        <p:spPr>
          <a:xfrm>
            <a:off x="9404478" y="4132282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DEPART A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AC2923A-E21E-4A4E-821A-9B3F945E819C}"/>
              </a:ext>
            </a:extLst>
          </p:cNvPr>
          <p:cNvCxnSpPr/>
          <p:nvPr/>
        </p:nvCxnSpPr>
        <p:spPr>
          <a:xfrm flipH="1">
            <a:off x="8531077" y="3810414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3EF73BE6-C61B-4080-B0FF-BFFCECDF14E7}"/>
              </a:ext>
            </a:extLst>
          </p:cNvPr>
          <p:cNvCxnSpPr>
            <a:cxnSpLocks/>
          </p:cNvCxnSpPr>
          <p:nvPr/>
        </p:nvCxnSpPr>
        <p:spPr>
          <a:xfrm>
            <a:off x="8544329" y="3821729"/>
            <a:ext cx="0" cy="55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2BAEFD6-C953-4BA0-832A-890D9791BA11}"/>
              </a:ext>
            </a:extLst>
          </p:cNvPr>
          <p:cNvCxnSpPr/>
          <p:nvPr/>
        </p:nvCxnSpPr>
        <p:spPr>
          <a:xfrm flipH="1">
            <a:off x="8531077" y="4349009"/>
            <a:ext cx="6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FDD3B09-BED6-47CE-91BB-1A6B8856F418}"/>
              </a:ext>
            </a:extLst>
          </p:cNvPr>
          <p:cNvCxnSpPr>
            <a:cxnSpLocks/>
          </p:cNvCxnSpPr>
          <p:nvPr/>
        </p:nvCxnSpPr>
        <p:spPr>
          <a:xfrm>
            <a:off x="10218316" y="4661775"/>
            <a:ext cx="0" cy="2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0516412-4C23-4BEB-82D4-0F2519D15E91}"/>
              </a:ext>
            </a:extLst>
          </p:cNvPr>
          <p:cNvSpPr/>
          <p:nvPr/>
        </p:nvSpPr>
        <p:spPr>
          <a:xfrm>
            <a:off x="9267435" y="4923186"/>
            <a:ext cx="2120347" cy="68911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2E9F1503-5834-4198-B6D5-30B8384F38AC}"/>
              </a:ext>
            </a:extLst>
          </p:cNvPr>
          <p:cNvSpPr txBox="1"/>
          <p:nvPr/>
        </p:nvSpPr>
        <p:spPr>
          <a:xfrm>
            <a:off x="9489662" y="5105140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C8CFA89A-5E41-46F2-B222-FDC41164153F}"/>
              </a:ext>
            </a:extLst>
          </p:cNvPr>
          <p:cNvSpPr/>
          <p:nvPr/>
        </p:nvSpPr>
        <p:spPr>
          <a:xfrm>
            <a:off x="5518160" y="5906490"/>
            <a:ext cx="2120347" cy="689113"/>
          </a:xfrm>
          <a:prstGeom prst="round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E5081AF3-A538-4BA9-B7DE-8FA522393E8F}"/>
              </a:ext>
            </a:extLst>
          </p:cNvPr>
          <p:cNvCxnSpPr>
            <a:cxnSpLocks/>
            <a:stCxn id="39" idx="2"/>
            <a:endCxn id="80" idx="0"/>
          </p:cNvCxnSpPr>
          <p:nvPr/>
        </p:nvCxnSpPr>
        <p:spPr>
          <a:xfrm>
            <a:off x="6554539" y="5622261"/>
            <a:ext cx="23795" cy="284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5F18F61-70F0-4BAC-9E5C-B55872424034}"/>
              </a:ext>
            </a:extLst>
          </p:cNvPr>
          <p:cNvSpPr txBox="1"/>
          <p:nvPr/>
        </p:nvSpPr>
        <p:spPr>
          <a:xfrm>
            <a:off x="5741760" y="6152955"/>
            <a:ext cx="15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SECCION A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DD06428-A266-4B01-9613-0BA9B84B5FBD}"/>
              </a:ext>
            </a:extLst>
          </p:cNvPr>
          <p:cNvSpPr txBox="1"/>
          <p:nvPr/>
        </p:nvSpPr>
        <p:spPr>
          <a:xfrm>
            <a:off x="8674886" y="5770012"/>
            <a:ext cx="290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De departamento a sección HACIA LA DERECHA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152579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RELACION FUNCIONAL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DAAF959-16ED-4B00-B9EB-1EBE42C5D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80" y="2039756"/>
            <a:ext cx="6931626" cy="364354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8858889" y="3661111"/>
            <a:ext cx="2909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Las líneas en el organigrama indican LINEAS JERARQUICAS, NO SENTIDOS por eso nunca debe ir graficado con una flecha.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205469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RELACION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8858889" y="3661111"/>
            <a:ext cx="2909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Cuando un área tiene poco tiempo de creada el Gerente cumple la función de Jefe.</a:t>
            </a:r>
            <a:endParaRPr lang="es-PE" sz="16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E34-1C4E-43C6-9F9B-660B5047E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8" t="31682" r="28478" b="36612"/>
          <a:stretch/>
        </p:blipFill>
        <p:spPr>
          <a:xfrm>
            <a:off x="732589" y="2553548"/>
            <a:ext cx="7550031" cy="30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RELACION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8858889" y="3661111"/>
            <a:ext cx="290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No hay sentido que la jerarquía se trate de forma distinta para dos departamentos que para un tercero, ya que tienen similares o igual tipo de labor. </a:t>
            </a:r>
          </a:p>
          <a:p>
            <a:pPr algn="just"/>
            <a:r>
              <a:rPr lang="es-MX" sz="1600" b="1" dirty="0"/>
              <a:t>Por lo cual se controla a los 3 indistintamente. </a:t>
            </a:r>
            <a:endParaRPr lang="es-PE" sz="1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E79259-A80D-4468-B120-F3B035CB3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5" t="35742" r="29674" b="31187"/>
          <a:stretch/>
        </p:blipFill>
        <p:spPr>
          <a:xfrm>
            <a:off x="1285460" y="2584549"/>
            <a:ext cx="6052552" cy="26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0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RELACION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8458860" y="2607593"/>
            <a:ext cx="2909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Como principio básico de la Administración todos coordinan con todos.</a:t>
            </a:r>
          </a:p>
          <a:p>
            <a:pPr algn="just"/>
            <a:r>
              <a:rPr lang="es-MX" sz="1600" b="1" dirty="0"/>
              <a:t>Determinar que coordinaciones son recurrentes, programadas o rutinarias entre órganos para que el trabajo avance o se cumpla los objetivos de calidad.</a:t>
            </a:r>
          </a:p>
          <a:p>
            <a:pPr algn="just"/>
            <a:r>
              <a:rPr lang="es-MX" sz="1600" b="1" dirty="0"/>
              <a:t>Se representa líneas punteadas y debajo de cada órgano.</a:t>
            </a:r>
            <a:endParaRPr lang="es-PE" sz="16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0BE6FD-673C-4DCF-9B71-A07E02B7B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8" t="33228" r="29565" b="33519"/>
          <a:stretch/>
        </p:blipFill>
        <p:spPr>
          <a:xfrm>
            <a:off x="1159755" y="2613396"/>
            <a:ext cx="6601018" cy="28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RELACION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8458860" y="2607593"/>
            <a:ext cx="290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La autoridad funcional es el complemento de la autoridad jerárquica, y se refiere al control que ejerce otra jefatura con las demás secciones que tienen otro jefe.</a:t>
            </a:r>
          </a:p>
          <a:p>
            <a:pPr algn="just"/>
            <a:r>
              <a:rPr lang="es-MX" sz="1600" b="1" dirty="0"/>
              <a:t>Jefe de control de calidad.</a:t>
            </a:r>
            <a:endParaRPr lang="es-PE" sz="1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F4AB66-E759-494E-98DE-E2A03A228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1" t="27256" r="28913" b="29652"/>
          <a:stretch/>
        </p:blipFill>
        <p:spPr>
          <a:xfrm>
            <a:off x="1220028" y="2300286"/>
            <a:ext cx="5897218" cy="32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4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RELACION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7980317" y="2767280"/>
            <a:ext cx="290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Las asesorías que es un órgano de control puede ser externo o interno.</a:t>
            </a:r>
          </a:p>
          <a:p>
            <a:pPr algn="just"/>
            <a:r>
              <a:rPr lang="es-MX" sz="1600" b="1" dirty="0"/>
              <a:t>Si es externo se represente como líneas punteadas.</a:t>
            </a:r>
          </a:p>
          <a:p>
            <a:pPr algn="just"/>
            <a:r>
              <a:rPr lang="es-MX" sz="1600" b="1" dirty="0"/>
              <a:t>Si es externo con líneas continuas.</a:t>
            </a:r>
            <a:endParaRPr lang="es-PE" sz="16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7F974C-FF95-4901-B683-69E27F6C0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1" t="27256" r="35217" b="32733"/>
          <a:stretch/>
        </p:blipFill>
        <p:spPr>
          <a:xfrm>
            <a:off x="2067339" y="2036496"/>
            <a:ext cx="4293705" cy="33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8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RELACION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7726065" y="3446031"/>
            <a:ext cx="2909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Los órganos por crearse se representa con líneas discontinuas.</a:t>
            </a:r>
            <a:endParaRPr lang="es-PE" sz="1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1EA432-9197-46FF-96E3-77E95F0D2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9" t="21048" r="33700" b="28535"/>
          <a:stretch/>
        </p:blipFill>
        <p:spPr>
          <a:xfrm>
            <a:off x="2054603" y="2133600"/>
            <a:ext cx="4412458" cy="34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1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MATRICIAL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87000-73D6-431B-8109-3BFD5D8EB7E4}"/>
              </a:ext>
            </a:extLst>
          </p:cNvPr>
          <p:cNvSpPr txBox="1"/>
          <p:nvPr/>
        </p:nvSpPr>
        <p:spPr>
          <a:xfrm>
            <a:off x="7779141" y="2783423"/>
            <a:ext cx="2909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La organización matricial o estructura matricial es una configuración empresarial en la cual los empleados participan en proyectos puntuales sin dejar de atender sus funciones. Se usan canales duales: por un lado, la jerarquía principal; y por otro, los programas específicos.</a:t>
            </a:r>
            <a:endParaRPr lang="es-PE" sz="1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FE59FA-4710-4158-AC7E-DE486C300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2102354"/>
            <a:ext cx="6527803" cy="39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1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ECF19C3-50C5-41FA-94F6-492AAAB86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09169"/>
              </p:ext>
            </p:extLst>
          </p:nvPr>
        </p:nvGraphicFramePr>
        <p:xfrm>
          <a:off x="2305879" y="1699519"/>
          <a:ext cx="6677092" cy="377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01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ORGANIGRAMA CIRCULAR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CB79400-3CDF-48A1-BF47-F1F60B4B6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4" y="1630247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0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ORGANIGRAMA CIRCULAR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ECF19C3-50C5-41FA-94F6-492AAAB86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75988"/>
              </p:ext>
            </p:extLst>
          </p:nvPr>
        </p:nvGraphicFramePr>
        <p:xfrm>
          <a:off x="1524000" y="1324423"/>
          <a:ext cx="8401878" cy="458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050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ORGANIGRAMA CIRCULAR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E21F4B5B-70E1-4DB4-92B2-10B47C2F6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22" y="1557337"/>
            <a:ext cx="3810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ORGANIGRAMA CIRCULAR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649F3A4F-7166-42D3-8FA4-07248848B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60" y="1205226"/>
            <a:ext cx="6712226" cy="50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9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APLICACIÓN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29" name="Título 1">
            <a:extLst>
              <a:ext uri="{FF2B5EF4-FFF2-40B4-BE49-F238E27FC236}">
                <a16:creationId xmlns:a16="http://schemas.microsoft.com/office/drawing/2014/main" id="{1DB6938B-2BEF-4528-BD32-FBA675EA7540}"/>
              </a:ext>
            </a:extLst>
          </p:cNvPr>
          <p:cNvSpPr txBox="1">
            <a:spLocks/>
          </p:cNvSpPr>
          <p:nvPr/>
        </p:nvSpPr>
        <p:spPr>
          <a:xfrm>
            <a:off x="44225" y="1139374"/>
            <a:ext cx="12190020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800" dirty="0">
                <a:solidFill>
                  <a:srgbClr val="C00000"/>
                </a:solidFill>
                <a:latin typeface="Eras Bold ITC" panose="020B0907030504020204" pitchFamily="34" charset="0"/>
              </a:rPr>
              <a:t>REALIZAR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A8B2710-F6A6-41E9-896A-FDFC449C944B}"/>
              </a:ext>
            </a:extLst>
          </p:cNvPr>
          <p:cNvSpPr txBox="1"/>
          <p:nvPr/>
        </p:nvSpPr>
        <p:spPr>
          <a:xfrm>
            <a:off x="697997" y="2211341"/>
            <a:ext cx="1110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1. Elabora el organigrama general, especifico y por requerimiento.</a:t>
            </a:r>
            <a:endParaRPr lang="es-PE" sz="2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8E1243-133E-4C96-86CD-DC7D4EBB270A}"/>
              </a:ext>
            </a:extLst>
          </p:cNvPr>
          <p:cNvSpPr txBox="1"/>
          <p:nvPr/>
        </p:nvSpPr>
        <p:spPr>
          <a:xfrm>
            <a:off x="697997" y="2876648"/>
            <a:ext cx="1110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2. Tipo de organigrama por presentación.</a:t>
            </a:r>
            <a:endParaRPr lang="es-PE" sz="2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62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30" y="957028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APLICACIÓN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12AB2AF5-2373-40C2-86A6-C9281C386D05}"/>
              </a:ext>
            </a:extLst>
          </p:cNvPr>
          <p:cNvSpPr/>
          <p:nvPr/>
        </p:nvSpPr>
        <p:spPr>
          <a:xfrm>
            <a:off x="251791" y="6067850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83152FA-D9B6-4AC7-926C-DD800C5802A4}"/>
              </a:ext>
            </a:extLst>
          </p:cNvPr>
          <p:cNvSpPr/>
          <p:nvPr/>
        </p:nvSpPr>
        <p:spPr>
          <a:xfrm>
            <a:off x="1842231" y="5353883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E186B-9032-4485-83FB-80616F60943C}"/>
              </a:ext>
            </a:extLst>
          </p:cNvPr>
          <p:cNvSpPr/>
          <p:nvPr/>
        </p:nvSpPr>
        <p:spPr>
          <a:xfrm>
            <a:off x="3321152" y="4663445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C274AC5-BEA1-4778-AE66-F9520D997E12}"/>
              </a:ext>
            </a:extLst>
          </p:cNvPr>
          <p:cNvSpPr/>
          <p:nvPr/>
        </p:nvSpPr>
        <p:spPr>
          <a:xfrm>
            <a:off x="4689235" y="3971909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9BA8B32-3172-4315-ACE8-7219C2723E22}"/>
              </a:ext>
            </a:extLst>
          </p:cNvPr>
          <p:cNvSpPr/>
          <p:nvPr/>
        </p:nvSpPr>
        <p:spPr>
          <a:xfrm>
            <a:off x="6241793" y="3351730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1BDC8CE-EC02-44CB-9BD3-27B51F09FFEA}"/>
              </a:ext>
            </a:extLst>
          </p:cNvPr>
          <p:cNvSpPr/>
          <p:nvPr/>
        </p:nvSpPr>
        <p:spPr>
          <a:xfrm>
            <a:off x="7674740" y="2731551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E018016-0279-451D-9E69-0FE289B59769}"/>
              </a:ext>
            </a:extLst>
          </p:cNvPr>
          <p:cNvSpPr txBox="1"/>
          <p:nvPr/>
        </p:nvSpPr>
        <p:spPr>
          <a:xfrm>
            <a:off x="362808" y="6374740"/>
            <a:ext cx="214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ACUARIO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A8BCEEC-72A1-4F68-98A6-A2AB24461C14}"/>
              </a:ext>
            </a:extLst>
          </p:cNvPr>
          <p:cNvSpPr/>
          <p:nvPr/>
        </p:nvSpPr>
        <p:spPr>
          <a:xfrm>
            <a:off x="9107687" y="2065451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27C8F08-E203-4FE5-A885-153DC56EEEB1}"/>
              </a:ext>
            </a:extLst>
          </p:cNvPr>
          <p:cNvSpPr/>
          <p:nvPr/>
        </p:nvSpPr>
        <p:spPr>
          <a:xfrm>
            <a:off x="9772353" y="1257060"/>
            <a:ext cx="2368297" cy="8083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68DDBF1-BB5E-4A8A-BD7D-186B9C49C304}"/>
              </a:ext>
            </a:extLst>
          </p:cNvPr>
          <p:cNvSpPr txBox="1"/>
          <p:nvPr/>
        </p:nvSpPr>
        <p:spPr>
          <a:xfrm>
            <a:off x="1913375" y="5536723"/>
            <a:ext cx="214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PAZZOS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9318C14-D51A-4313-9481-82FA928D451D}"/>
              </a:ext>
            </a:extLst>
          </p:cNvPr>
          <p:cNvSpPr txBox="1"/>
          <p:nvPr/>
        </p:nvSpPr>
        <p:spPr>
          <a:xfrm>
            <a:off x="3463301" y="4912998"/>
            <a:ext cx="214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POLLERIA DIEGOS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960B4E2-FE99-4EBA-996E-F883D2C8D98B}"/>
              </a:ext>
            </a:extLst>
          </p:cNvPr>
          <p:cNvSpPr txBox="1"/>
          <p:nvPr/>
        </p:nvSpPr>
        <p:spPr>
          <a:xfrm>
            <a:off x="4800072" y="4141890"/>
            <a:ext cx="214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AUTOREPUESTOS SAUL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B887EE8-DA79-4908-955D-7E745DBA7FFE}"/>
              </a:ext>
            </a:extLst>
          </p:cNvPr>
          <p:cNvSpPr txBox="1"/>
          <p:nvPr/>
        </p:nvSpPr>
        <p:spPr>
          <a:xfrm>
            <a:off x="6352630" y="3539942"/>
            <a:ext cx="214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DAMPER (3)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67C07B2-FABE-4275-978E-459753983B7D}"/>
              </a:ext>
            </a:extLst>
          </p:cNvPr>
          <p:cNvSpPr txBox="1"/>
          <p:nvPr/>
        </p:nvSpPr>
        <p:spPr>
          <a:xfrm>
            <a:off x="7785577" y="2960053"/>
            <a:ext cx="214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LIMONERO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776D923-32FB-4907-8542-E6DCC2B09338}"/>
              </a:ext>
            </a:extLst>
          </p:cNvPr>
          <p:cNvSpPr txBox="1"/>
          <p:nvPr/>
        </p:nvSpPr>
        <p:spPr>
          <a:xfrm>
            <a:off x="9204694" y="2216890"/>
            <a:ext cx="214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JADES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410CFB2-AFFF-4B0E-BF1A-1B67DC71D6C7}"/>
              </a:ext>
            </a:extLst>
          </p:cNvPr>
          <p:cNvSpPr txBox="1"/>
          <p:nvPr/>
        </p:nvSpPr>
        <p:spPr>
          <a:xfrm>
            <a:off x="9918650" y="1476590"/>
            <a:ext cx="214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BODEGA CARLITOS</a:t>
            </a:r>
          </a:p>
        </p:txBody>
      </p:sp>
    </p:spTree>
    <p:extLst>
      <p:ext uri="{BB962C8B-B14F-4D97-AF65-F5344CB8AC3E}">
        <p14:creationId xmlns:p14="http://schemas.microsoft.com/office/powerpoint/2010/main" val="187969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-25216" y="1"/>
            <a:ext cx="122419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1"/>
          <a:stretch/>
        </p:blipFill>
        <p:spPr>
          <a:xfrm rot="5400000">
            <a:off x="3517344" y="-2516401"/>
            <a:ext cx="5143063" cy="1216725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195473"/>
            <a:ext cx="12173753" cy="6662527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-25216" y="6138757"/>
            <a:ext cx="12212667" cy="523770"/>
          </a:xfrm>
          <a:prstGeom prst="rect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ctr"/>
            <a:endParaRPr lang="es-PE" sz="2000" b="1" i="1" dirty="0"/>
          </a:p>
        </p:txBody>
      </p:sp>
      <p:grpSp>
        <p:nvGrpSpPr>
          <p:cNvPr id="5" name="Grupo 4"/>
          <p:cNvGrpSpPr/>
          <p:nvPr/>
        </p:nvGrpSpPr>
        <p:grpSpPr>
          <a:xfrm>
            <a:off x="-24728" y="0"/>
            <a:ext cx="12216727" cy="1384300"/>
            <a:chOff x="-24728" y="0"/>
            <a:chExt cx="12216727" cy="1384300"/>
          </a:xfrm>
        </p:grpSpPr>
        <p:sp>
          <p:nvSpPr>
            <p:cNvPr id="9" name="Rectángulo 8"/>
            <p:cNvSpPr/>
            <p:nvPr/>
          </p:nvSpPr>
          <p:spPr>
            <a:xfrm>
              <a:off x="-24728" y="923694"/>
              <a:ext cx="12216727" cy="7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-1" y="423175"/>
              <a:ext cx="12192000" cy="473225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endParaRPr lang="es-PE" sz="1400" b="1" i="1" dirty="0"/>
            </a:p>
          </p:txBody>
        </p:sp>
        <p:sp>
          <p:nvSpPr>
            <p:cNvPr id="2" name="Elipse 1"/>
            <p:cNvSpPr/>
            <p:nvPr/>
          </p:nvSpPr>
          <p:spPr>
            <a:xfrm>
              <a:off x="4800599" y="68099"/>
              <a:ext cx="2590800" cy="118337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8776" y="0"/>
              <a:ext cx="1949718" cy="1384300"/>
            </a:xfrm>
            <a:prstGeom prst="rect">
              <a:avLst/>
            </a:prstGeom>
          </p:spPr>
        </p:pic>
      </p:grpSp>
      <p:sp>
        <p:nvSpPr>
          <p:cNvPr id="19" name="Rectángulo 18"/>
          <p:cNvSpPr/>
          <p:nvPr/>
        </p:nvSpPr>
        <p:spPr>
          <a:xfrm>
            <a:off x="7931" y="1202518"/>
            <a:ext cx="12184069" cy="52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ctr"/>
            <a:r>
              <a:rPr lang="en-US" sz="2000" b="1" i="1" dirty="0">
                <a:solidFill>
                  <a:srgbClr val="203864"/>
                </a:solidFill>
              </a:rPr>
              <a:t>UNIVERSIDAD NACIONAL DE TRUJILLO</a:t>
            </a:r>
            <a:endParaRPr lang="es-PE" sz="2000" b="1" i="1" dirty="0">
              <a:solidFill>
                <a:srgbClr val="203864"/>
              </a:solidFill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26706" y="2803078"/>
            <a:ext cx="12190020" cy="730594"/>
          </a:xfrm>
        </p:spPr>
        <p:txBody>
          <a:bodyPr>
            <a:noAutofit/>
          </a:bodyPr>
          <a:lstStyle/>
          <a:p>
            <a:pPr algn="ctr"/>
            <a:r>
              <a:rPr lang="es-PE" sz="4800" dirty="0">
                <a:solidFill>
                  <a:srgbClr val="C00000"/>
                </a:solidFill>
                <a:latin typeface="Eras Bold ITC" panose="020B0907030504020204" pitchFamily="34" charset="0"/>
              </a:rPr>
              <a:t>RUEDA DE PREGUNTAS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ACB769-D7E2-422A-B9C9-8FA695CA89E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39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ESTRUCTURA BASICA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BECA9E58-5933-4341-874F-EEDCDAA6B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61" y="2245390"/>
            <a:ext cx="4399720" cy="341625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6730F56-246D-4D81-A9B9-15C71EF84ADA}"/>
              </a:ext>
            </a:extLst>
          </p:cNvPr>
          <p:cNvSpPr txBox="1"/>
          <p:nvPr/>
        </p:nvSpPr>
        <p:spPr>
          <a:xfrm>
            <a:off x="3521670" y="1447749"/>
            <a:ext cx="356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C0BCE6-4C1D-49D4-879C-41CAB404A504}"/>
              </a:ext>
            </a:extLst>
          </p:cNvPr>
          <p:cNvSpPr txBox="1"/>
          <p:nvPr/>
        </p:nvSpPr>
        <p:spPr>
          <a:xfrm>
            <a:off x="3635752" y="3321419"/>
            <a:ext cx="35607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2E6E241-9023-4CCC-A08F-C7035897EA12}"/>
              </a:ext>
            </a:extLst>
          </p:cNvPr>
          <p:cNvSpPr txBox="1"/>
          <p:nvPr/>
        </p:nvSpPr>
        <p:spPr>
          <a:xfrm>
            <a:off x="-265840" y="3122518"/>
            <a:ext cx="356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Control y </a:t>
            </a:r>
          </a:p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Apoyo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D0F050B-F9D8-4B21-BFAB-2BF945BFC7FD}"/>
              </a:ext>
            </a:extLst>
          </p:cNvPr>
          <p:cNvSpPr txBox="1"/>
          <p:nvPr/>
        </p:nvSpPr>
        <p:spPr>
          <a:xfrm>
            <a:off x="8059894" y="3173468"/>
            <a:ext cx="356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Comité consultivo y asesoría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497826-FE16-4760-8AC8-A4B57D3BFEA8}"/>
              </a:ext>
            </a:extLst>
          </p:cNvPr>
          <p:cNvSpPr txBox="1"/>
          <p:nvPr/>
        </p:nvSpPr>
        <p:spPr>
          <a:xfrm>
            <a:off x="-128038" y="4338350"/>
            <a:ext cx="3560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Provee Dinero, Material y Otros</a:t>
            </a:r>
          </a:p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Según tipo o giro de negocio.</a:t>
            </a:r>
          </a:p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Distribuidora, Financiera, Tecnología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8413C67-575C-4B49-8130-42C7795780B2}"/>
              </a:ext>
            </a:extLst>
          </p:cNvPr>
          <p:cNvSpPr txBox="1"/>
          <p:nvPr/>
        </p:nvSpPr>
        <p:spPr>
          <a:xfrm>
            <a:off x="3700289" y="3957718"/>
            <a:ext cx="35607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Áreas de operación y comercial se ejecutan las actividades directas del producto.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801BB7-6B1D-42E7-80F6-4534617B23EF}"/>
              </a:ext>
            </a:extLst>
          </p:cNvPr>
          <p:cNvSpPr txBox="1"/>
          <p:nvPr/>
        </p:nvSpPr>
        <p:spPr>
          <a:xfrm>
            <a:off x="8233060" y="4338350"/>
            <a:ext cx="3560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Actividades que No resuelven las actividades de línea, pueden ser internos y externos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2CB0DED-52D1-4E2D-9713-A06C333DB4E1}"/>
              </a:ext>
            </a:extLst>
          </p:cNvPr>
          <p:cNvSpPr txBox="1"/>
          <p:nvPr/>
        </p:nvSpPr>
        <p:spPr>
          <a:xfrm>
            <a:off x="-24727" y="2245390"/>
            <a:ext cx="356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Vigilancia del cumplimiento de las normas políticas y procedimiento</a:t>
            </a:r>
          </a:p>
        </p:txBody>
      </p:sp>
    </p:spTree>
    <p:extLst>
      <p:ext uri="{BB962C8B-B14F-4D97-AF65-F5344CB8AC3E}">
        <p14:creationId xmlns:p14="http://schemas.microsoft.com/office/powerpoint/2010/main" val="24557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ESTRUCTURA BASICA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6495C81-3F3F-4946-BD85-E37625083CF5}"/>
              </a:ext>
            </a:extLst>
          </p:cNvPr>
          <p:cNvSpPr/>
          <p:nvPr/>
        </p:nvSpPr>
        <p:spPr>
          <a:xfrm>
            <a:off x="4465983" y="1272826"/>
            <a:ext cx="2120347" cy="6891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6C92E3-D66D-4A3B-BA1E-B6589AFEECB8}"/>
              </a:ext>
            </a:extLst>
          </p:cNvPr>
          <p:cNvSpPr/>
          <p:nvPr/>
        </p:nvSpPr>
        <p:spPr>
          <a:xfrm>
            <a:off x="2345636" y="2386033"/>
            <a:ext cx="2120347" cy="6891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A67D74C-0F1B-4288-AC8A-DB91F6D05F25}"/>
              </a:ext>
            </a:extLst>
          </p:cNvPr>
          <p:cNvSpPr/>
          <p:nvPr/>
        </p:nvSpPr>
        <p:spPr>
          <a:xfrm>
            <a:off x="7222446" y="2876517"/>
            <a:ext cx="2120347" cy="689113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11D36CF-3C8D-44BB-9BEC-AA67D2ABC04B}"/>
              </a:ext>
            </a:extLst>
          </p:cNvPr>
          <p:cNvSpPr/>
          <p:nvPr/>
        </p:nvSpPr>
        <p:spPr>
          <a:xfrm>
            <a:off x="432562" y="3711559"/>
            <a:ext cx="2120347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8E59A65-AC53-43EC-8432-8CA9E6F4BE08}"/>
              </a:ext>
            </a:extLst>
          </p:cNvPr>
          <p:cNvSpPr/>
          <p:nvPr/>
        </p:nvSpPr>
        <p:spPr>
          <a:xfrm>
            <a:off x="3017729" y="3680855"/>
            <a:ext cx="2120347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1890B402-6B6D-46B4-A37C-5F0E36FE875F}"/>
              </a:ext>
            </a:extLst>
          </p:cNvPr>
          <p:cNvSpPr/>
          <p:nvPr/>
        </p:nvSpPr>
        <p:spPr>
          <a:xfrm>
            <a:off x="1266479" y="5154633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8012A6F-90EB-4C7C-B53B-F28E4941D58A}"/>
              </a:ext>
            </a:extLst>
          </p:cNvPr>
          <p:cNvSpPr/>
          <p:nvPr/>
        </p:nvSpPr>
        <p:spPr>
          <a:xfrm>
            <a:off x="4477258" y="5178114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F5EFD56-5635-4F77-9A29-2B838DAD3E61}"/>
              </a:ext>
            </a:extLst>
          </p:cNvPr>
          <p:cNvSpPr/>
          <p:nvPr/>
        </p:nvSpPr>
        <p:spPr>
          <a:xfrm>
            <a:off x="8034584" y="5154632"/>
            <a:ext cx="2120347" cy="6891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C183077-52F0-46D8-9572-5DD4C67B4DA5}"/>
              </a:ext>
            </a:extLst>
          </p:cNvPr>
          <p:cNvCxnSpPr>
            <a:cxnSpLocks/>
          </p:cNvCxnSpPr>
          <p:nvPr/>
        </p:nvCxnSpPr>
        <p:spPr>
          <a:xfrm>
            <a:off x="5526156" y="1961939"/>
            <a:ext cx="0" cy="321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1A6FA9D-EC5F-4D92-AAE6-D1DB58E9FD21}"/>
              </a:ext>
            </a:extLst>
          </p:cNvPr>
          <p:cNvCxnSpPr/>
          <p:nvPr/>
        </p:nvCxnSpPr>
        <p:spPr>
          <a:xfrm>
            <a:off x="2345636" y="4605374"/>
            <a:ext cx="674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FB849FF-5471-4EA0-8F81-E0E697016138}"/>
              </a:ext>
            </a:extLst>
          </p:cNvPr>
          <p:cNvCxnSpPr>
            <a:endCxn id="35" idx="0"/>
          </p:cNvCxnSpPr>
          <p:nvPr/>
        </p:nvCxnSpPr>
        <p:spPr>
          <a:xfrm>
            <a:off x="2326652" y="4638261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DE6F12C-E847-4F7E-8C2B-C8BD2BC1C925}"/>
              </a:ext>
            </a:extLst>
          </p:cNvPr>
          <p:cNvCxnSpPr/>
          <p:nvPr/>
        </p:nvCxnSpPr>
        <p:spPr>
          <a:xfrm>
            <a:off x="9094757" y="4610873"/>
            <a:ext cx="1" cy="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36D7368-45D8-4473-B424-79114737ACC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65983" y="2730590"/>
            <a:ext cx="1071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6B47E53-06B1-47C6-AE74-B0205DEBF7F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60276" y="3221073"/>
            <a:ext cx="16621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9E35F0D-BDE8-47D3-981C-68D4112D7D47}"/>
              </a:ext>
            </a:extLst>
          </p:cNvPr>
          <p:cNvCxnSpPr>
            <a:cxnSpLocks/>
          </p:cNvCxnSpPr>
          <p:nvPr/>
        </p:nvCxnSpPr>
        <p:spPr>
          <a:xfrm>
            <a:off x="1427469" y="3416543"/>
            <a:ext cx="4098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9342520-E28F-4FF2-A682-0F9738CE6C84}"/>
              </a:ext>
            </a:extLst>
          </p:cNvPr>
          <p:cNvCxnSpPr/>
          <p:nvPr/>
        </p:nvCxnSpPr>
        <p:spPr>
          <a:xfrm flipV="1">
            <a:off x="1427469" y="3411045"/>
            <a:ext cx="0" cy="26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095B217D-840F-4C98-88B6-6E6AB577E0BF}"/>
              </a:ext>
            </a:extLst>
          </p:cNvPr>
          <p:cNvCxnSpPr/>
          <p:nvPr/>
        </p:nvCxnSpPr>
        <p:spPr>
          <a:xfrm flipV="1">
            <a:off x="4022321" y="3411045"/>
            <a:ext cx="0" cy="26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7E6C4BA-98C3-429C-BDC8-1A1C0092DC14}"/>
              </a:ext>
            </a:extLst>
          </p:cNvPr>
          <p:cNvSpPr txBox="1"/>
          <p:nvPr/>
        </p:nvSpPr>
        <p:spPr>
          <a:xfrm>
            <a:off x="4554004" y="1449198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Decisión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1A6425B-A967-4662-87A7-B5CFD11A9B4D}"/>
              </a:ext>
            </a:extLst>
          </p:cNvPr>
          <p:cNvSpPr txBox="1"/>
          <p:nvPr/>
        </p:nvSpPr>
        <p:spPr>
          <a:xfrm>
            <a:off x="2422383" y="2588484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Control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235F7B9-34E1-45C6-A0AE-8C2DCC82E4CC}"/>
              </a:ext>
            </a:extLst>
          </p:cNvPr>
          <p:cNvSpPr txBox="1"/>
          <p:nvPr/>
        </p:nvSpPr>
        <p:spPr>
          <a:xfrm>
            <a:off x="1682019" y="3915073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Apoyo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0DA7444-F0D7-4052-AA49-67E0A6997961}"/>
              </a:ext>
            </a:extLst>
          </p:cNvPr>
          <p:cNvSpPr txBox="1"/>
          <p:nvPr/>
        </p:nvSpPr>
        <p:spPr>
          <a:xfrm>
            <a:off x="7310467" y="3075146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Asesoría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761F3EC-C450-401A-8653-7F319051C03D}"/>
              </a:ext>
            </a:extLst>
          </p:cNvPr>
          <p:cNvSpPr txBox="1"/>
          <p:nvPr/>
        </p:nvSpPr>
        <p:spPr>
          <a:xfrm>
            <a:off x="2494191" y="5368782"/>
            <a:ext cx="660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Ejecutivos centrales de línea</a:t>
            </a:r>
          </a:p>
        </p:txBody>
      </p:sp>
    </p:spTree>
    <p:extLst>
      <p:ext uri="{BB962C8B-B14F-4D97-AF65-F5344CB8AC3E}">
        <p14:creationId xmlns:p14="http://schemas.microsoft.com/office/powerpoint/2010/main" val="25928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ESTRUCTURA BASICA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A703CC0-459D-4AD8-9596-E6F97D5B6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39" t="22015" r="30543" b="28105"/>
          <a:stretch/>
        </p:blipFill>
        <p:spPr>
          <a:xfrm>
            <a:off x="2219549" y="1319755"/>
            <a:ext cx="6639340" cy="4358650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450379D1-9373-4ACC-93CE-8F5B50ECB5FA}"/>
              </a:ext>
            </a:extLst>
          </p:cNvPr>
          <p:cNvSpPr txBox="1"/>
          <p:nvPr/>
        </p:nvSpPr>
        <p:spPr>
          <a:xfrm>
            <a:off x="6672169" y="4719426"/>
            <a:ext cx="660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Ejecutivos centrales de línea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C56D3EF-98CE-4999-9A82-8CA1EC941499}"/>
              </a:ext>
            </a:extLst>
          </p:cNvPr>
          <p:cNvSpPr txBox="1"/>
          <p:nvPr/>
        </p:nvSpPr>
        <p:spPr>
          <a:xfrm>
            <a:off x="2088105" y="3345191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Control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C313F3-585E-4254-A214-0A9D3E226A35}"/>
              </a:ext>
            </a:extLst>
          </p:cNvPr>
          <p:cNvSpPr txBox="1"/>
          <p:nvPr/>
        </p:nvSpPr>
        <p:spPr>
          <a:xfrm>
            <a:off x="8439467" y="2962820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asesoría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40D78FC-A0F7-4962-A44D-58C7479F368C}"/>
              </a:ext>
            </a:extLst>
          </p:cNvPr>
          <p:cNvSpPr txBox="1"/>
          <p:nvPr/>
        </p:nvSpPr>
        <p:spPr>
          <a:xfrm>
            <a:off x="7677026" y="1917223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Decisión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7281F24-26F5-4C59-AB38-6E5D6A1D2E07}"/>
              </a:ext>
            </a:extLst>
          </p:cNvPr>
          <p:cNvSpPr txBox="1"/>
          <p:nvPr/>
        </p:nvSpPr>
        <p:spPr>
          <a:xfrm>
            <a:off x="2081783" y="2760548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Apoyo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91B443A-C250-4439-8C65-6F72B615E555}"/>
              </a:ext>
            </a:extLst>
          </p:cNvPr>
          <p:cNvSpPr txBox="1"/>
          <p:nvPr/>
        </p:nvSpPr>
        <p:spPr>
          <a:xfrm>
            <a:off x="206362" y="3927155"/>
            <a:ext cx="194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Órganos de Control</a:t>
            </a:r>
          </a:p>
        </p:txBody>
      </p:sp>
    </p:spTree>
    <p:extLst>
      <p:ext uri="{BB962C8B-B14F-4D97-AF65-F5344CB8AC3E}">
        <p14:creationId xmlns:p14="http://schemas.microsoft.com/office/powerpoint/2010/main" val="15347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 COFIDE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4C6B9C1-77EA-4B0D-9C29-5E735EC53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08" t="18922" r="28696" b="21339"/>
          <a:stretch/>
        </p:blipFill>
        <p:spPr>
          <a:xfrm>
            <a:off x="2464514" y="1123566"/>
            <a:ext cx="6970644" cy="50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1796B05-54FD-4974-B95D-A018E3486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48" t="33228" r="27717" b="28093"/>
          <a:stretch/>
        </p:blipFill>
        <p:spPr>
          <a:xfrm>
            <a:off x="2915478" y="1869968"/>
            <a:ext cx="5539410" cy="26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5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727" y="943773"/>
            <a:ext cx="12192000" cy="596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PE" dirty="0"/>
          </a:p>
          <a:p>
            <a:pPr lvl="0"/>
            <a:r>
              <a:rPr lang="es-MX" dirty="0"/>
              <a:t>CIENCIA EN EL TRABAJO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-24727" y="888999"/>
            <a:ext cx="12216727" cy="919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88900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69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endParaRPr lang="es-PE" sz="1400" b="1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25" y="26428"/>
            <a:ext cx="10515600" cy="885909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+mn-lt"/>
              </a:rPr>
              <a:t>EJEMPLO</a:t>
            </a:r>
            <a:endParaRPr lang="es-PE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30" y="6334230"/>
            <a:ext cx="12184069" cy="523770"/>
          </a:xfrm>
          <a:prstGeom prst="rect">
            <a:avLst/>
          </a:prstGeom>
          <a:gradFill flip="none" rotWithShape="1">
            <a:gsLst>
              <a:gs pos="0">
                <a:srgbClr val="203864">
                  <a:shade val="30000"/>
                  <a:satMod val="115000"/>
                </a:srgbClr>
              </a:gs>
              <a:gs pos="50000">
                <a:srgbClr val="203864">
                  <a:shade val="67500"/>
                  <a:satMod val="115000"/>
                </a:srgbClr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algn="r"/>
            <a:r>
              <a:rPr lang="en-US" sz="1400" b="1" i="1" dirty="0">
                <a:solidFill>
                  <a:schemeClr val="tx1"/>
                </a:solidFill>
              </a:rPr>
              <a:t>ORGANIZACION, SISTEMAS Y METODOS</a:t>
            </a:r>
            <a:endParaRPr lang="es-PE" sz="1400" b="1" i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123" y="6455389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75000"/>
                  </a:schemeClr>
                </a:solidFill>
              </a:rPr>
              <a:t>MAG. NORIKO PANTA SHIMIZU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282620" y="4147"/>
            <a:ext cx="3710070" cy="818303"/>
            <a:chOff x="8892220" y="70695"/>
            <a:chExt cx="3710070" cy="818303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20" y="70695"/>
              <a:ext cx="1152538" cy="81830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D55918D-7D34-45CA-B90A-699695DABEE4}"/>
                </a:ext>
              </a:extLst>
            </p:cNvPr>
            <p:cNvSpPr txBox="1"/>
            <p:nvPr/>
          </p:nvSpPr>
          <p:spPr>
            <a:xfrm>
              <a:off x="9843582" y="187893"/>
              <a:ext cx="275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162746"/>
                  </a:solidFill>
                  <a:latin typeface="Trajan-Normal" pitchFamily="2" charset="0"/>
                </a:rPr>
                <a:t>UNIVERSIDAD NACIONAL DE TRUJILLO</a:t>
              </a:r>
              <a:endParaRPr lang="es-PE" b="1" dirty="0">
                <a:solidFill>
                  <a:srgbClr val="162746"/>
                </a:solidFill>
                <a:latin typeface="Trajan-Normal" pitchFamily="2" charset="0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574D653-75A9-4A4F-89CB-0E23060EA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96" t="19310" r="24262" b="21907"/>
          <a:stretch/>
        </p:blipFill>
        <p:spPr>
          <a:xfrm>
            <a:off x="2662124" y="1481039"/>
            <a:ext cx="6345008" cy="40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17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1454</Words>
  <Application>Microsoft Office PowerPoint</Application>
  <PresentationFormat>Panorámica</PresentationFormat>
  <Paragraphs>383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Arial</vt:lpstr>
      <vt:lpstr>Arial Narrow</vt:lpstr>
      <vt:lpstr>Arial Rounded MT Bold</vt:lpstr>
      <vt:lpstr>Bahnschrift Light SemiCondensed</vt:lpstr>
      <vt:lpstr>Calibri</vt:lpstr>
      <vt:lpstr>Calibri Light</vt:lpstr>
      <vt:lpstr>Eras Bold ITC</vt:lpstr>
      <vt:lpstr>Eras Medium ITC</vt:lpstr>
      <vt:lpstr>Trajan-Normal</vt:lpstr>
      <vt:lpstr>Wingdings</vt:lpstr>
      <vt:lpstr>Tema de Office</vt:lpstr>
      <vt:lpstr>Presentación de PowerPoint</vt:lpstr>
      <vt:lpstr>Presentación de PowerPoint</vt:lpstr>
      <vt:lpstr>Presentación de PowerPoint</vt:lpstr>
      <vt:lpstr>ESTRUCTURA BASICA</vt:lpstr>
      <vt:lpstr>ESTRUCTURA BASICA</vt:lpstr>
      <vt:lpstr>ESTRUCTURA BASICA</vt:lpstr>
      <vt:lpstr>EJEMPLO COFIDE</vt:lpstr>
      <vt:lpstr>EJEMPLO</vt:lpstr>
      <vt:lpstr>EJEMPLO</vt:lpstr>
      <vt:lpstr>EJEMPLO</vt:lpstr>
      <vt:lpstr>EJEMPLO</vt:lpstr>
      <vt:lpstr>EJEMPLO REPSOL</vt:lpstr>
      <vt:lpstr>EJEMPLO CENCOSUD</vt:lpstr>
      <vt:lpstr>EJEMPLO CENCOSUD</vt:lpstr>
      <vt:lpstr>ORGANIGRAMA POR AMBITO</vt:lpstr>
      <vt:lpstr>ORGANIGRAMA POR AMBITO</vt:lpstr>
      <vt:lpstr>ORGANIGRAMA POR REQUERIMIENTO</vt:lpstr>
      <vt:lpstr>ORGANIGRAMA POR PRESENTACION</vt:lpstr>
      <vt:lpstr>ORGANIGRAMA POR PRESENTACION</vt:lpstr>
      <vt:lpstr>ORGANIGRAMA POR PRESENTACION</vt:lpstr>
      <vt:lpstr>ORGANIGRAMA POR PRESENTACION</vt:lpstr>
      <vt:lpstr>RELACION FUNCIONAL</vt:lpstr>
      <vt:lpstr>RELACION</vt:lpstr>
      <vt:lpstr>RELACION</vt:lpstr>
      <vt:lpstr>RELACION</vt:lpstr>
      <vt:lpstr>RELACION</vt:lpstr>
      <vt:lpstr>RELACION</vt:lpstr>
      <vt:lpstr>RELACION</vt:lpstr>
      <vt:lpstr>MATRICIAL</vt:lpstr>
      <vt:lpstr>ORGANIGRAMA CIRCULAR</vt:lpstr>
      <vt:lpstr>ORGANIGRAMA CIRCULAR</vt:lpstr>
      <vt:lpstr>ORGANIGRAMA CIRCULAR</vt:lpstr>
      <vt:lpstr>ORGANIGRAMA CIRCULAR</vt:lpstr>
      <vt:lpstr>APLICACIÓN</vt:lpstr>
      <vt:lpstr>APLICACIÓN</vt:lpstr>
      <vt:lpstr>RUEDA DE PREGUNTAS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Workstation</cp:lastModifiedBy>
  <cp:revision>803</cp:revision>
  <dcterms:created xsi:type="dcterms:W3CDTF">2020-06-03T14:03:20Z</dcterms:created>
  <dcterms:modified xsi:type="dcterms:W3CDTF">2020-08-19T05:42:10Z</dcterms:modified>
</cp:coreProperties>
</file>