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6" r:id="rId3"/>
    <p:sldId id="257" r:id="rId4"/>
    <p:sldId id="258" r:id="rId5"/>
    <p:sldId id="259" r:id="rId6"/>
    <p:sldId id="260" r:id="rId7"/>
    <p:sldId id="261" r:id="rId8"/>
    <p:sldId id="262" r:id="rId9"/>
    <p:sldId id="270" r:id="rId10"/>
    <p:sldId id="271" r:id="rId11"/>
    <p:sldId id="273" r:id="rId12"/>
    <p:sldId id="269" r:id="rId13"/>
    <p:sldId id="268" r:id="rId14"/>
    <p:sldId id="274" r:id="rId15"/>
    <p:sldId id="275" r:id="rId16"/>
    <p:sldId id="276"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45"/>
    <a:srgbClr val="BF0001"/>
    <a:srgbClr val="BF504D"/>
    <a:srgbClr val="F797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snapToGrid="0">
      <p:cViewPr varScale="1">
        <p:scale>
          <a:sx n="73" d="100"/>
          <a:sy n="73"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9D7A5-4C57-48D1-8A71-5B9628F0328C}" type="doc">
      <dgm:prSet loTypeId="urn:microsoft.com/office/officeart/2005/8/layout/hList1" loCatId="list" qsTypeId="urn:microsoft.com/office/officeart/2005/8/quickstyle/simple4" qsCatId="simple" csTypeId="urn:microsoft.com/office/officeart/2005/8/colors/accent5_1" csCatId="accent5" phldr="1"/>
      <dgm:spPr/>
      <dgm:t>
        <a:bodyPr/>
        <a:lstStyle/>
        <a:p>
          <a:endParaRPr lang="es-ES"/>
        </a:p>
      </dgm:t>
    </dgm:pt>
    <dgm:pt modelId="{9A0B9C9A-ADB9-4AE8-B61E-DACB5D9AFAAA}">
      <dgm:prSet phldrT="[Texto]"/>
      <dgm:spPr/>
      <dgm:t>
        <a:bodyPr/>
        <a:lstStyle/>
        <a:p>
          <a:r>
            <a:rPr lang="es-ES" dirty="0"/>
            <a:t>Primera parte</a:t>
          </a:r>
        </a:p>
      </dgm:t>
    </dgm:pt>
    <dgm:pt modelId="{D662FFB5-0BF6-41CB-BFE9-31665B5533EB}" type="parTrans" cxnId="{2D109AF2-837A-4EC6-8F51-6AB826465737}">
      <dgm:prSet/>
      <dgm:spPr/>
      <dgm:t>
        <a:bodyPr/>
        <a:lstStyle/>
        <a:p>
          <a:endParaRPr lang="es-ES"/>
        </a:p>
      </dgm:t>
    </dgm:pt>
    <dgm:pt modelId="{87D96C01-5EBE-42BB-87DC-83B4DEE5F598}" type="sibTrans" cxnId="{2D109AF2-837A-4EC6-8F51-6AB826465737}">
      <dgm:prSet/>
      <dgm:spPr/>
      <dgm:t>
        <a:bodyPr/>
        <a:lstStyle/>
        <a:p>
          <a:endParaRPr lang="es-ES"/>
        </a:p>
      </dgm:t>
    </dgm:pt>
    <dgm:pt modelId="{D5471F69-CD37-472C-9467-BA9291F17227}">
      <dgm:prSet phldrT="[Texto]"/>
      <dgm:spPr/>
      <dgm:t>
        <a:bodyPr/>
        <a:lstStyle/>
        <a:p>
          <a:r>
            <a:rPr lang="es-ES" dirty="0"/>
            <a:t>Guía de los fundamentos para la dirección de Proyectos.</a:t>
          </a:r>
        </a:p>
      </dgm:t>
    </dgm:pt>
    <dgm:pt modelId="{F7E9C896-B514-4D0A-B551-D2C6BDE0F401}" type="parTrans" cxnId="{4AC41727-0C77-4494-99D0-215EF2DFC250}">
      <dgm:prSet/>
      <dgm:spPr/>
      <dgm:t>
        <a:bodyPr/>
        <a:lstStyle/>
        <a:p>
          <a:endParaRPr lang="es-ES"/>
        </a:p>
      </dgm:t>
    </dgm:pt>
    <dgm:pt modelId="{ED96A8AD-EA11-4578-B0EB-4886E0F19113}" type="sibTrans" cxnId="{4AC41727-0C77-4494-99D0-215EF2DFC250}">
      <dgm:prSet/>
      <dgm:spPr/>
      <dgm:t>
        <a:bodyPr/>
        <a:lstStyle/>
        <a:p>
          <a:endParaRPr lang="es-ES"/>
        </a:p>
      </dgm:t>
    </dgm:pt>
    <dgm:pt modelId="{CA255A33-7D45-4E98-A251-1093257534C0}">
      <dgm:prSet phldrT="[Texto]"/>
      <dgm:spPr/>
      <dgm:t>
        <a:bodyPr/>
        <a:lstStyle/>
        <a:p>
          <a:r>
            <a:rPr lang="es-ES" dirty="0"/>
            <a:t>Segunda Parte</a:t>
          </a:r>
        </a:p>
      </dgm:t>
    </dgm:pt>
    <dgm:pt modelId="{1E8C6043-CE42-4035-89A6-9E8FFCDF6775}" type="parTrans" cxnId="{81836061-C884-4DB5-9C5A-CBDF6E152036}">
      <dgm:prSet/>
      <dgm:spPr/>
      <dgm:t>
        <a:bodyPr/>
        <a:lstStyle/>
        <a:p>
          <a:endParaRPr lang="es-ES"/>
        </a:p>
      </dgm:t>
    </dgm:pt>
    <dgm:pt modelId="{EF4D92D6-85C8-4075-A16B-3F170C391E69}" type="sibTrans" cxnId="{81836061-C884-4DB5-9C5A-CBDF6E152036}">
      <dgm:prSet/>
      <dgm:spPr/>
      <dgm:t>
        <a:bodyPr/>
        <a:lstStyle/>
        <a:p>
          <a:endParaRPr lang="es-ES"/>
        </a:p>
      </dgm:t>
    </dgm:pt>
    <dgm:pt modelId="{9EE62A89-0762-4B54-A5B0-CF1B50566639}">
      <dgm:prSet phldrT="[Texto]"/>
      <dgm:spPr/>
      <dgm:t>
        <a:bodyPr/>
        <a:lstStyle/>
        <a:p>
          <a:r>
            <a:rPr lang="es-ES" dirty="0"/>
            <a:t>Estándar para la Dirección de Proyectos. </a:t>
          </a:r>
        </a:p>
      </dgm:t>
    </dgm:pt>
    <dgm:pt modelId="{D15ADC91-64DB-4199-B0AB-9142880DAE16}" type="parTrans" cxnId="{F69F2FD5-2912-4179-BDE4-E3461822658A}">
      <dgm:prSet/>
      <dgm:spPr/>
      <dgm:t>
        <a:bodyPr/>
        <a:lstStyle/>
        <a:p>
          <a:endParaRPr lang="es-ES"/>
        </a:p>
      </dgm:t>
    </dgm:pt>
    <dgm:pt modelId="{0C0E3BC0-B981-49F3-A6AB-EAC31FA7BE3E}" type="sibTrans" cxnId="{F69F2FD5-2912-4179-BDE4-E3461822658A}">
      <dgm:prSet/>
      <dgm:spPr/>
      <dgm:t>
        <a:bodyPr/>
        <a:lstStyle/>
        <a:p>
          <a:endParaRPr lang="es-ES"/>
        </a:p>
      </dgm:t>
    </dgm:pt>
    <dgm:pt modelId="{DF0EC64C-1328-45ED-9EDD-506A04DC8D2C}">
      <dgm:prSet phldrT="[Texto]"/>
      <dgm:spPr/>
      <dgm:t>
        <a:bodyPr/>
        <a:lstStyle/>
        <a:p>
          <a:r>
            <a:rPr lang="es-ES" dirty="0"/>
            <a:t>Tercera Parte</a:t>
          </a:r>
        </a:p>
      </dgm:t>
    </dgm:pt>
    <dgm:pt modelId="{D073B700-72E0-4E75-A88B-A8DCAD949DAE}" type="parTrans" cxnId="{0915FA4E-3D46-4DB1-8411-A28919103DA5}">
      <dgm:prSet/>
      <dgm:spPr/>
      <dgm:t>
        <a:bodyPr/>
        <a:lstStyle/>
        <a:p>
          <a:endParaRPr lang="es-ES"/>
        </a:p>
      </dgm:t>
    </dgm:pt>
    <dgm:pt modelId="{B89AF1F0-BEF4-444F-BAB2-E2CDAF121F8B}" type="sibTrans" cxnId="{0915FA4E-3D46-4DB1-8411-A28919103DA5}">
      <dgm:prSet/>
      <dgm:spPr/>
      <dgm:t>
        <a:bodyPr/>
        <a:lstStyle/>
        <a:p>
          <a:endParaRPr lang="es-ES"/>
        </a:p>
      </dgm:t>
    </dgm:pt>
    <dgm:pt modelId="{4ABF549A-6DE4-4368-9D50-C34AC6647E6D}">
      <dgm:prSet phldrT="[Texto]"/>
      <dgm:spPr/>
      <dgm:t>
        <a:bodyPr/>
        <a:lstStyle/>
        <a:p>
          <a:r>
            <a:rPr lang="es-ES" dirty="0"/>
            <a:t>Apéndices y Glosario</a:t>
          </a:r>
        </a:p>
      </dgm:t>
    </dgm:pt>
    <dgm:pt modelId="{0C5B5F45-E2A9-4663-9E17-23F7093A91F7}" type="parTrans" cxnId="{F7E6DA03-55F5-4F68-86D8-06D5421EB07B}">
      <dgm:prSet/>
      <dgm:spPr/>
      <dgm:t>
        <a:bodyPr/>
        <a:lstStyle/>
        <a:p>
          <a:endParaRPr lang="es-ES"/>
        </a:p>
      </dgm:t>
    </dgm:pt>
    <dgm:pt modelId="{9B83E3D2-9905-4CF4-8369-6AEDC1DB5318}" type="sibTrans" cxnId="{F7E6DA03-55F5-4F68-86D8-06D5421EB07B}">
      <dgm:prSet/>
      <dgm:spPr/>
      <dgm:t>
        <a:bodyPr/>
        <a:lstStyle/>
        <a:p>
          <a:endParaRPr lang="es-ES"/>
        </a:p>
      </dgm:t>
    </dgm:pt>
    <dgm:pt modelId="{4CDCFB04-D86E-419E-B40D-F43DF047CB85}" type="pres">
      <dgm:prSet presAssocID="{8849D7A5-4C57-48D1-8A71-5B9628F0328C}" presName="Name0" presStyleCnt="0">
        <dgm:presLayoutVars>
          <dgm:dir/>
          <dgm:animLvl val="lvl"/>
          <dgm:resizeHandles val="exact"/>
        </dgm:presLayoutVars>
      </dgm:prSet>
      <dgm:spPr/>
      <dgm:t>
        <a:bodyPr/>
        <a:lstStyle/>
        <a:p>
          <a:endParaRPr lang="es-ES"/>
        </a:p>
      </dgm:t>
    </dgm:pt>
    <dgm:pt modelId="{4B679DFB-55DD-490B-9336-71ABE5A89BE1}" type="pres">
      <dgm:prSet presAssocID="{9A0B9C9A-ADB9-4AE8-B61E-DACB5D9AFAAA}" presName="composite" presStyleCnt="0"/>
      <dgm:spPr/>
    </dgm:pt>
    <dgm:pt modelId="{4CE072CE-5859-40A1-B43E-8B8C79A8231E}" type="pres">
      <dgm:prSet presAssocID="{9A0B9C9A-ADB9-4AE8-B61E-DACB5D9AFAAA}" presName="parTx" presStyleLbl="alignNode1" presStyleIdx="0" presStyleCnt="3">
        <dgm:presLayoutVars>
          <dgm:chMax val="0"/>
          <dgm:chPref val="0"/>
          <dgm:bulletEnabled val="1"/>
        </dgm:presLayoutVars>
      </dgm:prSet>
      <dgm:spPr/>
      <dgm:t>
        <a:bodyPr/>
        <a:lstStyle/>
        <a:p>
          <a:endParaRPr lang="es-ES"/>
        </a:p>
      </dgm:t>
    </dgm:pt>
    <dgm:pt modelId="{291FFA68-E28C-46D0-BC4F-7C297910021B}" type="pres">
      <dgm:prSet presAssocID="{9A0B9C9A-ADB9-4AE8-B61E-DACB5D9AFAAA}" presName="desTx" presStyleLbl="alignAccFollowNode1" presStyleIdx="0" presStyleCnt="3">
        <dgm:presLayoutVars>
          <dgm:bulletEnabled val="1"/>
        </dgm:presLayoutVars>
      </dgm:prSet>
      <dgm:spPr/>
      <dgm:t>
        <a:bodyPr/>
        <a:lstStyle/>
        <a:p>
          <a:endParaRPr lang="es-ES"/>
        </a:p>
      </dgm:t>
    </dgm:pt>
    <dgm:pt modelId="{A1EF2021-C50D-47DC-8841-CBB5121C70A4}" type="pres">
      <dgm:prSet presAssocID="{87D96C01-5EBE-42BB-87DC-83B4DEE5F598}" presName="space" presStyleCnt="0"/>
      <dgm:spPr/>
    </dgm:pt>
    <dgm:pt modelId="{5A45D878-290F-4F83-8A47-7AFABC49F4A7}" type="pres">
      <dgm:prSet presAssocID="{CA255A33-7D45-4E98-A251-1093257534C0}" presName="composite" presStyleCnt="0"/>
      <dgm:spPr/>
    </dgm:pt>
    <dgm:pt modelId="{2792A7B9-DF6E-4784-BF23-7E7FA79FEC8E}" type="pres">
      <dgm:prSet presAssocID="{CA255A33-7D45-4E98-A251-1093257534C0}" presName="parTx" presStyleLbl="alignNode1" presStyleIdx="1" presStyleCnt="3">
        <dgm:presLayoutVars>
          <dgm:chMax val="0"/>
          <dgm:chPref val="0"/>
          <dgm:bulletEnabled val="1"/>
        </dgm:presLayoutVars>
      </dgm:prSet>
      <dgm:spPr/>
      <dgm:t>
        <a:bodyPr/>
        <a:lstStyle/>
        <a:p>
          <a:endParaRPr lang="es-ES"/>
        </a:p>
      </dgm:t>
    </dgm:pt>
    <dgm:pt modelId="{393979C4-E460-459F-A8CF-C22D87454ECA}" type="pres">
      <dgm:prSet presAssocID="{CA255A33-7D45-4E98-A251-1093257534C0}" presName="desTx" presStyleLbl="alignAccFollowNode1" presStyleIdx="1" presStyleCnt="3">
        <dgm:presLayoutVars>
          <dgm:bulletEnabled val="1"/>
        </dgm:presLayoutVars>
      </dgm:prSet>
      <dgm:spPr/>
      <dgm:t>
        <a:bodyPr/>
        <a:lstStyle/>
        <a:p>
          <a:endParaRPr lang="es-ES"/>
        </a:p>
      </dgm:t>
    </dgm:pt>
    <dgm:pt modelId="{B4D994B1-9EB4-4946-A0FC-64E229E1ECDE}" type="pres">
      <dgm:prSet presAssocID="{EF4D92D6-85C8-4075-A16B-3F170C391E69}" presName="space" presStyleCnt="0"/>
      <dgm:spPr/>
    </dgm:pt>
    <dgm:pt modelId="{A8BD34DD-C7F2-4CD5-89D5-6FD51F846731}" type="pres">
      <dgm:prSet presAssocID="{DF0EC64C-1328-45ED-9EDD-506A04DC8D2C}" presName="composite" presStyleCnt="0"/>
      <dgm:spPr/>
    </dgm:pt>
    <dgm:pt modelId="{7DE5FC2C-5749-46F2-82AD-C03D21727C90}" type="pres">
      <dgm:prSet presAssocID="{DF0EC64C-1328-45ED-9EDD-506A04DC8D2C}" presName="parTx" presStyleLbl="alignNode1" presStyleIdx="2" presStyleCnt="3">
        <dgm:presLayoutVars>
          <dgm:chMax val="0"/>
          <dgm:chPref val="0"/>
          <dgm:bulletEnabled val="1"/>
        </dgm:presLayoutVars>
      </dgm:prSet>
      <dgm:spPr/>
      <dgm:t>
        <a:bodyPr/>
        <a:lstStyle/>
        <a:p>
          <a:endParaRPr lang="es-ES"/>
        </a:p>
      </dgm:t>
    </dgm:pt>
    <dgm:pt modelId="{91409964-6A8C-4373-87BE-F78F6DD45C49}" type="pres">
      <dgm:prSet presAssocID="{DF0EC64C-1328-45ED-9EDD-506A04DC8D2C}" presName="desTx" presStyleLbl="alignAccFollowNode1" presStyleIdx="2" presStyleCnt="3">
        <dgm:presLayoutVars>
          <dgm:bulletEnabled val="1"/>
        </dgm:presLayoutVars>
      </dgm:prSet>
      <dgm:spPr/>
      <dgm:t>
        <a:bodyPr/>
        <a:lstStyle/>
        <a:p>
          <a:endParaRPr lang="es-ES"/>
        </a:p>
      </dgm:t>
    </dgm:pt>
  </dgm:ptLst>
  <dgm:cxnLst>
    <dgm:cxn modelId="{FC0CC905-7960-4F81-A5E1-EF5489263038}" type="presOf" srcId="{D5471F69-CD37-472C-9467-BA9291F17227}" destId="{291FFA68-E28C-46D0-BC4F-7C297910021B}" srcOrd="0" destOrd="0" presId="urn:microsoft.com/office/officeart/2005/8/layout/hList1"/>
    <dgm:cxn modelId="{FA437B04-16C3-43C6-B4C8-24D453DC536B}" type="presOf" srcId="{8849D7A5-4C57-48D1-8A71-5B9628F0328C}" destId="{4CDCFB04-D86E-419E-B40D-F43DF047CB85}" srcOrd="0" destOrd="0" presId="urn:microsoft.com/office/officeart/2005/8/layout/hList1"/>
    <dgm:cxn modelId="{E886E976-4DE7-4CD8-85E1-16E11A6A23B3}" type="presOf" srcId="{CA255A33-7D45-4E98-A251-1093257534C0}" destId="{2792A7B9-DF6E-4784-BF23-7E7FA79FEC8E}" srcOrd="0" destOrd="0" presId="urn:microsoft.com/office/officeart/2005/8/layout/hList1"/>
    <dgm:cxn modelId="{4AC41727-0C77-4494-99D0-215EF2DFC250}" srcId="{9A0B9C9A-ADB9-4AE8-B61E-DACB5D9AFAAA}" destId="{D5471F69-CD37-472C-9467-BA9291F17227}" srcOrd="0" destOrd="0" parTransId="{F7E9C896-B514-4D0A-B551-D2C6BDE0F401}" sibTransId="{ED96A8AD-EA11-4578-B0EB-4886E0F19113}"/>
    <dgm:cxn modelId="{F7E6DA03-55F5-4F68-86D8-06D5421EB07B}" srcId="{DF0EC64C-1328-45ED-9EDD-506A04DC8D2C}" destId="{4ABF549A-6DE4-4368-9D50-C34AC6647E6D}" srcOrd="0" destOrd="0" parTransId="{0C5B5F45-E2A9-4663-9E17-23F7093A91F7}" sibTransId="{9B83E3D2-9905-4CF4-8369-6AEDC1DB5318}"/>
    <dgm:cxn modelId="{0915FA4E-3D46-4DB1-8411-A28919103DA5}" srcId="{8849D7A5-4C57-48D1-8A71-5B9628F0328C}" destId="{DF0EC64C-1328-45ED-9EDD-506A04DC8D2C}" srcOrd="2" destOrd="0" parTransId="{D073B700-72E0-4E75-A88B-A8DCAD949DAE}" sibTransId="{B89AF1F0-BEF4-444F-BAB2-E2CDAF121F8B}"/>
    <dgm:cxn modelId="{2D109AF2-837A-4EC6-8F51-6AB826465737}" srcId="{8849D7A5-4C57-48D1-8A71-5B9628F0328C}" destId="{9A0B9C9A-ADB9-4AE8-B61E-DACB5D9AFAAA}" srcOrd="0" destOrd="0" parTransId="{D662FFB5-0BF6-41CB-BFE9-31665B5533EB}" sibTransId="{87D96C01-5EBE-42BB-87DC-83B4DEE5F598}"/>
    <dgm:cxn modelId="{659964A4-D36F-4C93-94E0-529B74D60260}" type="presOf" srcId="{DF0EC64C-1328-45ED-9EDD-506A04DC8D2C}" destId="{7DE5FC2C-5749-46F2-82AD-C03D21727C90}" srcOrd="0" destOrd="0" presId="urn:microsoft.com/office/officeart/2005/8/layout/hList1"/>
    <dgm:cxn modelId="{4C61B1AF-5575-4690-AF0C-99597050E8CB}" type="presOf" srcId="{4ABF549A-6DE4-4368-9D50-C34AC6647E6D}" destId="{91409964-6A8C-4373-87BE-F78F6DD45C49}" srcOrd="0" destOrd="0" presId="urn:microsoft.com/office/officeart/2005/8/layout/hList1"/>
    <dgm:cxn modelId="{26D91CD4-8B98-4D5B-ABEA-75372F507F35}" type="presOf" srcId="{9A0B9C9A-ADB9-4AE8-B61E-DACB5D9AFAAA}" destId="{4CE072CE-5859-40A1-B43E-8B8C79A8231E}" srcOrd="0" destOrd="0" presId="urn:microsoft.com/office/officeart/2005/8/layout/hList1"/>
    <dgm:cxn modelId="{F69F2FD5-2912-4179-BDE4-E3461822658A}" srcId="{CA255A33-7D45-4E98-A251-1093257534C0}" destId="{9EE62A89-0762-4B54-A5B0-CF1B50566639}" srcOrd="0" destOrd="0" parTransId="{D15ADC91-64DB-4199-B0AB-9142880DAE16}" sibTransId="{0C0E3BC0-B981-49F3-A6AB-EAC31FA7BE3E}"/>
    <dgm:cxn modelId="{F725734E-7860-47AE-9DDC-99AB55B971F4}" type="presOf" srcId="{9EE62A89-0762-4B54-A5B0-CF1B50566639}" destId="{393979C4-E460-459F-A8CF-C22D87454ECA}" srcOrd="0" destOrd="0" presId="urn:microsoft.com/office/officeart/2005/8/layout/hList1"/>
    <dgm:cxn modelId="{81836061-C884-4DB5-9C5A-CBDF6E152036}" srcId="{8849D7A5-4C57-48D1-8A71-5B9628F0328C}" destId="{CA255A33-7D45-4E98-A251-1093257534C0}" srcOrd="1" destOrd="0" parTransId="{1E8C6043-CE42-4035-89A6-9E8FFCDF6775}" sibTransId="{EF4D92D6-85C8-4075-A16B-3F170C391E69}"/>
    <dgm:cxn modelId="{B1CC4AAC-AD99-448E-832E-22077FF46395}" type="presParOf" srcId="{4CDCFB04-D86E-419E-B40D-F43DF047CB85}" destId="{4B679DFB-55DD-490B-9336-71ABE5A89BE1}" srcOrd="0" destOrd="0" presId="urn:microsoft.com/office/officeart/2005/8/layout/hList1"/>
    <dgm:cxn modelId="{2A6E1EFE-66F4-4C94-BFA4-75526F7EE6FB}" type="presParOf" srcId="{4B679DFB-55DD-490B-9336-71ABE5A89BE1}" destId="{4CE072CE-5859-40A1-B43E-8B8C79A8231E}" srcOrd="0" destOrd="0" presId="urn:microsoft.com/office/officeart/2005/8/layout/hList1"/>
    <dgm:cxn modelId="{037C225F-322B-460C-86BB-51EB82E1FB4A}" type="presParOf" srcId="{4B679DFB-55DD-490B-9336-71ABE5A89BE1}" destId="{291FFA68-E28C-46D0-BC4F-7C297910021B}" srcOrd="1" destOrd="0" presId="urn:microsoft.com/office/officeart/2005/8/layout/hList1"/>
    <dgm:cxn modelId="{ECABE7C3-05F5-4798-BCDC-1A7A3765F150}" type="presParOf" srcId="{4CDCFB04-D86E-419E-B40D-F43DF047CB85}" destId="{A1EF2021-C50D-47DC-8841-CBB5121C70A4}" srcOrd="1" destOrd="0" presId="urn:microsoft.com/office/officeart/2005/8/layout/hList1"/>
    <dgm:cxn modelId="{A17391DC-1532-4909-8735-236115C0D60A}" type="presParOf" srcId="{4CDCFB04-D86E-419E-B40D-F43DF047CB85}" destId="{5A45D878-290F-4F83-8A47-7AFABC49F4A7}" srcOrd="2" destOrd="0" presId="urn:microsoft.com/office/officeart/2005/8/layout/hList1"/>
    <dgm:cxn modelId="{C5BF3258-B39E-4DB5-BCBE-6323BAC352F1}" type="presParOf" srcId="{5A45D878-290F-4F83-8A47-7AFABC49F4A7}" destId="{2792A7B9-DF6E-4784-BF23-7E7FA79FEC8E}" srcOrd="0" destOrd="0" presId="urn:microsoft.com/office/officeart/2005/8/layout/hList1"/>
    <dgm:cxn modelId="{740E4378-28B7-48EE-9683-0D3420C50830}" type="presParOf" srcId="{5A45D878-290F-4F83-8A47-7AFABC49F4A7}" destId="{393979C4-E460-459F-A8CF-C22D87454ECA}" srcOrd="1" destOrd="0" presId="urn:microsoft.com/office/officeart/2005/8/layout/hList1"/>
    <dgm:cxn modelId="{22D3508E-31E4-4171-9E53-A249543D17E1}" type="presParOf" srcId="{4CDCFB04-D86E-419E-B40D-F43DF047CB85}" destId="{B4D994B1-9EB4-4946-A0FC-64E229E1ECDE}" srcOrd="3" destOrd="0" presId="urn:microsoft.com/office/officeart/2005/8/layout/hList1"/>
    <dgm:cxn modelId="{48D5748D-B02E-4932-B4C0-6B454D5FDCD8}" type="presParOf" srcId="{4CDCFB04-D86E-419E-B40D-F43DF047CB85}" destId="{A8BD34DD-C7F2-4CD5-89D5-6FD51F846731}" srcOrd="4" destOrd="0" presId="urn:microsoft.com/office/officeart/2005/8/layout/hList1"/>
    <dgm:cxn modelId="{8A1C398E-7D20-430A-84E1-FCA5D33F425A}" type="presParOf" srcId="{A8BD34DD-C7F2-4CD5-89D5-6FD51F846731}" destId="{7DE5FC2C-5749-46F2-82AD-C03D21727C90}" srcOrd="0" destOrd="0" presId="urn:microsoft.com/office/officeart/2005/8/layout/hList1"/>
    <dgm:cxn modelId="{0A865576-6F08-4895-BA9E-2F08F70B4CE5}" type="presParOf" srcId="{A8BD34DD-C7F2-4CD5-89D5-6FD51F846731}" destId="{91409964-6A8C-4373-87BE-F78F6DD45C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072CE-5859-40A1-B43E-8B8C79A8231E}">
      <dsp:nvSpPr>
        <dsp:cNvPr id="0" name=""/>
        <dsp:cNvSpPr/>
      </dsp:nvSpPr>
      <dsp:spPr>
        <a:xfrm>
          <a:off x="2915" y="52970"/>
          <a:ext cx="2842900" cy="777600"/>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w="12700" cap="flat" cmpd="sng" algn="ctr">
          <a:solidFill>
            <a:schemeClr val="accent5">
              <a:shade val="8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s-ES" sz="2700" kern="1200" dirty="0"/>
            <a:t>Primera parte</a:t>
          </a:r>
        </a:p>
      </dsp:txBody>
      <dsp:txXfrm>
        <a:off x="2915" y="52970"/>
        <a:ext cx="2842900" cy="777600"/>
      </dsp:txXfrm>
    </dsp:sp>
    <dsp:sp modelId="{291FFA68-E28C-46D0-BC4F-7C297910021B}">
      <dsp:nvSpPr>
        <dsp:cNvPr id="0" name=""/>
        <dsp:cNvSpPr/>
      </dsp:nvSpPr>
      <dsp:spPr>
        <a:xfrm>
          <a:off x="2915" y="830570"/>
          <a:ext cx="2842900" cy="2260507"/>
        </a:xfrm>
        <a:prstGeom prst="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ES" sz="2700" kern="1200" dirty="0"/>
            <a:t>Guía de los fundamentos para la dirección de Proyectos.</a:t>
          </a:r>
        </a:p>
      </dsp:txBody>
      <dsp:txXfrm>
        <a:off x="2915" y="830570"/>
        <a:ext cx="2842900" cy="2260507"/>
      </dsp:txXfrm>
    </dsp:sp>
    <dsp:sp modelId="{2792A7B9-DF6E-4784-BF23-7E7FA79FEC8E}">
      <dsp:nvSpPr>
        <dsp:cNvPr id="0" name=""/>
        <dsp:cNvSpPr/>
      </dsp:nvSpPr>
      <dsp:spPr>
        <a:xfrm>
          <a:off x="3243821" y="52970"/>
          <a:ext cx="2842900" cy="777600"/>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w="12700" cap="flat" cmpd="sng" algn="ctr">
          <a:solidFill>
            <a:schemeClr val="accent5">
              <a:shade val="8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s-ES" sz="2700" kern="1200" dirty="0"/>
            <a:t>Segunda Parte</a:t>
          </a:r>
        </a:p>
      </dsp:txBody>
      <dsp:txXfrm>
        <a:off x="3243821" y="52970"/>
        <a:ext cx="2842900" cy="777600"/>
      </dsp:txXfrm>
    </dsp:sp>
    <dsp:sp modelId="{393979C4-E460-459F-A8CF-C22D87454ECA}">
      <dsp:nvSpPr>
        <dsp:cNvPr id="0" name=""/>
        <dsp:cNvSpPr/>
      </dsp:nvSpPr>
      <dsp:spPr>
        <a:xfrm>
          <a:off x="3243821" y="830570"/>
          <a:ext cx="2842900" cy="2260507"/>
        </a:xfrm>
        <a:prstGeom prst="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ES" sz="2700" kern="1200" dirty="0"/>
            <a:t>Estándar para la Dirección de Proyectos. </a:t>
          </a:r>
        </a:p>
      </dsp:txBody>
      <dsp:txXfrm>
        <a:off x="3243821" y="830570"/>
        <a:ext cx="2842900" cy="2260507"/>
      </dsp:txXfrm>
    </dsp:sp>
    <dsp:sp modelId="{7DE5FC2C-5749-46F2-82AD-C03D21727C90}">
      <dsp:nvSpPr>
        <dsp:cNvPr id="0" name=""/>
        <dsp:cNvSpPr/>
      </dsp:nvSpPr>
      <dsp:spPr>
        <a:xfrm>
          <a:off x="6484728" y="52970"/>
          <a:ext cx="2842900" cy="777600"/>
        </a:xfrm>
        <a:prstGeom prst="rect">
          <a:avLst/>
        </a:prstGeom>
        <a:gradFill rotWithShape="0">
          <a:gsLst>
            <a:gs pos="0">
              <a:schemeClr val="lt1">
                <a:hueOff val="0"/>
                <a:satOff val="0"/>
                <a:lumOff val="0"/>
                <a:alphaOff val="0"/>
                <a:shade val="85000"/>
                <a:satMod val="130000"/>
              </a:schemeClr>
            </a:gs>
            <a:gs pos="34000">
              <a:schemeClr val="lt1">
                <a:hueOff val="0"/>
                <a:satOff val="0"/>
                <a:lumOff val="0"/>
                <a:alphaOff val="0"/>
                <a:shade val="87000"/>
                <a:satMod val="125000"/>
              </a:schemeClr>
            </a:gs>
            <a:gs pos="70000">
              <a:schemeClr val="lt1">
                <a:hueOff val="0"/>
                <a:satOff val="0"/>
                <a:lumOff val="0"/>
                <a:alphaOff val="0"/>
                <a:tint val="100000"/>
                <a:shade val="90000"/>
                <a:satMod val="130000"/>
              </a:schemeClr>
            </a:gs>
            <a:gs pos="100000">
              <a:schemeClr val="lt1">
                <a:hueOff val="0"/>
                <a:satOff val="0"/>
                <a:lumOff val="0"/>
                <a:alphaOff val="0"/>
                <a:tint val="100000"/>
                <a:shade val="100000"/>
                <a:satMod val="110000"/>
              </a:schemeClr>
            </a:gs>
          </a:gsLst>
          <a:path path="circle">
            <a:fillToRect l="100000" t="100000" r="100000" b="100000"/>
          </a:path>
        </a:gradFill>
        <a:ln w="12700" cap="flat" cmpd="sng" algn="ctr">
          <a:solidFill>
            <a:schemeClr val="accent5">
              <a:shade val="8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s-ES" sz="2700" kern="1200" dirty="0"/>
            <a:t>Tercera Parte</a:t>
          </a:r>
        </a:p>
      </dsp:txBody>
      <dsp:txXfrm>
        <a:off x="6484728" y="52970"/>
        <a:ext cx="2842900" cy="777600"/>
      </dsp:txXfrm>
    </dsp:sp>
    <dsp:sp modelId="{91409964-6A8C-4373-87BE-F78F6DD45C49}">
      <dsp:nvSpPr>
        <dsp:cNvPr id="0" name=""/>
        <dsp:cNvSpPr/>
      </dsp:nvSpPr>
      <dsp:spPr>
        <a:xfrm>
          <a:off x="6484728" y="830570"/>
          <a:ext cx="2842900" cy="2260507"/>
        </a:xfrm>
        <a:prstGeom prst="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s-ES" sz="2700" kern="1200" dirty="0"/>
            <a:t>Apéndices y Glosario</a:t>
          </a:r>
        </a:p>
      </dsp:txBody>
      <dsp:txXfrm>
        <a:off x="6484728" y="830570"/>
        <a:ext cx="2842900" cy="22605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E734D5-60BA-4D5A-94EE-9F42C2322B1D}" type="datetimeFigureOut">
              <a:rPr lang="es-PE" smtClean="0"/>
              <a:t>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01F5D54-351B-449E-836D-794A3C834F36}"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04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E734D5-60BA-4D5A-94EE-9F42C2322B1D}" type="datetimeFigureOut">
              <a:rPr lang="es-PE" smtClean="0"/>
              <a:t>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79481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E734D5-60BA-4D5A-94EE-9F42C2322B1D}" type="datetimeFigureOut">
              <a:rPr lang="es-PE" smtClean="0"/>
              <a:t>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198443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E734D5-60BA-4D5A-94EE-9F42C2322B1D}" type="datetimeFigureOut">
              <a:rPr lang="es-PE" smtClean="0"/>
              <a:t>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426908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E734D5-60BA-4D5A-94EE-9F42C2322B1D}" type="datetimeFigureOut">
              <a:rPr lang="es-PE" smtClean="0"/>
              <a:t>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01F5D54-351B-449E-836D-794A3C834F36}"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23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E734D5-60BA-4D5A-94EE-9F42C2322B1D}" type="datetimeFigureOut">
              <a:rPr lang="es-PE" smtClean="0"/>
              <a:t>22/07/2020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293199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E734D5-60BA-4D5A-94EE-9F42C2322B1D}" type="datetimeFigureOut">
              <a:rPr lang="es-PE" smtClean="0"/>
              <a:t>22/07/2020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90652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BE734D5-60BA-4D5A-94EE-9F42C2322B1D}" type="datetimeFigureOut">
              <a:rPr lang="es-PE" smtClean="0"/>
              <a:t>22/07/2020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106581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734D5-60BA-4D5A-94EE-9F42C2322B1D}" type="datetimeFigureOut">
              <a:rPr lang="es-PE" smtClean="0"/>
              <a:t>22/07/2020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360621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E734D5-60BA-4D5A-94EE-9F42C2322B1D}" type="datetimeFigureOut">
              <a:rPr lang="es-PE" smtClean="0"/>
              <a:t>22/07/2020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1F5D54-351B-449E-836D-794A3C834F36}" type="slidenum">
              <a:rPr lang="es-PE" smtClean="0"/>
              <a:t>‹Nº›</a:t>
            </a:fld>
            <a:endParaRPr lang="es-PE"/>
          </a:p>
        </p:txBody>
      </p:sp>
    </p:spTree>
    <p:extLst>
      <p:ext uri="{BB962C8B-B14F-4D97-AF65-F5344CB8AC3E}">
        <p14:creationId xmlns:p14="http://schemas.microsoft.com/office/powerpoint/2010/main" val="56031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E734D5-60BA-4D5A-94EE-9F42C2322B1D}" type="datetimeFigureOut">
              <a:rPr lang="es-PE" smtClean="0"/>
              <a:t>22/07/2020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01F5D54-351B-449E-836D-794A3C834F36}" type="slidenum">
              <a:rPr lang="es-PE" smtClean="0"/>
              <a:t>‹Nº›</a:t>
            </a:fld>
            <a:endParaRPr lang="es-PE"/>
          </a:p>
        </p:txBody>
      </p:sp>
    </p:spTree>
    <p:extLst>
      <p:ext uri="{BB962C8B-B14F-4D97-AF65-F5344CB8AC3E}">
        <p14:creationId xmlns:p14="http://schemas.microsoft.com/office/powerpoint/2010/main" val="314931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E734D5-60BA-4D5A-94EE-9F42C2322B1D}" type="datetimeFigureOut">
              <a:rPr lang="es-PE" smtClean="0"/>
              <a:t>22/07/2020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1F5D54-351B-449E-836D-794A3C834F36}"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868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todopmp.com/pmbok-6-resumen/" TargetMode="External"/><Relationship Id="rId7" Type="http://schemas.openxmlformats.org/officeDocument/2006/relationships/hyperlink" Target="http://openaccess.uoc.edu/webapps/o2/bitstream/10609/45590/7/lameijideTFC0116memoria.pdf" TargetMode="External"/><Relationship Id="rId2" Type="http://schemas.openxmlformats.org/officeDocument/2006/relationships/hyperlink" Target="https://www.redalyc.org/articulo.oa?id=4259/425951181001" TargetMode="External"/><Relationship Id="rId1" Type="http://schemas.openxmlformats.org/officeDocument/2006/relationships/slideLayout" Target="../slideLayouts/slideLayout2.xml"/><Relationship Id="rId6" Type="http://schemas.openxmlformats.org/officeDocument/2006/relationships/hyperlink" Target="https://gestiondeproyectosplus.com/que-es-pmbok/" TargetMode="External"/><Relationship Id="rId5" Type="http://schemas.openxmlformats.org/officeDocument/2006/relationships/hyperlink" Target="http://www.lcc.uma.es/~guzman/prince2/PRINCE2.pdf" TargetMode="External"/><Relationship Id="rId4" Type="http://schemas.openxmlformats.org/officeDocument/2006/relationships/hyperlink" Target="https://todopmp.com/pmbok-7-ya-vie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INTEGRANTES</a:t>
            </a:r>
            <a:endParaRPr lang="en-US" dirty="0"/>
          </a:p>
        </p:txBody>
      </p:sp>
      <p:sp>
        <p:nvSpPr>
          <p:cNvPr id="3" name="CuadroTexto 2"/>
          <p:cNvSpPr txBox="1"/>
          <p:nvPr/>
        </p:nvSpPr>
        <p:spPr>
          <a:xfrm>
            <a:off x="1554480" y="2364377"/>
            <a:ext cx="7073347" cy="3139321"/>
          </a:xfrm>
          <a:prstGeom prst="rect">
            <a:avLst/>
          </a:prstGeom>
          <a:noFill/>
        </p:spPr>
        <p:txBody>
          <a:bodyPr wrap="none" rtlCol="0">
            <a:spAutoFit/>
          </a:bodyPr>
          <a:lstStyle/>
          <a:p>
            <a:pPr marL="285750" indent="-285750">
              <a:buFont typeface="Wingdings" panose="05000000000000000000" pitchFamily="2" charset="2"/>
              <a:buChar char="Ø"/>
            </a:pPr>
            <a:r>
              <a:rPr lang="es-PE" sz="3600" dirty="0"/>
              <a:t>Bazán Sáenz , Christopher </a:t>
            </a:r>
            <a:r>
              <a:rPr lang="es-PE" sz="3600" dirty="0" err="1"/>
              <a:t>Andreé</a:t>
            </a:r>
            <a:endParaRPr lang="es-PE" sz="3600" dirty="0"/>
          </a:p>
          <a:p>
            <a:pPr marL="285750" indent="-285750">
              <a:buFont typeface="Wingdings" panose="05000000000000000000" pitchFamily="2" charset="2"/>
              <a:buChar char="Ø"/>
            </a:pPr>
            <a:endParaRPr lang="es-PE" sz="3600" dirty="0"/>
          </a:p>
          <a:p>
            <a:pPr marL="285750" indent="-285750">
              <a:buFont typeface="Wingdings" panose="05000000000000000000" pitchFamily="2" charset="2"/>
              <a:buChar char="Ø"/>
            </a:pPr>
            <a:r>
              <a:rPr lang="es-PE" sz="3600" dirty="0"/>
              <a:t>Cárdenas Grados, Martha Fiorella</a:t>
            </a:r>
          </a:p>
          <a:p>
            <a:pPr marL="285750" indent="-285750">
              <a:buFont typeface="Wingdings" panose="05000000000000000000" pitchFamily="2" charset="2"/>
              <a:buChar char="Ø"/>
            </a:pPr>
            <a:endParaRPr lang="es-PE" sz="3600" dirty="0"/>
          </a:p>
          <a:p>
            <a:pPr marL="285750" indent="-285750">
              <a:buFont typeface="Wingdings" panose="05000000000000000000" pitchFamily="2" charset="2"/>
              <a:buChar char="Ø"/>
            </a:pPr>
            <a:r>
              <a:rPr lang="es-PE" sz="3600" dirty="0"/>
              <a:t>Castillo García, </a:t>
            </a:r>
            <a:r>
              <a:rPr lang="es-PE" sz="3600" dirty="0" err="1"/>
              <a:t>Jeisson</a:t>
            </a:r>
            <a:r>
              <a:rPr lang="es-PE" sz="3600" dirty="0"/>
              <a:t> Erick</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24659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ESTRUCTURA DEL PMBOK </a:t>
            </a:r>
            <a:endParaRPr lang="en-US" dirty="0"/>
          </a:p>
        </p:txBody>
      </p:sp>
      <p:graphicFrame>
        <p:nvGraphicFramePr>
          <p:cNvPr id="4" name="Diagrama 3"/>
          <p:cNvGraphicFramePr/>
          <p:nvPr>
            <p:extLst>
              <p:ext uri="{D42A27DB-BD31-4B8C-83A1-F6EECF244321}">
                <p14:modId xmlns:p14="http://schemas.microsoft.com/office/powerpoint/2010/main" val="416628444"/>
              </p:ext>
            </p:extLst>
          </p:nvPr>
        </p:nvGraphicFramePr>
        <p:xfrm>
          <a:off x="1612276" y="2878111"/>
          <a:ext cx="9330544" cy="3144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1126262" y="2030130"/>
            <a:ext cx="4142929" cy="369332"/>
          </a:xfrm>
          <a:prstGeom prst="rect">
            <a:avLst/>
          </a:prstGeom>
        </p:spPr>
        <p:txBody>
          <a:bodyPr wrap="none">
            <a:spAutoFit/>
          </a:bodyPr>
          <a:lstStyle/>
          <a:p>
            <a:r>
              <a:rPr lang="es-ES" dirty="0"/>
              <a:t>El PMBOK del PMI cuenta con tres  partes:</a:t>
            </a:r>
          </a:p>
        </p:txBody>
      </p:sp>
    </p:spTree>
    <p:extLst>
      <p:ext uri="{BB962C8B-B14F-4D97-AF65-F5344CB8AC3E}">
        <p14:creationId xmlns:p14="http://schemas.microsoft.com/office/powerpoint/2010/main" val="102410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PROCESO DE LA DIRECCION DE PROYECTOS </a:t>
            </a:r>
            <a:endParaRPr lang="en-US" dirty="0"/>
          </a:p>
        </p:txBody>
      </p:sp>
      <p:sp>
        <p:nvSpPr>
          <p:cNvPr id="3" name="Rectángulo 2"/>
          <p:cNvSpPr/>
          <p:nvPr/>
        </p:nvSpPr>
        <p:spPr>
          <a:xfrm>
            <a:off x="1097280" y="2110133"/>
            <a:ext cx="10058400" cy="2031325"/>
          </a:xfrm>
          <a:prstGeom prst="rect">
            <a:avLst/>
          </a:prstGeom>
        </p:spPr>
        <p:txBody>
          <a:bodyPr wrap="square">
            <a:spAutoFit/>
          </a:bodyPr>
          <a:lstStyle/>
          <a:p>
            <a:r>
              <a:rPr lang="es-ES" dirty="0"/>
              <a:t>Los procesos están descritos en términos de:</a:t>
            </a:r>
          </a:p>
          <a:p>
            <a:endParaRPr lang="es-ES" dirty="0"/>
          </a:p>
          <a:p>
            <a:pPr marL="742950" lvl="1" indent="-285750">
              <a:buFont typeface="Wingdings" panose="05000000000000000000" pitchFamily="2" charset="2"/>
              <a:buChar char="ü"/>
            </a:pPr>
            <a:r>
              <a:rPr lang="es-ES" dirty="0"/>
              <a:t>Entradas (documentos, planes, diseños, etc.)</a:t>
            </a:r>
          </a:p>
          <a:p>
            <a:pPr marL="742950" lvl="1" indent="-285750">
              <a:buFont typeface="Wingdings" panose="05000000000000000000" pitchFamily="2" charset="2"/>
              <a:buChar char="ü"/>
            </a:pPr>
            <a:endParaRPr lang="es-ES" dirty="0"/>
          </a:p>
          <a:p>
            <a:pPr marL="742950" lvl="1" indent="-285750">
              <a:buFont typeface="Wingdings" panose="05000000000000000000" pitchFamily="2" charset="2"/>
              <a:buChar char="ü"/>
            </a:pPr>
            <a:r>
              <a:rPr lang="es-ES" dirty="0"/>
              <a:t>Herramientas y técnicas (mecanismos aplicados a las entradas)</a:t>
            </a:r>
          </a:p>
          <a:p>
            <a:pPr marL="742950" lvl="1" indent="-285750">
              <a:buFont typeface="Wingdings" panose="05000000000000000000" pitchFamily="2" charset="2"/>
              <a:buChar char="ü"/>
            </a:pPr>
            <a:endParaRPr lang="es-ES" dirty="0"/>
          </a:p>
          <a:p>
            <a:pPr marL="742950" lvl="1" indent="-285750">
              <a:buFont typeface="Wingdings" panose="05000000000000000000" pitchFamily="2" charset="2"/>
              <a:buChar char="ü"/>
            </a:pPr>
            <a:r>
              <a:rPr lang="es-ES" dirty="0"/>
              <a:t>Salidas (documentos, planes, diseños, etc.)</a:t>
            </a:r>
          </a:p>
        </p:txBody>
      </p:sp>
      <p:sp>
        <p:nvSpPr>
          <p:cNvPr id="4" name="Rectángulo 3"/>
          <p:cNvSpPr/>
          <p:nvPr/>
        </p:nvSpPr>
        <p:spPr>
          <a:xfrm>
            <a:off x="1379620" y="4769931"/>
            <a:ext cx="9776059" cy="369332"/>
          </a:xfrm>
          <a:prstGeom prst="rect">
            <a:avLst/>
          </a:prstGeom>
        </p:spPr>
        <p:txBody>
          <a:bodyPr wrap="square">
            <a:spAutoFit/>
          </a:bodyPr>
          <a:lstStyle/>
          <a:p>
            <a:r>
              <a:rPr lang="es-ES" dirty="0"/>
              <a:t>Se describe 49 procesos de dirección de proyecto que clasifica en 10 áreas de y 5 grupos de procesos</a:t>
            </a:r>
            <a:endParaRPr lang="en-US" dirty="0"/>
          </a:p>
        </p:txBody>
      </p:sp>
    </p:spTree>
    <p:extLst>
      <p:ext uri="{BB962C8B-B14F-4D97-AF65-F5344CB8AC3E}">
        <p14:creationId xmlns:p14="http://schemas.microsoft.com/office/powerpoint/2010/main" val="110389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5339" b="87465"/>
          <a:stretch/>
        </p:blipFill>
        <p:spPr>
          <a:xfrm>
            <a:off x="0" y="354388"/>
            <a:ext cx="12192001" cy="554637"/>
          </a:xfrm>
          <a:prstGeom prst="rect">
            <a:avLst/>
          </a:prstGeom>
        </p:spPr>
      </p:pic>
      <p:sp>
        <p:nvSpPr>
          <p:cNvPr id="22" name="Rectángulo 21"/>
          <p:cNvSpPr/>
          <p:nvPr/>
        </p:nvSpPr>
        <p:spPr>
          <a:xfrm>
            <a:off x="1993690" y="5712995"/>
            <a:ext cx="2758191" cy="537145"/>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del Alcance  </a:t>
            </a:r>
            <a:endParaRPr lang="en-US" dirty="0"/>
          </a:p>
        </p:txBody>
      </p:sp>
      <p:sp>
        <p:nvSpPr>
          <p:cNvPr id="23" name="Rectángulo 22"/>
          <p:cNvSpPr/>
          <p:nvPr/>
        </p:nvSpPr>
        <p:spPr>
          <a:xfrm>
            <a:off x="7450109" y="5734364"/>
            <a:ext cx="2758191" cy="537145"/>
          </a:xfrm>
          <a:prstGeom prst="rect">
            <a:avLst/>
          </a:prstGeom>
          <a:solidFill>
            <a:srgbClr val="0020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del Alcance  </a:t>
            </a:r>
            <a:endParaRPr lang="en-US" dirty="0"/>
          </a:p>
        </p:txBody>
      </p:sp>
      <p:sp>
        <p:nvSpPr>
          <p:cNvPr id="26" name="Rectángulo 25"/>
          <p:cNvSpPr/>
          <p:nvPr/>
        </p:nvSpPr>
        <p:spPr>
          <a:xfrm>
            <a:off x="1993690" y="5123932"/>
            <a:ext cx="2758191" cy="537145"/>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del Tiempo  </a:t>
            </a:r>
            <a:endParaRPr lang="en-US" dirty="0"/>
          </a:p>
        </p:txBody>
      </p:sp>
      <p:sp>
        <p:nvSpPr>
          <p:cNvPr id="27" name="Rectángulo 26"/>
          <p:cNvSpPr/>
          <p:nvPr/>
        </p:nvSpPr>
        <p:spPr>
          <a:xfrm>
            <a:off x="7450109" y="5132733"/>
            <a:ext cx="2758191" cy="537145"/>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del Tiempo  </a:t>
            </a:r>
            <a:endParaRPr lang="en-US" dirty="0"/>
          </a:p>
        </p:txBody>
      </p:sp>
      <p:sp>
        <p:nvSpPr>
          <p:cNvPr id="28" name="Rectángulo 27"/>
          <p:cNvSpPr/>
          <p:nvPr/>
        </p:nvSpPr>
        <p:spPr>
          <a:xfrm>
            <a:off x="1993690" y="4524561"/>
            <a:ext cx="2758191" cy="537145"/>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los Costos  </a:t>
            </a:r>
            <a:endParaRPr lang="en-US" dirty="0"/>
          </a:p>
        </p:txBody>
      </p:sp>
      <p:sp>
        <p:nvSpPr>
          <p:cNvPr id="29" name="Rectángulo 28"/>
          <p:cNvSpPr/>
          <p:nvPr/>
        </p:nvSpPr>
        <p:spPr>
          <a:xfrm>
            <a:off x="7450109" y="4534777"/>
            <a:ext cx="2758191" cy="537145"/>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los Costos  </a:t>
            </a:r>
            <a:endParaRPr lang="en-US" dirty="0"/>
          </a:p>
        </p:txBody>
      </p:sp>
      <p:sp>
        <p:nvSpPr>
          <p:cNvPr id="30" name="Rectángulo 29"/>
          <p:cNvSpPr/>
          <p:nvPr/>
        </p:nvSpPr>
        <p:spPr>
          <a:xfrm>
            <a:off x="1988691" y="3945714"/>
            <a:ext cx="8214611" cy="537145"/>
          </a:xfrm>
          <a:prstGeom prst="rect">
            <a:avLst/>
          </a:prstGeom>
          <a:solidFill>
            <a:srgbClr val="BF504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la Calidad </a:t>
            </a:r>
            <a:endParaRPr lang="en-US" dirty="0"/>
          </a:p>
        </p:txBody>
      </p:sp>
      <p:sp>
        <p:nvSpPr>
          <p:cNvPr id="32" name="Rectángulo 31"/>
          <p:cNvSpPr/>
          <p:nvPr/>
        </p:nvSpPr>
        <p:spPr>
          <a:xfrm>
            <a:off x="1988691" y="3362839"/>
            <a:ext cx="8214611" cy="537145"/>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los Recursos   </a:t>
            </a:r>
            <a:endParaRPr lang="en-US" dirty="0"/>
          </a:p>
        </p:txBody>
      </p:sp>
      <p:sp>
        <p:nvSpPr>
          <p:cNvPr id="33" name="Rectángulo 32"/>
          <p:cNvSpPr/>
          <p:nvPr/>
        </p:nvSpPr>
        <p:spPr>
          <a:xfrm>
            <a:off x="1988691" y="2763142"/>
            <a:ext cx="8214611" cy="537145"/>
          </a:xfrm>
          <a:prstGeom prst="rect">
            <a:avLst/>
          </a:prstGeom>
          <a:solidFill>
            <a:srgbClr val="C00000"/>
          </a:solidFill>
          <a:ln>
            <a:solidFill>
              <a:srgbClr val="BF00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las Comunicaciones </a:t>
            </a:r>
            <a:endParaRPr lang="en-US" dirty="0"/>
          </a:p>
        </p:txBody>
      </p:sp>
      <p:sp>
        <p:nvSpPr>
          <p:cNvPr id="34" name="Rectángulo 33"/>
          <p:cNvSpPr/>
          <p:nvPr/>
        </p:nvSpPr>
        <p:spPr>
          <a:xfrm>
            <a:off x="1988691" y="2166651"/>
            <a:ext cx="8214611" cy="537145"/>
          </a:xfrm>
          <a:prstGeom prst="rect">
            <a:avLst/>
          </a:prstGeom>
          <a:solidFill>
            <a:srgbClr val="FFFF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los Riesgos  </a:t>
            </a:r>
            <a:endParaRPr lang="en-US" dirty="0"/>
          </a:p>
        </p:txBody>
      </p:sp>
      <p:sp>
        <p:nvSpPr>
          <p:cNvPr id="35" name="Rectángulo 34"/>
          <p:cNvSpPr/>
          <p:nvPr/>
        </p:nvSpPr>
        <p:spPr>
          <a:xfrm>
            <a:off x="1973699" y="1572395"/>
            <a:ext cx="8214611" cy="537145"/>
          </a:xfrm>
          <a:prstGeom prst="rect">
            <a:avLst/>
          </a:prstGeom>
          <a:solidFill>
            <a:srgbClr val="F797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las Adquisiciones   </a:t>
            </a:r>
            <a:endParaRPr lang="en-US" dirty="0"/>
          </a:p>
        </p:txBody>
      </p:sp>
      <p:sp>
        <p:nvSpPr>
          <p:cNvPr id="36" name="Rectángulo 35"/>
          <p:cNvSpPr/>
          <p:nvPr/>
        </p:nvSpPr>
        <p:spPr>
          <a:xfrm>
            <a:off x="-2" y="973511"/>
            <a:ext cx="10203304" cy="537145"/>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los interesados   </a:t>
            </a:r>
            <a:endParaRPr lang="en-US" dirty="0"/>
          </a:p>
        </p:txBody>
      </p:sp>
      <p:sp>
        <p:nvSpPr>
          <p:cNvPr id="37" name="Rectángulo 36"/>
          <p:cNvSpPr/>
          <p:nvPr/>
        </p:nvSpPr>
        <p:spPr>
          <a:xfrm>
            <a:off x="-14996" y="6313840"/>
            <a:ext cx="12192000" cy="537145"/>
          </a:xfrm>
          <a:prstGeom prst="rect">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la integración </a:t>
            </a:r>
            <a:endParaRPr lang="en-US" dirty="0"/>
          </a:p>
        </p:txBody>
      </p:sp>
      <p:sp>
        <p:nvSpPr>
          <p:cNvPr id="38" name="Rectángulo 37"/>
          <p:cNvSpPr/>
          <p:nvPr/>
        </p:nvSpPr>
        <p:spPr>
          <a:xfrm>
            <a:off x="1" y="6302058"/>
            <a:ext cx="12192000" cy="5371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Gestión de la integración </a:t>
            </a:r>
            <a:endParaRPr lang="en-US" dirty="0"/>
          </a:p>
        </p:txBody>
      </p:sp>
    </p:spTree>
    <p:extLst>
      <p:ext uri="{BB962C8B-B14F-4D97-AF65-F5344CB8AC3E}">
        <p14:creationId xmlns:p14="http://schemas.microsoft.com/office/powerpoint/2010/main" val="885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ppt_x"/>
                                          </p:val>
                                        </p:tav>
                                        <p:tav tm="100000">
                                          <p:val>
                                            <p:strVal val="#ppt_x"/>
                                          </p:val>
                                        </p:tav>
                                      </p:tavLst>
                                    </p:anim>
                                    <p:anim calcmode="lin" valueType="num">
                                      <p:cBhvr additive="base">
                                        <p:cTn id="29" dur="500" fill="hold"/>
                                        <p:tgtEl>
                                          <p:spTgt spid="2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anim calcmode="lin" valueType="num">
                                      <p:cBhvr>
                                        <p:cTn id="39" dur="1000" fill="hold"/>
                                        <p:tgtEl>
                                          <p:spTgt spid="28"/>
                                        </p:tgtEl>
                                        <p:attrNameLst>
                                          <p:attrName>ppt_x</p:attrName>
                                        </p:attrNameLst>
                                      </p:cBhvr>
                                      <p:tavLst>
                                        <p:tav tm="0">
                                          <p:val>
                                            <p:strVal val="#ppt_x"/>
                                          </p:val>
                                        </p:tav>
                                        <p:tav tm="100000">
                                          <p:val>
                                            <p:strVal val="#ppt_x"/>
                                          </p:val>
                                        </p:tav>
                                      </p:tavLst>
                                    </p:anim>
                                    <p:anim calcmode="lin" valueType="num">
                                      <p:cBhvr>
                                        <p:cTn id="40" dur="1000" fill="hold"/>
                                        <p:tgtEl>
                                          <p:spTgt spid="2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anim calcmode="lin" valueType="num">
                                      <p:cBhvr>
                                        <p:cTn id="58" dur="1000" fill="hold"/>
                                        <p:tgtEl>
                                          <p:spTgt spid="32"/>
                                        </p:tgtEl>
                                        <p:attrNameLst>
                                          <p:attrName>ppt_x</p:attrName>
                                        </p:attrNameLst>
                                      </p:cBhvr>
                                      <p:tavLst>
                                        <p:tav tm="0">
                                          <p:val>
                                            <p:strVal val="#ppt_x"/>
                                          </p:val>
                                        </p:tav>
                                        <p:tav tm="100000">
                                          <p:val>
                                            <p:strVal val="#ppt_x"/>
                                          </p:val>
                                        </p:tav>
                                      </p:tavLst>
                                    </p:anim>
                                    <p:anim calcmode="lin" valueType="num">
                                      <p:cBhvr>
                                        <p:cTn id="5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1000"/>
                                        <p:tgtEl>
                                          <p:spTgt spid="35"/>
                                        </p:tgtEl>
                                      </p:cBhvr>
                                    </p:animEffect>
                                    <p:anim calcmode="lin" valueType="num">
                                      <p:cBhvr>
                                        <p:cTn id="79" dur="1000" fill="hold"/>
                                        <p:tgtEl>
                                          <p:spTgt spid="35"/>
                                        </p:tgtEl>
                                        <p:attrNameLst>
                                          <p:attrName>ppt_x</p:attrName>
                                        </p:attrNameLst>
                                      </p:cBhvr>
                                      <p:tavLst>
                                        <p:tav tm="0">
                                          <p:val>
                                            <p:strVal val="#ppt_x"/>
                                          </p:val>
                                        </p:tav>
                                        <p:tav tm="100000">
                                          <p:val>
                                            <p:strVal val="#ppt_x"/>
                                          </p:val>
                                        </p:tav>
                                      </p:tavLst>
                                    </p:anim>
                                    <p:anim calcmode="lin" valueType="num">
                                      <p:cBhvr>
                                        <p:cTn id="8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1000"/>
                                        <p:tgtEl>
                                          <p:spTgt spid="36"/>
                                        </p:tgtEl>
                                      </p:cBhvr>
                                    </p:animEffect>
                                    <p:anim calcmode="lin" valueType="num">
                                      <p:cBhvr>
                                        <p:cTn id="86" dur="1000" fill="hold"/>
                                        <p:tgtEl>
                                          <p:spTgt spid="36"/>
                                        </p:tgtEl>
                                        <p:attrNameLst>
                                          <p:attrName>ppt_x</p:attrName>
                                        </p:attrNameLst>
                                      </p:cBhvr>
                                      <p:tavLst>
                                        <p:tav tm="0">
                                          <p:val>
                                            <p:strVal val="#ppt_x"/>
                                          </p:val>
                                        </p:tav>
                                        <p:tav tm="100000">
                                          <p:val>
                                            <p:strVal val="#ppt_x"/>
                                          </p:val>
                                        </p:tav>
                                      </p:tavLst>
                                    </p:anim>
                                    <p:anim calcmode="lin" valueType="num">
                                      <p:cBhvr>
                                        <p:cTn id="8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0" grpId="0" animBg="1"/>
      <p:bldP spid="32" grpId="0" animBg="1"/>
      <p:bldP spid="33" grpId="0" animBg="1"/>
      <p:bldP spid="34" grpId="0" animBg="1"/>
      <p:bldP spid="35" grpId="0" animBg="1"/>
      <p:bldP spid="36"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rotWithShape="1">
          <a:blip r:embed="rId2"/>
          <a:srcRect t="5339" b="6657"/>
          <a:stretch/>
        </p:blipFill>
        <p:spPr>
          <a:xfrm>
            <a:off x="-1" y="74950"/>
            <a:ext cx="12192001" cy="6783049"/>
          </a:xfrm>
          <a:prstGeom prst="rect">
            <a:avLst/>
          </a:prstGeom>
        </p:spPr>
      </p:pic>
      <p:sp>
        <p:nvSpPr>
          <p:cNvPr id="15" name="Rectángulo 14"/>
          <p:cNvSpPr/>
          <p:nvPr/>
        </p:nvSpPr>
        <p:spPr>
          <a:xfrm>
            <a:off x="87271" y="1697540"/>
            <a:ext cx="1804419" cy="3678818"/>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58" name="Grupo 57"/>
          <p:cNvGrpSpPr/>
          <p:nvPr/>
        </p:nvGrpSpPr>
        <p:grpSpPr>
          <a:xfrm>
            <a:off x="87272" y="1770274"/>
            <a:ext cx="2188212" cy="3606084"/>
            <a:chOff x="-143494" y="1887439"/>
            <a:chExt cx="2188212" cy="3606084"/>
          </a:xfrm>
        </p:grpSpPr>
        <p:sp>
          <p:nvSpPr>
            <p:cNvPr id="17" name="CuadroTexto 16"/>
            <p:cNvSpPr txBox="1"/>
            <p:nvPr/>
          </p:nvSpPr>
          <p:spPr>
            <a:xfrm>
              <a:off x="346977" y="1887439"/>
              <a:ext cx="1065126" cy="369332"/>
            </a:xfrm>
            <a:prstGeom prst="rect">
              <a:avLst/>
            </a:prstGeom>
            <a:noFill/>
          </p:spPr>
          <p:txBody>
            <a:bodyPr wrap="square" rtlCol="0">
              <a:spAutoFit/>
            </a:bodyPr>
            <a:lstStyle/>
            <a:p>
              <a:r>
                <a:rPr lang="es-PE" dirty="0"/>
                <a:t>Mapa</a:t>
              </a:r>
              <a:endParaRPr lang="en-US" dirty="0"/>
            </a:p>
          </p:txBody>
        </p:sp>
        <p:sp>
          <p:nvSpPr>
            <p:cNvPr id="18" name="Rectángulo 17"/>
            <p:cNvSpPr/>
            <p:nvPr/>
          </p:nvSpPr>
          <p:spPr>
            <a:xfrm>
              <a:off x="-140973" y="3166061"/>
              <a:ext cx="195943" cy="18087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140973" y="3468730"/>
              <a:ext cx="195943" cy="1808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ángulo 19"/>
            <p:cNvSpPr/>
            <p:nvPr/>
          </p:nvSpPr>
          <p:spPr>
            <a:xfrm>
              <a:off x="-140973" y="3762628"/>
              <a:ext cx="195943" cy="18087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20"/>
            <p:cNvSpPr/>
            <p:nvPr/>
          </p:nvSpPr>
          <p:spPr>
            <a:xfrm>
              <a:off x="-143486" y="4056526"/>
              <a:ext cx="195943" cy="180871"/>
            </a:xfrm>
            <a:prstGeom prst="rect">
              <a:avLst/>
            </a:prstGeom>
            <a:solidFill>
              <a:srgbClr val="BF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ángulo 21"/>
            <p:cNvSpPr/>
            <p:nvPr/>
          </p:nvSpPr>
          <p:spPr>
            <a:xfrm>
              <a:off x="-143486" y="4340337"/>
              <a:ext cx="195943" cy="1808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ángulo 22"/>
            <p:cNvSpPr/>
            <p:nvPr/>
          </p:nvSpPr>
          <p:spPr>
            <a:xfrm>
              <a:off x="-143487" y="2600783"/>
              <a:ext cx="195943" cy="18087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ángulo 23"/>
            <p:cNvSpPr/>
            <p:nvPr/>
          </p:nvSpPr>
          <p:spPr>
            <a:xfrm>
              <a:off x="-143486" y="2884594"/>
              <a:ext cx="195943" cy="180871"/>
            </a:xfrm>
            <a:prstGeom prst="rect">
              <a:avLst/>
            </a:prstGeom>
            <a:solidFill>
              <a:srgbClr val="F797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ángulo 24"/>
            <p:cNvSpPr/>
            <p:nvPr/>
          </p:nvSpPr>
          <p:spPr>
            <a:xfrm>
              <a:off x="-143487" y="4640662"/>
              <a:ext cx="195943" cy="1808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ángulo 25"/>
            <p:cNvSpPr/>
            <p:nvPr/>
          </p:nvSpPr>
          <p:spPr>
            <a:xfrm>
              <a:off x="-143493" y="4939525"/>
              <a:ext cx="195943" cy="1808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ángulo 26"/>
            <p:cNvSpPr/>
            <p:nvPr/>
          </p:nvSpPr>
          <p:spPr>
            <a:xfrm>
              <a:off x="-143494" y="5228592"/>
              <a:ext cx="195943" cy="1808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adroTexto 27"/>
            <p:cNvSpPr txBox="1"/>
            <p:nvPr/>
          </p:nvSpPr>
          <p:spPr>
            <a:xfrm>
              <a:off x="52456" y="2496666"/>
              <a:ext cx="1446920" cy="369332"/>
            </a:xfrm>
            <a:prstGeom prst="rect">
              <a:avLst/>
            </a:prstGeom>
            <a:noFill/>
          </p:spPr>
          <p:txBody>
            <a:bodyPr wrap="square" rtlCol="0">
              <a:spAutoFit/>
            </a:bodyPr>
            <a:lstStyle/>
            <a:p>
              <a:r>
                <a:rPr lang="es-PE" dirty="0"/>
                <a:t>Interesados  </a:t>
              </a:r>
              <a:endParaRPr lang="en-US" dirty="0"/>
            </a:p>
          </p:txBody>
        </p:sp>
        <p:sp>
          <p:nvSpPr>
            <p:cNvPr id="29" name="CuadroTexto 28"/>
            <p:cNvSpPr txBox="1"/>
            <p:nvPr/>
          </p:nvSpPr>
          <p:spPr>
            <a:xfrm>
              <a:off x="54970" y="2795853"/>
              <a:ext cx="1801891" cy="369332"/>
            </a:xfrm>
            <a:prstGeom prst="rect">
              <a:avLst/>
            </a:prstGeom>
            <a:noFill/>
          </p:spPr>
          <p:txBody>
            <a:bodyPr wrap="square" rtlCol="0">
              <a:spAutoFit/>
            </a:bodyPr>
            <a:lstStyle/>
            <a:p>
              <a:r>
                <a:rPr lang="es-PE" dirty="0"/>
                <a:t>Adquisiciones </a:t>
              </a:r>
              <a:endParaRPr lang="en-US" dirty="0"/>
            </a:p>
          </p:txBody>
        </p:sp>
        <p:sp>
          <p:nvSpPr>
            <p:cNvPr id="30" name="CuadroTexto 29"/>
            <p:cNvSpPr txBox="1"/>
            <p:nvPr/>
          </p:nvSpPr>
          <p:spPr>
            <a:xfrm>
              <a:off x="52454" y="3098381"/>
              <a:ext cx="1608471" cy="369332"/>
            </a:xfrm>
            <a:prstGeom prst="rect">
              <a:avLst/>
            </a:prstGeom>
            <a:noFill/>
          </p:spPr>
          <p:txBody>
            <a:bodyPr wrap="square" rtlCol="0">
              <a:spAutoFit/>
            </a:bodyPr>
            <a:lstStyle/>
            <a:p>
              <a:r>
                <a:rPr lang="es-PE" dirty="0"/>
                <a:t>Riesgos </a:t>
              </a:r>
              <a:endParaRPr lang="en-US" dirty="0"/>
            </a:p>
          </p:txBody>
        </p:sp>
        <p:sp>
          <p:nvSpPr>
            <p:cNvPr id="31" name="CuadroTexto 30"/>
            <p:cNvSpPr txBox="1"/>
            <p:nvPr/>
          </p:nvSpPr>
          <p:spPr>
            <a:xfrm>
              <a:off x="45400" y="3384490"/>
              <a:ext cx="1999318" cy="369332"/>
            </a:xfrm>
            <a:prstGeom prst="rect">
              <a:avLst/>
            </a:prstGeom>
            <a:noFill/>
          </p:spPr>
          <p:txBody>
            <a:bodyPr wrap="square" rtlCol="0">
              <a:spAutoFit/>
            </a:bodyPr>
            <a:lstStyle/>
            <a:p>
              <a:r>
                <a:rPr lang="es-PE" dirty="0"/>
                <a:t>Comunicaciones</a:t>
              </a:r>
              <a:r>
                <a:rPr lang="es-PE" sz="1200" dirty="0"/>
                <a:t> </a:t>
              </a:r>
              <a:endParaRPr lang="en-US" sz="1200" dirty="0"/>
            </a:p>
          </p:txBody>
        </p:sp>
        <p:sp>
          <p:nvSpPr>
            <p:cNvPr id="32" name="CuadroTexto 31"/>
            <p:cNvSpPr txBox="1"/>
            <p:nvPr/>
          </p:nvSpPr>
          <p:spPr>
            <a:xfrm>
              <a:off x="52452" y="3672192"/>
              <a:ext cx="1250981" cy="369332"/>
            </a:xfrm>
            <a:prstGeom prst="rect">
              <a:avLst/>
            </a:prstGeom>
            <a:noFill/>
          </p:spPr>
          <p:txBody>
            <a:bodyPr wrap="square" rtlCol="0">
              <a:spAutoFit/>
            </a:bodyPr>
            <a:lstStyle/>
            <a:p>
              <a:r>
                <a:rPr lang="es-PE" dirty="0"/>
                <a:t>Recursos </a:t>
              </a:r>
              <a:endParaRPr lang="en-US" dirty="0"/>
            </a:p>
          </p:txBody>
        </p:sp>
        <p:sp>
          <p:nvSpPr>
            <p:cNvPr id="33" name="CuadroTexto 32"/>
            <p:cNvSpPr txBox="1"/>
            <p:nvPr/>
          </p:nvSpPr>
          <p:spPr>
            <a:xfrm>
              <a:off x="52452" y="3961883"/>
              <a:ext cx="1250981" cy="369332"/>
            </a:xfrm>
            <a:prstGeom prst="rect">
              <a:avLst/>
            </a:prstGeom>
            <a:noFill/>
          </p:spPr>
          <p:txBody>
            <a:bodyPr wrap="square" rtlCol="0">
              <a:spAutoFit/>
            </a:bodyPr>
            <a:lstStyle/>
            <a:p>
              <a:r>
                <a:rPr lang="es-PE" dirty="0"/>
                <a:t>Calidad </a:t>
              </a:r>
              <a:endParaRPr lang="en-US" dirty="0"/>
            </a:p>
          </p:txBody>
        </p:sp>
        <p:sp>
          <p:nvSpPr>
            <p:cNvPr id="34" name="CuadroTexto 33"/>
            <p:cNvSpPr txBox="1"/>
            <p:nvPr/>
          </p:nvSpPr>
          <p:spPr>
            <a:xfrm>
              <a:off x="52451" y="4246106"/>
              <a:ext cx="1250981" cy="369332"/>
            </a:xfrm>
            <a:prstGeom prst="rect">
              <a:avLst/>
            </a:prstGeom>
            <a:noFill/>
          </p:spPr>
          <p:txBody>
            <a:bodyPr wrap="square" rtlCol="0">
              <a:spAutoFit/>
            </a:bodyPr>
            <a:lstStyle/>
            <a:p>
              <a:r>
                <a:rPr lang="es-PE" dirty="0"/>
                <a:t>Costo </a:t>
              </a:r>
              <a:endParaRPr lang="en-US" dirty="0"/>
            </a:p>
          </p:txBody>
        </p:sp>
        <p:sp>
          <p:nvSpPr>
            <p:cNvPr id="35" name="CuadroTexto 34"/>
            <p:cNvSpPr txBox="1"/>
            <p:nvPr/>
          </p:nvSpPr>
          <p:spPr>
            <a:xfrm>
              <a:off x="52450" y="4531379"/>
              <a:ext cx="1250981" cy="369332"/>
            </a:xfrm>
            <a:prstGeom prst="rect">
              <a:avLst/>
            </a:prstGeom>
            <a:noFill/>
          </p:spPr>
          <p:txBody>
            <a:bodyPr wrap="square" rtlCol="0">
              <a:spAutoFit/>
            </a:bodyPr>
            <a:lstStyle/>
            <a:p>
              <a:r>
                <a:rPr lang="es-PE" dirty="0"/>
                <a:t>Tiempo </a:t>
              </a:r>
              <a:endParaRPr lang="en-US" dirty="0"/>
            </a:p>
          </p:txBody>
        </p:sp>
        <p:sp>
          <p:nvSpPr>
            <p:cNvPr id="36" name="CuadroTexto 35"/>
            <p:cNvSpPr txBox="1"/>
            <p:nvPr/>
          </p:nvSpPr>
          <p:spPr>
            <a:xfrm>
              <a:off x="52449" y="4834037"/>
              <a:ext cx="1250981" cy="369332"/>
            </a:xfrm>
            <a:prstGeom prst="rect">
              <a:avLst/>
            </a:prstGeom>
            <a:noFill/>
          </p:spPr>
          <p:txBody>
            <a:bodyPr wrap="square" rtlCol="0">
              <a:spAutoFit/>
            </a:bodyPr>
            <a:lstStyle/>
            <a:p>
              <a:r>
                <a:rPr lang="es-PE" dirty="0"/>
                <a:t>Alcance </a:t>
              </a:r>
              <a:endParaRPr lang="en-US" dirty="0"/>
            </a:p>
          </p:txBody>
        </p:sp>
        <p:sp>
          <p:nvSpPr>
            <p:cNvPr id="37" name="CuadroTexto 36"/>
            <p:cNvSpPr txBox="1"/>
            <p:nvPr/>
          </p:nvSpPr>
          <p:spPr>
            <a:xfrm>
              <a:off x="52449" y="5124191"/>
              <a:ext cx="1250981" cy="369332"/>
            </a:xfrm>
            <a:prstGeom prst="rect">
              <a:avLst/>
            </a:prstGeom>
            <a:noFill/>
          </p:spPr>
          <p:txBody>
            <a:bodyPr wrap="square" rtlCol="0">
              <a:spAutoFit/>
            </a:bodyPr>
            <a:lstStyle/>
            <a:p>
              <a:r>
                <a:rPr lang="es-PE" dirty="0"/>
                <a:t>Integración </a:t>
              </a:r>
              <a:endParaRPr lang="en-US" dirty="0"/>
            </a:p>
          </p:txBody>
        </p:sp>
      </p:grpSp>
    </p:spTree>
    <p:extLst>
      <p:ext uri="{BB962C8B-B14F-4D97-AF65-F5344CB8AC3E}">
        <p14:creationId xmlns:p14="http://schemas.microsoft.com/office/powerpoint/2010/main" val="162786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NUEVA EDICION DEL PMBOK</a:t>
            </a:r>
            <a:endParaRPr lang="en-US" dirty="0"/>
          </a:p>
        </p:txBody>
      </p:sp>
      <p:sp>
        <p:nvSpPr>
          <p:cNvPr id="3" name="Rectángulo 2"/>
          <p:cNvSpPr/>
          <p:nvPr/>
        </p:nvSpPr>
        <p:spPr>
          <a:xfrm>
            <a:off x="1097280" y="1973231"/>
            <a:ext cx="10212404" cy="3416320"/>
          </a:xfrm>
          <a:prstGeom prst="rect">
            <a:avLst/>
          </a:prstGeom>
        </p:spPr>
        <p:txBody>
          <a:bodyPr wrap="square">
            <a:spAutoFit/>
          </a:bodyPr>
          <a:lstStyle/>
          <a:p>
            <a:r>
              <a:rPr lang="es-ES" dirty="0"/>
              <a:t>Fue publicado un borrador de la séptima edición. Se estima que los cambios que presenta se aplicarán hasta finales del 2022.</a:t>
            </a:r>
          </a:p>
          <a:p>
            <a:endParaRPr lang="es-ES" dirty="0"/>
          </a:p>
          <a:p>
            <a:r>
              <a:rPr lang="es-ES" dirty="0"/>
              <a:t>Con esta nueva edición se marcar un antes y después en la forma en que se administran proyectos. Viéndola mas desde un enfoque Ágil, que desde versión 6 se habían realizado.  </a:t>
            </a:r>
          </a:p>
          <a:p>
            <a:endParaRPr lang="es-ES" dirty="0"/>
          </a:p>
          <a:p>
            <a:r>
              <a:rPr lang="es-ES" dirty="0"/>
              <a:t>Algunos de los principios de </a:t>
            </a:r>
            <a:r>
              <a:rPr lang="es-ES" b="1" dirty="0"/>
              <a:t>la nueva Guía PMBOK 7</a:t>
            </a:r>
            <a:r>
              <a:rPr lang="es-ES" dirty="0"/>
              <a:t> son:</a:t>
            </a:r>
          </a:p>
          <a:p>
            <a:endParaRPr lang="es-ES" dirty="0"/>
          </a:p>
          <a:p>
            <a:pPr marL="285750" indent="-285750">
              <a:buFont typeface="Arial" panose="020B0604020202020204" pitchFamily="34" charset="0"/>
              <a:buChar char="•"/>
            </a:pPr>
            <a:r>
              <a:rPr lang="es-ES" dirty="0"/>
              <a:t>Centrarse en dar valor a las partes interesadas</a:t>
            </a:r>
          </a:p>
          <a:p>
            <a:pPr marL="285750" indent="-285750">
              <a:buFont typeface="Arial" panose="020B0604020202020204" pitchFamily="34" charset="0"/>
              <a:buChar char="•"/>
            </a:pPr>
            <a:r>
              <a:rPr lang="es-ES" dirty="0"/>
              <a:t>Motivar, influir, entrenar y aprender</a:t>
            </a:r>
          </a:p>
          <a:p>
            <a:pPr marL="285750" indent="-285750">
              <a:buFont typeface="Arial" panose="020B0604020202020204" pitchFamily="34" charset="0"/>
              <a:buChar char="•"/>
            </a:pPr>
            <a:r>
              <a:rPr lang="es-ES" dirty="0"/>
              <a:t>Adapte el enfoque de entrega según el contexto</a:t>
            </a:r>
          </a:p>
          <a:p>
            <a:pPr marL="285750" indent="-285750">
              <a:buFont typeface="Arial" panose="020B0604020202020204" pitchFamily="34" charset="0"/>
              <a:buChar char="•"/>
            </a:pPr>
            <a:r>
              <a:rPr lang="es-ES" dirty="0"/>
              <a:t>Incorporar calidad en procesos y resultados</a:t>
            </a:r>
          </a:p>
        </p:txBody>
      </p:sp>
    </p:spTree>
    <p:extLst>
      <p:ext uri="{BB962C8B-B14F-4D97-AF65-F5344CB8AC3E}">
        <p14:creationId xmlns:p14="http://schemas.microsoft.com/office/powerpoint/2010/main" val="349226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0EE88A-7645-4D02-AB9F-F259F0074AEB}"/>
              </a:ext>
            </a:extLst>
          </p:cNvPr>
          <p:cNvSpPr>
            <a:spLocks noGrp="1"/>
          </p:cNvSpPr>
          <p:nvPr>
            <p:ph type="title"/>
          </p:nvPr>
        </p:nvSpPr>
        <p:spPr/>
        <p:txBody>
          <a:bodyPr/>
          <a:lstStyle/>
          <a:p>
            <a:pPr algn="ctr"/>
            <a:r>
              <a:rPr lang="es-PE" b="1" dirty="0"/>
              <a:t>PRINCE2</a:t>
            </a:r>
          </a:p>
        </p:txBody>
      </p:sp>
      <p:sp>
        <p:nvSpPr>
          <p:cNvPr id="3" name="Rectángulo 2">
            <a:extLst>
              <a:ext uri="{FF2B5EF4-FFF2-40B4-BE49-F238E27FC236}">
                <a16:creationId xmlns:a16="http://schemas.microsoft.com/office/drawing/2014/main" id="{CB219FE9-C7F5-4EE9-89FB-6826B813B83B}"/>
              </a:ext>
            </a:extLst>
          </p:cNvPr>
          <p:cNvSpPr/>
          <p:nvPr/>
        </p:nvSpPr>
        <p:spPr>
          <a:xfrm>
            <a:off x="1097280" y="2110133"/>
            <a:ext cx="10058400" cy="4247317"/>
          </a:xfrm>
          <a:prstGeom prst="rect">
            <a:avLst/>
          </a:prstGeom>
        </p:spPr>
        <p:txBody>
          <a:bodyPr wrap="square">
            <a:spAutoFit/>
          </a:bodyPr>
          <a:lstStyle/>
          <a:p>
            <a:pPr marL="285750" indent="-285750">
              <a:lnSpc>
                <a:spcPct val="200000"/>
              </a:lnSpc>
              <a:buFont typeface="Wingdings" panose="05000000000000000000" pitchFamily="2" charset="2"/>
              <a:buChar char="ü"/>
            </a:pPr>
            <a:r>
              <a:rPr lang="es-ES" dirty="0"/>
              <a:t>“</a:t>
            </a:r>
            <a:r>
              <a:rPr lang="es-ES" dirty="0" err="1"/>
              <a:t>PRojects</a:t>
            </a:r>
            <a:r>
              <a:rPr lang="es-ES" dirty="0"/>
              <a:t> IN </a:t>
            </a:r>
            <a:r>
              <a:rPr lang="es-ES" dirty="0" err="1"/>
              <a:t>Controlled</a:t>
            </a:r>
            <a:r>
              <a:rPr lang="es-ES" dirty="0"/>
              <a:t> </a:t>
            </a:r>
            <a:r>
              <a:rPr lang="es-ES" dirty="0" err="1"/>
              <a:t>Environments</a:t>
            </a:r>
            <a:r>
              <a:rPr lang="es-ES" dirty="0"/>
              <a:t>”.</a:t>
            </a:r>
          </a:p>
          <a:p>
            <a:pPr marL="285750" indent="-285750">
              <a:lnSpc>
                <a:spcPct val="200000"/>
              </a:lnSpc>
              <a:buFont typeface="Wingdings" panose="05000000000000000000" pitchFamily="2" charset="2"/>
              <a:buChar char="ü"/>
            </a:pPr>
            <a:r>
              <a:rPr lang="es-ES" dirty="0"/>
              <a:t>Método de gestión de proyectos que cubre la gestión, el control y la organización de un proyecto.</a:t>
            </a:r>
          </a:p>
          <a:p>
            <a:pPr marL="285750" indent="-285750">
              <a:lnSpc>
                <a:spcPct val="200000"/>
              </a:lnSpc>
              <a:buFont typeface="Wingdings" panose="05000000000000000000" pitchFamily="2" charset="2"/>
              <a:buChar char="ü"/>
            </a:pPr>
            <a:r>
              <a:rPr lang="es-ES" dirty="0"/>
              <a:t>Este método propicia la división de las tareas en etapas, lo cual permite una utilización eficiente de los recursos y un seguimiento y monitorización muy ajustado a las tareas reales, que permite que el proyecto se desarrolle de una forma controlada y organizada.</a:t>
            </a:r>
          </a:p>
          <a:p>
            <a:pPr marL="285750" indent="-285750">
              <a:lnSpc>
                <a:spcPct val="200000"/>
              </a:lnSpc>
              <a:buFont typeface="Wingdings" panose="05000000000000000000" pitchFamily="2" charset="2"/>
              <a:buChar char="ü"/>
            </a:pPr>
            <a:r>
              <a:rPr lang="es-ES" dirty="0"/>
              <a:t>La popularidad de este método se ha incrementado con los años y ahora es un estándar de facto para la gestión de proyectos en el Reino Unido</a:t>
            </a:r>
          </a:p>
          <a:p>
            <a:endParaRPr lang="es-ES" dirty="0"/>
          </a:p>
        </p:txBody>
      </p:sp>
    </p:spTree>
    <p:extLst>
      <p:ext uri="{BB962C8B-B14F-4D97-AF65-F5344CB8AC3E}">
        <p14:creationId xmlns:p14="http://schemas.microsoft.com/office/powerpoint/2010/main" val="123209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E0AB3-F6FC-4FF3-9257-CDFE2392DA89}"/>
              </a:ext>
            </a:extLst>
          </p:cNvPr>
          <p:cNvSpPr>
            <a:spLocks noGrp="1"/>
          </p:cNvSpPr>
          <p:nvPr>
            <p:ph type="title"/>
          </p:nvPr>
        </p:nvSpPr>
        <p:spPr/>
        <p:txBody>
          <a:bodyPr/>
          <a:lstStyle/>
          <a:p>
            <a:pPr algn="ctr"/>
            <a:r>
              <a:rPr lang="es-PE" b="1" dirty="0"/>
              <a:t>ROLES DE PRINCE2</a:t>
            </a:r>
          </a:p>
        </p:txBody>
      </p:sp>
      <p:sp>
        <p:nvSpPr>
          <p:cNvPr id="3" name="Rectángulo 2">
            <a:extLst>
              <a:ext uri="{FF2B5EF4-FFF2-40B4-BE49-F238E27FC236}">
                <a16:creationId xmlns:a16="http://schemas.microsoft.com/office/drawing/2014/main" id="{450AC186-A16F-4093-862F-8FD79B619BBF}"/>
              </a:ext>
            </a:extLst>
          </p:cNvPr>
          <p:cNvSpPr/>
          <p:nvPr/>
        </p:nvSpPr>
        <p:spPr>
          <a:xfrm>
            <a:off x="1097280" y="2110133"/>
            <a:ext cx="10058400" cy="3373359"/>
          </a:xfrm>
          <a:prstGeom prst="rect">
            <a:avLst/>
          </a:prstGeom>
        </p:spPr>
        <p:txBody>
          <a:bodyPr wrap="square">
            <a:spAutoFit/>
          </a:bodyPr>
          <a:lstStyle/>
          <a:p>
            <a:pPr marL="285750" indent="-285750">
              <a:lnSpc>
                <a:spcPct val="150000"/>
              </a:lnSpc>
              <a:buFont typeface="Wingdings" panose="05000000000000000000" pitchFamily="2" charset="2"/>
              <a:buChar char="ü"/>
            </a:pPr>
            <a:r>
              <a:rPr lang="es-PE" dirty="0"/>
              <a:t>Directivos y ejecutivos</a:t>
            </a:r>
          </a:p>
          <a:p>
            <a:pPr marL="285750" indent="-285750">
              <a:lnSpc>
                <a:spcPct val="150000"/>
              </a:lnSpc>
              <a:buFont typeface="Wingdings" panose="05000000000000000000" pitchFamily="2" charset="2"/>
              <a:buChar char="ü"/>
            </a:pPr>
            <a:r>
              <a:rPr lang="es-PE" dirty="0"/>
              <a:t>Junta de proyecto </a:t>
            </a:r>
          </a:p>
          <a:p>
            <a:pPr marL="285750" indent="-285750">
              <a:lnSpc>
                <a:spcPct val="150000"/>
              </a:lnSpc>
              <a:buFont typeface="Wingdings" panose="05000000000000000000" pitchFamily="2" charset="2"/>
              <a:buChar char="ü"/>
            </a:pPr>
            <a:r>
              <a:rPr lang="es-PE" dirty="0"/>
              <a:t>Usuario senior </a:t>
            </a:r>
          </a:p>
          <a:p>
            <a:pPr marL="285750" indent="-285750">
              <a:lnSpc>
                <a:spcPct val="150000"/>
              </a:lnSpc>
              <a:buFont typeface="Wingdings" panose="05000000000000000000" pitchFamily="2" charset="2"/>
              <a:buChar char="ü"/>
            </a:pPr>
            <a:r>
              <a:rPr lang="es-PE" dirty="0"/>
              <a:t>Proveedor senior </a:t>
            </a:r>
          </a:p>
          <a:p>
            <a:pPr marL="285750" indent="-285750">
              <a:lnSpc>
                <a:spcPct val="150000"/>
              </a:lnSpc>
              <a:buFont typeface="Wingdings" panose="05000000000000000000" pitchFamily="2" charset="2"/>
              <a:buChar char="ü"/>
            </a:pPr>
            <a:r>
              <a:rPr lang="es-PE" dirty="0"/>
              <a:t>Jefe de proyecto </a:t>
            </a:r>
          </a:p>
          <a:p>
            <a:pPr marL="285750" indent="-285750">
              <a:lnSpc>
                <a:spcPct val="150000"/>
              </a:lnSpc>
              <a:buFont typeface="Wingdings" panose="05000000000000000000" pitchFamily="2" charset="2"/>
              <a:buChar char="ü"/>
            </a:pPr>
            <a:r>
              <a:rPr lang="es-PE" dirty="0"/>
              <a:t>Jefe de equipo </a:t>
            </a:r>
          </a:p>
          <a:p>
            <a:pPr marL="285750" indent="-285750">
              <a:lnSpc>
                <a:spcPct val="150000"/>
              </a:lnSpc>
              <a:buFont typeface="Wingdings" panose="05000000000000000000" pitchFamily="2" charset="2"/>
              <a:buChar char="ü"/>
            </a:pPr>
            <a:r>
              <a:rPr lang="es-ES" dirty="0"/>
              <a:t>Responsable de monitorizar el rendimiento y los productos del proyecto </a:t>
            </a:r>
          </a:p>
          <a:p>
            <a:pPr marL="285750" indent="-285750">
              <a:lnSpc>
                <a:spcPct val="150000"/>
              </a:lnSpc>
              <a:buFont typeface="Wingdings" panose="05000000000000000000" pitchFamily="2" charset="2"/>
              <a:buChar char="ü"/>
            </a:pPr>
            <a:r>
              <a:rPr lang="es-PE" dirty="0"/>
              <a:t>Asistente del proyecto </a:t>
            </a:r>
            <a:endParaRPr lang="es-ES" dirty="0"/>
          </a:p>
        </p:txBody>
      </p:sp>
    </p:spTree>
    <p:extLst>
      <p:ext uri="{BB962C8B-B14F-4D97-AF65-F5344CB8AC3E}">
        <p14:creationId xmlns:p14="http://schemas.microsoft.com/office/powerpoint/2010/main" val="28821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7C6A610E-F5C6-466C-B677-F34A3D24173E}"/>
              </a:ext>
            </a:extLst>
          </p:cNvPr>
          <p:cNvSpPr txBox="1">
            <a:spLocks/>
          </p:cNvSpPr>
          <p:nvPr/>
        </p:nvSpPr>
        <p:spPr>
          <a:xfrm>
            <a:off x="1267096" y="309142"/>
            <a:ext cx="9888583" cy="32357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s-PE" sz="5400" b="1" dirty="0">
                <a:solidFill>
                  <a:schemeClr val="tx1"/>
                </a:solidFill>
              </a:rPr>
              <a:t>Referencias</a:t>
            </a:r>
          </a:p>
        </p:txBody>
      </p:sp>
      <p:sp>
        <p:nvSpPr>
          <p:cNvPr id="5" name="Rectangle 1"/>
          <p:cNvSpPr>
            <a:spLocks noChangeArrowheads="1"/>
          </p:cNvSpPr>
          <p:nvPr/>
        </p:nvSpPr>
        <p:spPr bwMode="auto">
          <a:xfrm>
            <a:off x="1136467" y="1805902"/>
            <a:ext cx="104633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lvl="0" indent="-228600" defTabSz="914400">
              <a:buFont typeface="+mj-lt"/>
              <a:buAutoNum type="arabicPeriod"/>
            </a:pPr>
            <a:r>
              <a:rPr lang="es-ES" sz="1600" dirty="0">
                <a:latin typeface="+mn-lt"/>
              </a:rPr>
              <a:t>Walter Gutiérrez Andrade, Osvaldo (2017). Presentación. </a:t>
            </a:r>
            <a:r>
              <a:rPr lang="es-ES" sz="1600" i="1" dirty="0">
                <a:latin typeface="+mn-lt"/>
              </a:rPr>
              <a:t>PERSPECTIVAS, </a:t>
            </a:r>
            <a:r>
              <a:rPr lang="es-ES" sz="1600" dirty="0">
                <a:latin typeface="+mn-lt"/>
              </a:rPr>
              <a:t>(39),5-6.[fecha de Consulta 22 de Julio de 2020]. ISSN: 1994-3733. Disponible en: </a:t>
            </a:r>
            <a:r>
              <a:rPr lang="es-ES" sz="1600" dirty="0">
                <a:latin typeface="+mn-lt"/>
                <a:hlinkClick r:id="rId2"/>
              </a:rPr>
              <a:t>https://www.redalyc.org/articulo.oa?id=4259/425951181001</a:t>
            </a:r>
            <a:endParaRPr lang="es-ES" sz="1600" dirty="0">
              <a:latin typeface="+mn-lt"/>
            </a:endParaRPr>
          </a:p>
          <a:p>
            <a:pPr marL="228600" lvl="0" indent="-228600" defTabSz="914400">
              <a:buFont typeface="+mj-lt"/>
              <a:buAutoNum type="arabicPeriod"/>
            </a:pPr>
            <a:endParaRPr lang="es-ES" sz="1600" dirty="0">
              <a:latin typeface="+mn-l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ES" altLang="en-US" sz="16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Busio</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 J. (2018). PMBOK 6 resumen. </a:t>
            </a:r>
            <a:r>
              <a:rPr kumimoji="0" lang="es-ES" altLang="en-US" sz="1600" b="0" i="1"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TodoPMP</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Obtenido de </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hlinkClick r:id="rId3"/>
              </a:rPr>
              <a:t>https://todopmp.com/pmbok-6-resumen/</a:t>
            </a:r>
            <a:endPar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600" dirty="0">
              <a:latin typeface="+mn-l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ES" altLang="en-US" sz="16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Busio</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 J. (2020). PMBOK 7 Ya viene. </a:t>
            </a:r>
            <a:r>
              <a:rPr kumimoji="0" lang="es-ES" altLang="en-US" sz="1600" b="0" i="1"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TodoPMP</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Obtenido de </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hlinkClick r:id="rId4"/>
              </a:rPr>
              <a:t>https://todopmp.com/pmbok-7-ya-viene/</a:t>
            </a:r>
            <a:endPar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600" dirty="0">
              <a:latin typeface="+mn-l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Suárez, L. C. (2010). </a:t>
            </a:r>
            <a:r>
              <a:rPr kumimoji="0" lang="es-E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Estudio de la metodología de Gestión de Proyectos PRINCE2:Aplicación a un caso práctico.</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t>
            </a:r>
            <a:r>
              <a:rPr kumimoji="0" lang="es-ES" altLang="en-US" sz="16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Malaga</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Obtenido de </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hlinkClick r:id="rId5"/>
              </a:rPr>
              <a:t>http://www.lcc.uma.es/~guzman/prince2/PRINCE2.pdf</a:t>
            </a:r>
            <a:endPar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600" dirty="0">
              <a:latin typeface="+mn-l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Velasco, R. (14 de Mayo de 2019). ¿Qué es el PMBOK? </a:t>
            </a:r>
            <a:r>
              <a:rPr kumimoji="0" lang="es-ES" altLang="en-US" sz="1600" b="0" i="1"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Gestion</a:t>
            </a:r>
            <a:r>
              <a:rPr kumimoji="0" lang="es-ES" altLang="en-US" sz="1600" b="0" i="1"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de proyectos plus</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Obtenido de </a:t>
            </a:r>
            <a:r>
              <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hlinkClick r:id="rId6"/>
              </a:rPr>
              <a:t>https://gestiondeproyectosplus.com/que-es-pmbok/</a:t>
            </a:r>
            <a:endParaRPr kumimoji="0" lang="es-ES" altLang="en-US"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s-ES" altLang="en-US" sz="1600" dirty="0">
              <a:latin typeface="+mn-lt"/>
              <a:cs typeface="Times New Roman" panose="02020603050405020304" pitchFamily="18" charset="0"/>
            </a:endParaRPr>
          </a:p>
          <a:p>
            <a:r>
              <a:rPr lang="es-PE" sz="1600" dirty="0"/>
              <a:t>6. </a:t>
            </a:r>
            <a:r>
              <a:rPr lang="es-PE" sz="1600" dirty="0">
                <a:latin typeface="+mn-lt"/>
                <a:cs typeface="Arial" panose="020B0604020202020204" pitchFamily="34" charset="0"/>
              </a:rPr>
              <a:t>García, L. A. (01 del 2016). </a:t>
            </a:r>
            <a:r>
              <a:rPr lang="es-PE" sz="1600" i="1" dirty="0">
                <a:latin typeface="+mn-lt"/>
                <a:cs typeface="Arial" panose="020B0604020202020204" pitchFamily="34" charset="0"/>
              </a:rPr>
              <a:t>Gestión de proyectos según el PMI</a:t>
            </a:r>
            <a:r>
              <a:rPr lang="es-PE" sz="1600" dirty="0">
                <a:latin typeface="+mn-lt"/>
                <a:cs typeface="Arial" panose="020B0604020202020204" pitchFamily="34" charset="0"/>
              </a:rPr>
              <a:t>.[fecha de Consulta 22 de Julio de 2020].      	</a:t>
            </a:r>
            <a:endParaRPr lang="es-PE" sz="1600" dirty="0" smtClean="0">
              <a:latin typeface="+mn-lt"/>
              <a:cs typeface="Arial" panose="020B0604020202020204" pitchFamily="34" charset="0"/>
            </a:endParaRPr>
          </a:p>
          <a:p>
            <a:r>
              <a:rPr lang="es-PE" sz="1600" dirty="0" smtClean="0">
                <a:latin typeface="+mn-lt"/>
                <a:cs typeface="Arial" panose="020B0604020202020204" pitchFamily="34" charset="0"/>
              </a:rPr>
              <a:t>Disponible </a:t>
            </a:r>
            <a:r>
              <a:rPr lang="es-PE" sz="1600" dirty="0">
                <a:latin typeface="+mn-lt"/>
                <a:cs typeface="Arial" panose="020B0604020202020204" pitchFamily="34" charset="0"/>
              </a:rPr>
              <a:t>en: </a:t>
            </a:r>
            <a:r>
              <a:rPr lang="es-PE" sz="1600" dirty="0">
                <a:hlinkClick r:id="rId7"/>
              </a:rPr>
              <a:t>http://openaccess.uoc.edu/webapps/o2/bitstream/10609/45590/7/lameijideTFC0116memoria.pdf</a:t>
            </a:r>
            <a:r>
              <a:rPr lang="es-PE" dirty="0">
                <a:latin typeface="+mn-lt"/>
                <a:cs typeface="Arial" panose="020B0604020202020204" pitchFamily="34" charset="0"/>
              </a:rPr>
              <a:t/>
            </a:r>
            <a:br>
              <a:rPr lang="es-PE" dirty="0">
                <a:latin typeface="+mn-lt"/>
                <a:cs typeface="Arial" panose="020B0604020202020204" pitchFamily="34" charset="0"/>
              </a:rPr>
            </a:br>
            <a:endParaRPr lang="es-PE" dirty="0">
              <a:latin typeface="+mn-lt"/>
              <a:cs typeface="Arial" panose="020B0604020202020204" pitchFamily="34" charset="0"/>
            </a:endParaRPr>
          </a:p>
          <a:p>
            <a:r>
              <a:rPr lang="es-PE" dirty="0">
                <a:latin typeface="+mn-l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271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6D5E7-B595-4FDB-B829-1ECF6DADD2E6}"/>
              </a:ext>
            </a:extLst>
          </p:cNvPr>
          <p:cNvSpPr>
            <a:spLocks noGrp="1"/>
          </p:cNvSpPr>
          <p:nvPr>
            <p:ph type="ctrTitle"/>
          </p:nvPr>
        </p:nvSpPr>
        <p:spPr/>
        <p:txBody>
          <a:bodyPr/>
          <a:lstStyle/>
          <a:p>
            <a:r>
              <a:rPr lang="es-PE" dirty="0"/>
              <a:t>FASES DE GESTIÓN DE</a:t>
            </a:r>
            <a:br>
              <a:rPr lang="es-PE" dirty="0"/>
            </a:br>
            <a:r>
              <a:rPr lang="es-PE" dirty="0"/>
              <a:t>PROYECTOS</a:t>
            </a:r>
          </a:p>
        </p:txBody>
      </p:sp>
    </p:spTree>
    <p:extLst>
      <p:ext uri="{BB962C8B-B14F-4D97-AF65-F5344CB8AC3E}">
        <p14:creationId xmlns:p14="http://schemas.microsoft.com/office/powerpoint/2010/main" val="394242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0673B6-16E9-40F3-99F6-271D57893EE1}"/>
              </a:ext>
            </a:extLst>
          </p:cNvPr>
          <p:cNvSpPr>
            <a:spLocks noGrp="1"/>
          </p:cNvSpPr>
          <p:nvPr>
            <p:ph idx="1"/>
          </p:nvPr>
        </p:nvSpPr>
        <p:spPr>
          <a:xfrm>
            <a:off x="671146" y="709002"/>
            <a:ext cx="10515600" cy="1286852"/>
          </a:xfrm>
        </p:spPr>
        <p:txBody>
          <a:bodyPr/>
          <a:lstStyle/>
          <a:p>
            <a:r>
              <a:rPr lang="es-PE" dirty="0"/>
              <a:t>Cuando proyectos complejos o de gran tamaño se dividen en subproyectos o fases diferenciadas, por lo general, todos los grupos de procesos se repetirán en cada fase o subproyecto. </a:t>
            </a:r>
          </a:p>
        </p:txBody>
      </p:sp>
      <p:pic>
        <p:nvPicPr>
          <p:cNvPr id="6" name="Imagen 5">
            <a:extLst>
              <a:ext uri="{FF2B5EF4-FFF2-40B4-BE49-F238E27FC236}">
                <a16:creationId xmlns:a16="http://schemas.microsoft.com/office/drawing/2014/main" id="{A2CE0D43-6AFD-44CF-93C2-232107D3E198}"/>
              </a:ext>
            </a:extLst>
          </p:cNvPr>
          <p:cNvPicPr>
            <a:picLocks noChangeAspect="1"/>
          </p:cNvPicPr>
          <p:nvPr/>
        </p:nvPicPr>
        <p:blipFill>
          <a:blip r:embed="rId2"/>
          <a:stretch>
            <a:fillRect/>
          </a:stretch>
        </p:blipFill>
        <p:spPr>
          <a:xfrm>
            <a:off x="3620965" y="2297462"/>
            <a:ext cx="5268058" cy="3851536"/>
          </a:xfrm>
          <a:prstGeom prst="rect">
            <a:avLst/>
          </a:prstGeom>
        </p:spPr>
      </p:pic>
    </p:spTree>
    <p:extLst>
      <p:ext uri="{BB962C8B-B14F-4D97-AF65-F5344CB8AC3E}">
        <p14:creationId xmlns:p14="http://schemas.microsoft.com/office/powerpoint/2010/main" val="320483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41A59-3899-4A00-86B5-E605D1149262}"/>
              </a:ext>
            </a:extLst>
          </p:cNvPr>
          <p:cNvSpPr>
            <a:spLocks noGrp="1"/>
          </p:cNvSpPr>
          <p:nvPr>
            <p:ph type="title"/>
          </p:nvPr>
        </p:nvSpPr>
        <p:spPr/>
        <p:txBody>
          <a:bodyPr/>
          <a:lstStyle/>
          <a:p>
            <a:r>
              <a:rPr lang="es-PE" dirty="0"/>
              <a:t>DEFINICIÓN-APROBACIÓN</a:t>
            </a:r>
          </a:p>
        </p:txBody>
      </p:sp>
      <p:sp>
        <p:nvSpPr>
          <p:cNvPr id="3" name="Marcador de contenido 2">
            <a:extLst>
              <a:ext uri="{FF2B5EF4-FFF2-40B4-BE49-F238E27FC236}">
                <a16:creationId xmlns:a16="http://schemas.microsoft.com/office/drawing/2014/main" id="{31B9B755-8109-43DC-868C-E308EAC046AB}"/>
              </a:ext>
            </a:extLst>
          </p:cNvPr>
          <p:cNvSpPr>
            <a:spLocks noGrp="1"/>
          </p:cNvSpPr>
          <p:nvPr>
            <p:ph idx="1"/>
          </p:nvPr>
        </p:nvSpPr>
        <p:spPr>
          <a:xfrm>
            <a:off x="1097280" y="2012788"/>
            <a:ext cx="10058400" cy="3869266"/>
          </a:xfrm>
        </p:spPr>
        <p:txBody>
          <a:bodyPr>
            <a:normAutofit/>
          </a:bodyPr>
          <a:lstStyle/>
          <a:p>
            <a:pPr>
              <a:buFont typeface="Wingdings" panose="05000000000000000000" pitchFamily="2" charset="2"/>
              <a:buChar char="q"/>
            </a:pPr>
            <a:r>
              <a:rPr lang="es-PE" dirty="0"/>
              <a:t>Es definir un nuevo proyecto o una nueva fase de un proyecto ya existente, mediante la obtención de la autorización para comenzar dicho proyecto o fase. Se identifican los interesados (también conocidos como stakeholders) internos y externos que van a interactuar y ejercer alguna influencia sobre el resultado global del proyecto.[2] </a:t>
            </a:r>
          </a:p>
          <a:p>
            <a:pPr>
              <a:buFont typeface="Wingdings" panose="05000000000000000000" pitchFamily="2" charset="2"/>
              <a:buChar char="q"/>
            </a:pPr>
            <a:r>
              <a:rPr lang="es-PE" dirty="0"/>
              <a:t>Consiste en la definición del objetivo de un proyecto o de un conjunto de proyectos. Aquí la idea se concretiza, se hacen estudios y evaluaciones preliminares; se analiza el entorno, se preparan las previsiones, se evalúan objetivos y alternativas, realizando un primer examen de la misión, visión, objetivos, costos y programa; se justifican los presupuestos y se trata de fijar plazos; básicamente se trata de una fase de esquema director y de perfil. Esta fase responde al ¿Por qué?.[3]</a:t>
            </a:r>
            <a:br>
              <a:rPr lang="es-PE" dirty="0"/>
            </a:br>
            <a:endParaRPr lang="es-PE" dirty="0"/>
          </a:p>
          <a:p>
            <a:pPr>
              <a:buFont typeface="Wingdings" panose="05000000000000000000" pitchFamily="2" charset="2"/>
              <a:buChar char="q"/>
            </a:pPr>
            <a:endParaRPr lang="es-PE" dirty="0"/>
          </a:p>
        </p:txBody>
      </p:sp>
    </p:spTree>
    <p:extLst>
      <p:ext uri="{BB962C8B-B14F-4D97-AF65-F5344CB8AC3E}">
        <p14:creationId xmlns:p14="http://schemas.microsoft.com/office/powerpoint/2010/main" val="142649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50FC5-6385-4A08-9948-A8DEE93D4C74}"/>
              </a:ext>
            </a:extLst>
          </p:cNvPr>
          <p:cNvSpPr>
            <a:spLocks noGrp="1"/>
          </p:cNvSpPr>
          <p:nvPr>
            <p:ph type="title"/>
          </p:nvPr>
        </p:nvSpPr>
        <p:spPr/>
        <p:txBody>
          <a:bodyPr/>
          <a:lstStyle/>
          <a:p>
            <a:r>
              <a:rPr lang="es-PE" dirty="0"/>
              <a:t>PLANIFICACIÓN-CONCEPCIÓN	</a:t>
            </a:r>
          </a:p>
        </p:txBody>
      </p:sp>
      <p:sp>
        <p:nvSpPr>
          <p:cNvPr id="3" name="Marcador de contenido 2">
            <a:extLst>
              <a:ext uri="{FF2B5EF4-FFF2-40B4-BE49-F238E27FC236}">
                <a16:creationId xmlns:a16="http://schemas.microsoft.com/office/drawing/2014/main" id="{1AC23124-6B2A-41FA-ADA9-B76CFF71443A}"/>
              </a:ext>
            </a:extLst>
          </p:cNvPr>
          <p:cNvSpPr>
            <a:spLocks noGrp="1"/>
          </p:cNvSpPr>
          <p:nvPr>
            <p:ph idx="1"/>
          </p:nvPr>
        </p:nvSpPr>
        <p:spPr/>
        <p:txBody>
          <a:bodyPr>
            <a:normAutofit/>
          </a:bodyPr>
          <a:lstStyle/>
          <a:p>
            <a:pPr>
              <a:buFont typeface="Wingdings" panose="05000000000000000000" pitchFamily="2" charset="2"/>
              <a:buChar char="q"/>
            </a:pPr>
            <a:r>
              <a:rPr lang="es-PE" dirty="0"/>
              <a:t>Es el desarrollo del plan para la gestión/dirección del proyecto y los documentos del proyecto que se utilizarán para llevarlo a cabo. A medida que se recopilan o se comprenden más características o informaciones sobre el proyecto, puede ser necesaria una mayor planificación. El nombre de “planificación gradual”, para indicar que la planificación y la documentación son procesos repetitivos y continuos.[3].</a:t>
            </a:r>
          </a:p>
          <a:p>
            <a:pPr>
              <a:buFont typeface="Wingdings" panose="05000000000000000000" pitchFamily="2" charset="2"/>
              <a:buChar char="q"/>
            </a:pPr>
            <a:r>
              <a:rPr lang="es-PE" dirty="0"/>
              <a:t>El propósito es determinar, lo antes posible y con la mayor precisión, las especificaciones, los costos, los programas, las necesidades de recursos, los bloques de tareas y subsistemas que de una manera técnica y económica, formarán parte del proyecto. Esta fase de estudio conceptual y evaluación tiene por finalidad el estudio de las características de la obra y del procedimiento que permitirá alcanzar el resultado esperado. [2]</a:t>
            </a:r>
          </a:p>
          <a:p>
            <a:pPr>
              <a:buFont typeface="Wingdings" panose="05000000000000000000" pitchFamily="2" charset="2"/>
              <a:buChar char="q"/>
            </a:pPr>
            <a:r>
              <a:rPr lang="es-PE" dirty="0"/>
              <a:t> El objeto de la fase de concepción es definir el ¿qué? (qué producir), el ¿quién? (quién producirá, quién distribuirá), el ¿dónde? (dónde estará ubicado el proyecto), el ¿cuándo? (es decir el plazo) y el ¿cuánto? (cuánto costará y generará el proyecto).[2]</a:t>
            </a:r>
          </a:p>
        </p:txBody>
      </p:sp>
    </p:spTree>
    <p:extLst>
      <p:ext uri="{BB962C8B-B14F-4D97-AF65-F5344CB8AC3E}">
        <p14:creationId xmlns:p14="http://schemas.microsoft.com/office/powerpoint/2010/main" val="216609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C4D3B-43A2-4669-93DB-F055AC6F202F}"/>
              </a:ext>
            </a:extLst>
          </p:cNvPr>
          <p:cNvSpPr>
            <a:spLocks noGrp="1"/>
          </p:cNvSpPr>
          <p:nvPr>
            <p:ph type="title"/>
          </p:nvPr>
        </p:nvSpPr>
        <p:spPr/>
        <p:txBody>
          <a:bodyPr/>
          <a:lstStyle/>
          <a:p>
            <a:r>
              <a:rPr lang="es-PE" dirty="0"/>
              <a:t>CONSTRUCCIÓN-EJECUCIÓN</a:t>
            </a:r>
          </a:p>
        </p:txBody>
      </p:sp>
      <p:sp>
        <p:nvSpPr>
          <p:cNvPr id="3" name="Marcador de contenido 2">
            <a:extLst>
              <a:ext uri="{FF2B5EF4-FFF2-40B4-BE49-F238E27FC236}">
                <a16:creationId xmlns:a16="http://schemas.microsoft.com/office/drawing/2014/main" id="{13FE5E57-E833-4A36-BC9F-B621068224ED}"/>
              </a:ext>
            </a:extLst>
          </p:cNvPr>
          <p:cNvSpPr>
            <a:spLocks noGrp="1"/>
          </p:cNvSpPr>
          <p:nvPr>
            <p:ph idx="1"/>
          </p:nvPr>
        </p:nvSpPr>
        <p:spPr/>
        <p:txBody>
          <a:bodyPr>
            <a:normAutofit/>
          </a:bodyPr>
          <a:lstStyle/>
          <a:p>
            <a:pPr>
              <a:buFont typeface="Wingdings" panose="05000000000000000000" pitchFamily="2" charset="2"/>
              <a:buChar char="q"/>
            </a:pPr>
            <a:r>
              <a:rPr lang="es-PE" dirty="0"/>
              <a:t>Esta fase es la más larga y costosa en la mayoría de los casos y se trata de hacer realidad lo que se ha definido anteriormente. No es una fase de estudio, sino de gestión (planificación, organización, dirección y control). El objeto de esta fase se centra en el ¿cómo? realizar el proyecto.[2]</a:t>
            </a:r>
          </a:p>
          <a:p>
            <a:pPr marL="0" indent="0">
              <a:buNone/>
            </a:pPr>
            <a:endParaRPr lang="es-PE" dirty="0"/>
          </a:p>
          <a:p>
            <a:pPr>
              <a:buFont typeface="Wingdings" panose="05000000000000000000" pitchFamily="2" charset="2"/>
              <a:buChar char="q"/>
            </a:pPr>
            <a:r>
              <a:rPr lang="es-PE" dirty="0"/>
              <a:t>Esto implica coordinar personas y recursos, así como integrar y realizar las actividades del proyecto de conformidad con el plan para la dirección del proyecto. Durante la ejecución del proyecto, los resultados pueden requerir que se actualice la planificación y que se vuelva a establecer la línea base. Esto puede incluir cambios en la duración prevista de las actividades, cambios en la disponibilidad y productividad de recursos, así como en los riesgos no anticipados.[3]</a:t>
            </a:r>
          </a:p>
        </p:txBody>
      </p:sp>
    </p:spTree>
    <p:extLst>
      <p:ext uri="{BB962C8B-B14F-4D97-AF65-F5344CB8AC3E}">
        <p14:creationId xmlns:p14="http://schemas.microsoft.com/office/powerpoint/2010/main" val="337415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E1048-3FC7-44D0-9D96-76681C600E5C}"/>
              </a:ext>
            </a:extLst>
          </p:cNvPr>
          <p:cNvSpPr>
            <a:spLocks noGrp="1"/>
          </p:cNvSpPr>
          <p:nvPr>
            <p:ph type="title"/>
          </p:nvPr>
        </p:nvSpPr>
        <p:spPr>
          <a:xfrm>
            <a:off x="747347" y="263527"/>
            <a:ext cx="10988626" cy="1450757"/>
          </a:xfrm>
        </p:spPr>
        <p:txBody>
          <a:bodyPr>
            <a:normAutofit/>
          </a:bodyPr>
          <a:lstStyle/>
          <a:p>
            <a:r>
              <a:rPr lang="es-PE" sz="4400" dirty="0"/>
              <a:t>PUESTA EN MARCHA-SEGUIMIENTO Y CONTROL</a:t>
            </a:r>
          </a:p>
        </p:txBody>
      </p:sp>
      <p:sp>
        <p:nvSpPr>
          <p:cNvPr id="3" name="Marcador de contenido 2">
            <a:extLst>
              <a:ext uri="{FF2B5EF4-FFF2-40B4-BE49-F238E27FC236}">
                <a16:creationId xmlns:a16="http://schemas.microsoft.com/office/drawing/2014/main" id="{0DF66F73-A9A0-440E-956A-853C2D4CA8D5}"/>
              </a:ext>
            </a:extLst>
          </p:cNvPr>
          <p:cNvSpPr>
            <a:spLocks noGrp="1"/>
          </p:cNvSpPr>
          <p:nvPr>
            <p:ph idx="1"/>
          </p:nvPr>
        </p:nvSpPr>
        <p:spPr>
          <a:xfrm>
            <a:off x="1141241" y="2135881"/>
            <a:ext cx="10058400" cy="4023360"/>
          </a:xfrm>
        </p:spPr>
        <p:txBody>
          <a:bodyPr/>
          <a:lstStyle/>
          <a:p>
            <a:pPr>
              <a:buFont typeface="Wingdings" panose="05000000000000000000" pitchFamily="2" charset="2"/>
              <a:buChar char="q"/>
            </a:pPr>
            <a:r>
              <a:rPr lang="es-PE" dirty="0"/>
              <a:t>Llegar a esta fase significa juzgar que el proyecto es factible técnica y económicamente y que se llevará a cabo para alcanzar los objetivos deseados. Se realizan los ensayos y pruebas finales del sistema. Proporcionar a los planificadores la información de retroalimentación.</a:t>
            </a:r>
          </a:p>
          <a:p>
            <a:pPr>
              <a:buFont typeface="Wingdings" panose="05000000000000000000" pitchFamily="2" charset="2"/>
              <a:buChar char="q"/>
            </a:pPr>
            <a:endParaRPr lang="es-PE" dirty="0"/>
          </a:p>
          <a:p>
            <a:pPr>
              <a:buFont typeface="Wingdings" panose="05000000000000000000" pitchFamily="2" charset="2"/>
              <a:buChar char="q"/>
            </a:pPr>
            <a:r>
              <a:rPr lang="es-PE" dirty="0"/>
              <a:t>Está compuesto por aquellos procesos requeridos para supervisar, analizar y regular el progreso y el desempeño del proyecto, para identificar áreas en las que el plan requiera cambios y para iniciar los cambios correspondientes. Además de dar seguimiento y controlar el trabajo que se está realizando dentro de un grupo de proceso, este grupo de procesos da seguimiento y controla la totalidad del esfuerzo del proyecto.</a:t>
            </a:r>
          </a:p>
        </p:txBody>
      </p:sp>
    </p:spTree>
    <p:extLst>
      <p:ext uri="{BB962C8B-B14F-4D97-AF65-F5344CB8AC3E}">
        <p14:creationId xmlns:p14="http://schemas.microsoft.com/office/powerpoint/2010/main" val="345951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7325F-0129-45B4-8449-3BE59150265F}"/>
              </a:ext>
            </a:extLst>
          </p:cNvPr>
          <p:cNvSpPr>
            <a:spLocks noGrp="1"/>
          </p:cNvSpPr>
          <p:nvPr>
            <p:ph type="title"/>
          </p:nvPr>
        </p:nvSpPr>
        <p:spPr/>
        <p:txBody>
          <a:bodyPr/>
          <a:lstStyle/>
          <a:p>
            <a:r>
              <a:rPr lang="es-PE" dirty="0"/>
              <a:t>OPERACIÓN Y CESIÓN-CIERRE</a:t>
            </a:r>
          </a:p>
        </p:txBody>
      </p:sp>
      <p:sp>
        <p:nvSpPr>
          <p:cNvPr id="3" name="Marcador de contenido 2">
            <a:extLst>
              <a:ext uri="{FF2B5EF4-FFF2-40B4-BE49-F238E27FC236}">
                <a16:creationId xmlns:a16="http://schemas.microsoft.com/office/drawing/2014/main" id="{6F9F2038-F4D3-48D8-B560-CB4BA8233B9D}"/>
              </a:ext>
            </a:extLst>
          </p:cNvPr>
          <p:cNvSpPr>
            <a:spLocks noGrp="1"/>
          </p:cNvSpPr>
          <p:nvPr>
            <p:ph idx="1"/>
          </p:nvPr>
        </p:nvSpPr>
        <p:spPr/>
        <p:txBody>
          <a:bodyPr>
            <a:normAutofit/>
          </a:bodyPr>
          <a:lstStyle/>
          <a:p>
            <a:r>
              <a:rPr lang="es-PE" dirty="0"/>
              <a:t>En esta fase, el proyecto abandona la idea con la que se inició en la fase de definición, porque el sistema se ha integrado a la estructura organizativa regular o porque el producto o servicio se ha entregado al cliente que lo solicitó.[2]</a:t>
            </a:r>
          </a:p>
          <a:p>
            <a:r>
              <a:rPr lang="es-PE" dirty="0"/>
              <a:t>En esta fase se inicia la operación productiva del proyecto y comienza su vida útil; se puede también tener la situación de que el proyecto ha terminado en un fracaso y debe ser cancelado. Esta fase incluye la elaboración de documentos finales, archivos de documentos, balances financieros, microfilmes, “disquetes”, bases de datos, etc.[2]</a:t>
            </a:r>
          </a:p>
          <a:p>
            <a:r>
              <a:rPr lang="es-PE" dirty="0"/>
              <a:t>Está compuesto por aquellos procesos realizados para finalizar todas las actividades a través de todos los grupos de procesos de la dirección de proyectos, a fin de completar formalmente el proyecto, una fase del mismo u otras obligaciones contractuales.[3]</a:t>
            </a:r>
          </a:p>
          <a:p>
            <a:r>
              <a:rPr lang="es-PE" dirty="0"/>
              <a:t>Se verifica que los procesos definidos se hayan completado dentro de todos los grupos de procesos a fin de cerrar el proyecto o una fase del mismo.[3]</a:t>
            </a:r>
          </a:p>
        </p:txBody>
      </p:sp>
    </p:spTree>
    <p:extLst>
      <p:ext uri="{BB962C8B-B14F-4D97-AF65-F5344CB8AC3E}">
        <p14:creationId xmlns:p14="http://schemas.microsoft.com/office/powerpoint/2010/main" val="316161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PMBOK</a:t>
            </a:r>
            <a:endParaRPr lang="en-US" dirty="0"/>
          </a:p>
        </p:txBody>
      </p:sp>
      <p:sp>
        <p:nvSpPr>
          <p:cNvPr id="3" name="Rectángulo 2"/>
          <p:cNvSpPr/>
          <p:nvPr/>
        </p:nvSpPr>
        <p:spPr>
          <a:xfrm>
            <a:off x="1097280" y="1915074"/>
            <a:ext cx="10058400" cy="3416320"/>
          </a:xfrm>
          <a:prstGeom prst="rect">
            <a:avLst/>
          </a:prstGeom>
        </p:spPr>
        <p:txBody>
          <a:bodyPr wrap="square">
            <a:spAutoFit/>
          </a:bodyPr>
          <a:lstStyle/>
          <a:p>
            <a:pPr marL="285750" indent="-285750">
              <a:buFont typeface="Wingdings" panose="05000000000000000000" pitchFamily="2" charset="2"/>
              <a:buChar char="q"/>
            </a:pPr>
            <a:r>
              <a:rPr lang="es-ES" dirty="0"/>
              <a:t>Son las siglas de  Project Management </a:t>
            </a:r>
            <a:r>
              <a:rPr lang="es-ES" dirty="0" err="1"/>
              <a:t>Body</a:t>
            </a:r>
            <a:r>
              <a:rPr lang="es-ES" dirty="0"/>
              <a:t> of </a:t>
            </a:r>
            <a:r>
              <a:rPr lang="es-ES" dirty="0" err="1"/>
              <a:t>Knowledge</a:t>
            </a:r>
            <a:r>
              <a:rPr lang="es-ES" dirty="0"/>
              <a:t>.</a:t>
            </a:r>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r>
              <a:rPr lang="es-ES" dirty="0"/>
              <a:t>Guía de los Fundamentos para la Gestión de Proyectos.</a:t>
            </a:r>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r>
              <a:rPr lang="es-ES" dirty="0"/>
              <a:t>Desarrollada por el Project Management </a:t>
            </a:r>
            <a:r>
              <a:rPr lang="es-ES" dirty="0" err="1"/>
              <a:t>Institute</a:t>
            </a:r>
            <a:r>
              <a:rPr lang="es-ES" dirty="0"/>
              <a:t> (PMI). </a:t>
            </a:r>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r>
              <a:rPr lang="es-ES" dirty="0"/>
              <a:t>Publica el 6 de septiembre de 2017 su sexta edición.</a:t>
            </a:r>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r>
              <a:rPr lang="es-ES" dirty="0"/>
              <a:t>Explica el criterio que debe tener un gestor y las buenas prácticas relacionadas a la gestión, la administración y la dirección de proyectos mediante técnicas.</a:t>
            </a:r>
          </a:p>
          <a:p>
            <a:pPr marL="285750" indent="-285750">
              <a:buFont typeface="Wingdings" panose="05000000000000000000" pitchFamily="2" charset="2"/>
              <a:buChar char="q"/>
            </a:pPr>
            <a:endParaRPr lang="es-ES" dirty="0"/>
          </a:p>
          <a:p>
            <a:pPr marL="285750" indent="-285750">
              <a:buFont typeface="Wingdings" panose="05000000000000000000" pitchFamily="2" charset="2"/>
              <a:buChar char="q"/>
            </a:pPr>
            <a:r>
              <a:rPr lang="es-ES" dirty="0"/>
              <a:t>Herramientas que permiten identificar 49 procesos distintos. </a:t>
            </a:r>
          </a:p>
        </p:txBody>
      </p:sp>
    </p:spTree>
    <p:extLst>
      <p:ext uri="{BB962C8B-B14F-4D97-AF65-F5344CB8AC3E}">
        <p14:creationId xmlns:p14="http://schemas.microsoft.com/office/powerpoint/2010/main" val="407355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806</TotalTime>
  <Words>1255</Words>
  <Application>Microsoft Office PowerPoint</Application>
  <PresentationFormat>Panorámica</PresentationFormat>
  <Paragraphs>121</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Times New Roman</vt:lpstr>
      <vt:lpstr>Wingdings</vt:lpstr>
      <vt:lpstr>Retrospección</vt:lpstr>
      <vt:lpstr>INTEGRANTES</vt:lpstr>
      <vt:lpstr>FASES DE GESTIÓN DE PROYECTOS</vt:lpstr>
      <vt:lpstr>Presentación de PowerPoint</vt:lpstr>
      <vt:lpstr>DEFINICIÓN-APROBACIÓN</vt:lpstr>
      <vt:lpstr>PLANIFICACIÓN-CONCEPCIÓN </vt:lpstr>
      <vt:lpstr>CONSTRUCCIÓN-EJECUCIÓN</vt:lpstr>
      <vt:lpstr>PUESTA EN MARCHA-SEGUIMIENTO Y CONTROL</vt:lpstr>
      <vt:lpstr>OPERACIÓN Y CESIÓN-CIERRE</vt:lpstr>
      <vt:lpstr>PMBOK</vt:lpstr>
      <vt:lpstr>ESTRUCTURA DEL PMBOK </vt:lpstr>
      <vt:lpstr>PROCESO DE LA DIRECCION DE PROYECTOS </vt:lpstr>
      <vt:lpstr>Presentación de PowerPoint</vt:lpstr>
      <vt:lpstr>Presentación de PowerPoint</vt:lpstr>
      <vt:lpstr>NUEVA EDICION DEL PMBOK</vt:lpstr>
      <vt:lpstr>PRINCE2</vt:lpstr>
      <vt:lpstr>ROLES DE PRINCE2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FASES DE GESTIÓN DE PROYECTOS</dc:title>
  <dc:creator>Jeisson Castillo Garcia</dc:creator>
  <cp:lastModifiedBy>LENOVO</cp:lastModifiedBy>
  <cp:revision>36</cp:revision>
  <dcterms:created xsi:type="dcterms:W3CDTF">2020-07-18T16:09:11Z</dcterms:created>
  <dcterms:modified xsi:type="dcterms:W3CDTF">2020-07-23T00:44:29Z</dcterms:modified>
</cp:coreProperties>
</file>