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4" r:id="rId4"/>
    <p:sldId id="288" r:id="rId5"/>
    <p:sldId id="295" r:id="rId6"/>
    <p:sldId id="289" r:id="rId7"/>
    <p:sldId id="283" r:id="rId8"/>
    <p:sldId id="296" r:id="rId9"/>
    <p:sldId id="290" r:id="rId10"/>
    <p:sldId id="280" r:id="rId11"/>
    <p:sldId id="293" r:id="rId12"/>
    <p:sldId id="291" r:id="rId13"/>
    <p:sldId id="261" r:id="rId14"/>
    <p:sldId id="294" r:id="rId15"/>
    <p:sldId id="297" r:id="rId16"/>
    <p:sldId id="286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ulOfPaper" initials="S" lastIdx="1" clrIdx="0">
    <p:extLst>
      <p:ext uri="{19B8F6BF-5375-455C-9EA6-DF929625EA0E}">
        <p15:presenceInfo xmlns:p15="http://schemas.microsoft.com/office/powerpoint/2012/main" userId="SoulOfPa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>
      <p:cViewPr varScale="1">
        <p:scale>
          <a:sx n="72" d="100"/>
          <a:sy n="72" d="100"/>
        </p:scale>
        <p:origin x="12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Rectangle 53">
            <a:extLst>
              <a:ext uri="{FF2B5EF4-FFF2-40B4-BE49-F238E27FC236}">
                <a16:creationId xmlns:a16="http://schemas.microsoft.com/office/drawing/2014/main" id="{D246A5A6-B3B2-45DC-9271-5FA6ED4DEE8E}"/>
              </a:ext>
            </a:extLst>
          </p:cNvPr>
          <p:cNvSpPr>
            <a:spLocks noChangeArrowheads="1"/>
          </p:cNvSpPr>
          <p:nvPr/>
        </p:nvSpPr>
        <p:spPr bwMode="gray">
          <a:xfrm flipV="1">
            <a:off x="0" y="3003550"/>
            <a:ext cx="9144000" cy="77787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137087A-70C3-4B1F-9B35-70CC0A58A23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457200" y="6477000"/>
            <a:ext cx="2133600" cy="2444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0065385-9579-40A6-A0CA-5241E3DB1B6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3124200" y="6477000"/>
            <a:ext cx="2895600" cy="2444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C9804BA-1B7C-4A88-B192-002FA04EFF0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6553200" y="6477000"/>
            <a:ext cx="2133600" cy="2444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3533C472-38ED-40C0-99A3-F63AAC402F1B}" type="slidenum">
              <a:rPr lang="en-US" altLang="es-PE"/>
              <a:pPr/>
              <a:t>‹Nº›</a:t>
            </a:fld>
            <a:endParaRPr lang="en-US" altLang="es-PE"/>
          </a:p>
        </p:txBody>
      </p:sp>
      <p:grpSp>
        <p:nvGrpSpPr>
          <p:cNvPr id="3088" name="Group 16">
            <a:extLst>
              <a:ext uri="{FF2B5EF4-FFF2-40B4-BE49-F238E27FC236}">
                <a16:creationId xmlns:a16="http://schemas.microsoft.com/office/drawing/2014/main" id="{537FE8F8-B894-4FE0-BC60-480B9708FD42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691188"/>
            <a:ext cx="1079500" cy="633412"/>
            <a:chOff x="2680" y="3678"/>
            <a:chExt cx="680" cy="399"/>
          </a:xfrm>
        </p:grpSpPr>
        <p:sp>
          <p:nvSpPr>
            <p:cNvPr id="3086" name="Text Box 14">
              <a:extLst>
                <a:ext uri="{FF2B5EF4-FFF2-40B4-BE49-F238E27FC236}">
                  <a16:creationId xmlns:a16="http://schemas.microsoft.com/office/drawing/2014/main" id="{BCC62107-7F22-4D6D-8FBE-771F227D039A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680" y="3789"/>
              <a:ext cx="6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s-PE" sz="2400" b="1">
                  <a:solidFill>
                    <a:schemeClr val="bg1"/>
                  </a:solidFill>
                </a:rPr>
                <a:t>LOGO</a:t>
              </a:r>
            </a:p>
          </p:txBody>
        </p:sp>
        <p:sp>
          <p:nvSpPr>
            <p:cNvPr id="3087" name="AutoShape 15">
              <a:extLst>
                <a:ext uri="{FF2B5EF4-FFF2-40B4-BE49-F238E27FC236}">
                  <a16:creationId xmlns:a16="http://schemas.microsoft.com/office/drawing/2014/main" id="{B6B612E2-8FAC-4E8B-BFA5-2ABB7CE96FD0}"/>
                </a:ext>
              </a:extLst>
            </p:cNvPr>
            <p:cNvSpPr>
              <a:spLocks noChangeArrowheads="1"/>
            </p:cNvSpPr>
            <p:nvPr/>
          </p:nvSpPr>
          <p:spPr bwMode="white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s-PE" altLang="es-PE">
                <a:solidFill>
                  <a:schemeClr val="accent1"/>
                </a:solidFill>
              </a:endParaRPr>
            </a:p>
          </p:txBody>
        </p:sp>
      </p:grpSp>
      <p:sp>
        <p:nvSpPr>
          <p:cNvPr id="3074" name="Rectangle 2">
            <a:extLst>
              <a:ext uri="{FF2B5EF4-FFF2-40B4-BE49-F238E27FC236}">
                <a16:creationId xmlns:a16="http://schemas.microsoft.com/office/drawing/2014/main" id="{CF95149B-A773-490E-9A23-E005514324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95275" y="3035300"/>
            <a:ext cx="85344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pPr lvl="0"/>
            <a:r>
              <a:rPr lang="es-ES" altLang="es-PE" noProof="0"/>
              <a:t>Haga clic para modificar el estilo de título del patrón</a:t>
            </a:r>
            <a:endParaRPr lang="en-US" altLang="es-PE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3DC262D-F3F5-4D4F-8766-418214FD7C1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600200" y="4800600"/>
            <a:ext cx="58674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altLang="es-PE" noProof="0"/>
              <a:t>Haga clic para modificar el estilo de subtítulo del patrón</a:t>
            </a:r>
            <a:endParaRPr lang="en-US" altLang="es-PE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C9DD6-8903-45F6-9363-48CF2279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49F9EE-FAB9-4CDB-9A37-44CB102DE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8C8971-68D5-4E49-BA8C-D2EE5B5D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270ED1-3DF3-462A-8D87-EAFE724E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ACEF53-F656-46E4-9CE5-BEC1C365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0AEB12-DC26-4C6B-99CF-4E221C234E02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93141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61D672-DE41-438D-B362-6B810290B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114550" cy="6019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936F12-2767-4CAD-B20F-219BF752B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91250" cy="6019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AE7461-3F6F-4D85-99BE-2C7917BF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9F3801-0345-4628-94F4-739EFA32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31F535-ECA9-40B7-8F70-29862C12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4FAEF8-3A8F-4FD7-B057-00A999493F6A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037305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3D69C-F752-47AD-9869-B8512E53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533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abla 2">
            <a:extLst>
              <a:ext uri="{FF2B5EF4-FFF2-40B4-BE49-F238E27FC236}">
                <a16:creationId xmlns:a16="http://schemas.microsoft.com/office/drawing/2014/main" id="{23692C4F-08EA-48B0-942B-0787316A5A61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s-ES"/>
              <a:t>Haga clic en el icono para agregar una tabla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2E0B06-85C3-4A3B-BC26-5998E0A9E8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09A53E-AC56-4CE2-ABF5-3DB3DB432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1A34F0-9600-420C-996D-6CE3EFE9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82044536-B820-46E9-B54D-2E951943BF70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68638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5B46A-221B-4942-8EE0-CD6874480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2D2C17-0FFD-40E9-A89D-8E22ABC90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099923-B899-48D0-953E-1A00017C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F0C5E0-A7F6-4BAE-BF8C-092CB64EF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E2535B-AF07-4EC8-BC9D-9ACC4D9F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21411E-2D00-47A8-A703-7B6435D9BE63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44915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9F766-36E2-484F-84DB-34B1C676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5FDDA5-09E6-4BE7-B9AC-647C4B598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59717C-9138-4277-8FBD-378CB812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93539B-FAF0-4073-B713-36AC34DF3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B23CBB-6CB0-47EF-8FED-89B3EDAE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5A03C4-37D9-45BA-91EA-8995ED09B6B8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34068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9360E-911B-412C-96BD-11519613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83F8A5-DE95-49A5-A029-052872149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C8AB00-424A-440C-B1BD-447DFE5AD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6F8021-66FC-44C4-854D-A08334A0C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B274F5-FF51-42C4-B40E-251F2AA8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BD37FE-B7F7-47E8-B353-2D7897A0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3EE2E7-B2D8-4C20-91B9-C85F066CC909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61405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03308-3A84-49C4-86D4-8A686ACC1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A1A690-351A-4337-9E72-A27FF8B11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D400FE-1A05-4196-8B57-67C58D2A3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C11F9A-066D-414E-A17F-37279C3FE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12031B-CA32-48E0-956F-D3CBCED3A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DC713FB-351B-41F6-B8AD-C6A5D3807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9B0933C-76D0-4B25-8926-FDCF0015C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2B38E1-C137-4648-A018-63567495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68A02-7363-4D04-B365-45B1E986DDDF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402483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7F239-A38F-4B1F-B659-71A5E0222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2CF06B-4375-4BA6-8D14-B881D8BE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5392C1-F96B-41A8-9AF5-F470CE3BF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45F136-F329-4AA0-9A17-1058FF332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CDE27-AEFC-4D04-BDD8-C7021B9559AC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77593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1A6106-8C1F-4841-8152-900167E0C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A626E9-AD67-427C-8A77-3DE015F31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7F5CBB-A139-4DC4-BFB7-A22843BC1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ED87C-0CBF-43C7-A546-66B54A8DB92E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46547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46DE4-4D84-4729-9E50-57BBEDF18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FB5FEC-32C8-49C7-B9A5-0E6C1430E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5FC613-AF4F-4BFA-AF8A-DB079750E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466808-E681-4008-972A-FD02F3E5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66DE93-7BA3-462F-9EDF-42292E83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55B035-F755-44E3-A873-93B314A0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885495-1145-4DBA-A12A-C32B34D904E0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49203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BAF1B-76B1-40F7-A2BC-54C5D860A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A8C9356-C553-4327-AE65-500AC7CE6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7A0945-D046-4FD1-BF78-74C8963FD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C45F45-A134-4321-ADA0-9807D46D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055F16-A8D8-404C-B135-9E6E3CC03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E542C9-4F3B-42ED-8CC7-45CC9D45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C3EE80-E55C-4786-B572-577D71E4B6CF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24916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8" name="Object 44">
            <a:extLst>
              <a:ext uri="{FF2B5EF4-FFF2-40B4-BE49-F238E27FC236}">
                <a16:creationId xmlns:a16="http://schemas.microsoft.com/office/drawing/2014/main" id="{FABD1CC9-750B-41AF-A2D8-1DD743E6A9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Image" r:id="rId15" imgW="8698413" imgH="1104372" progId="Photoshop.Image.6">
                  <p:embed/>
                </p:oleObj>
              </mc:Choice>
              <mc:Fallback>
                <p:oleObj name="Image" r:id="rId15" imgW="8698413" imgH="1104372" progId="Photoshop.Image.6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9" name="Rectangle 45">
            <a:extLst>
              <a:ext uri="{FF2B5EF4-FFF2-40B4-BE49-F238E27FC236}">
                <a16:creationId xmlns:a16="http://schemas.microsoft.com/office/drawing/2014/main" id="{0040A7A3-7496-4597-B366-185839CA2376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990600"/>
            <a:ext cx="9144000" cy="12065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4862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F4C3ABC-C397-4CA2-986D-51208BD96B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los estilos de texto del patrón</a:t>
            </a:r>
          </a:p>
          <a:p>
            <a:pPr lvl="1"/>
            <a:r>
              <a:rPr lang="es-ES" altLang="es-PE"/>
              <a:t>Segundo nivel</a:t>
            </a:r>
          </a:p>
          <a:p>
            <a:pPr lvl="2"/>
            <a:r>
              <a:rPr lang="es-ES" altLang="es-PE"/>
              <a:t>Tercer nivel</a:t>
            </a:r>
          </a:p>
          <a:p>
            <a:pPr lvl="3"/>
            <a:r>
              <a:rPr lang="es-ES" altLang="es-PE"/>
              <a:t>Cuarto nivel</a:t>
            </a:r>
          </a:p>
          <a:p>
            <a:pPr lvl="4"/>
            <a:r>
              <a:rPr lang="es-ES" altLang="es-PE"/>
              <a:t>Quinto nivel</a:t>
            </a:r>
            <a:endParaRPr lang="en-US" altLang="es-PE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B3EC85A-CA80-408B-972A-5CF7DB84B4B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s-PE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663AE96-12AD-4D03-8000-C49C52EAB9B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s-PE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1446B0B-B9D7-4619-87D9-05B5652D245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276BBAD-C13C-4AC6-AC31-691F4B6BEC21}" type="slidenum">
              <a:rPr lang="en-US" altLang="es-PE"/>
              <a:pPr/>
              <a:t>‹Nº›</a:t>
            </a:fld>
            <a:endParaRPr lang="en-US" altLang="es-PE"/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D7D65F08-B55E-4A92-BD56-4F3E7DD344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381000" y="304800"/>
            <a:ext cx="8458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título del patrón</a:t>
            </a:r>
            <a:endParaRPr lang="en-U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078BE1E-4368-459E-9972-460B9E393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PE" sz="4400" dirty="0"/>
              <a:t>Contenido</a:t>
            </a:r>
            <a:endParaRPr lang="es-PE" altLang="es-PE" sz="2800" dirty="0"/>
          </a:p>
        </p:txBody>
      </p:sp>
      <p:grpSp>
        <p:nvGrpSpPr>
          <p:cNvPr id="41023" name="Group 63">
            <a:extLst>
              <a:ext uri="{FF2B5EF4-FFF2-40B4-BE49-F238E27FC236}">
                <a16:creationId xmlns:a16="http://schemas.microsoft.com/office/drawing/2014/main" id="{9DB4CF09-80D2-4802-9E05-82F5434AEAB8}"/>
              </a:ext>
            </a:extLst>
          </p:cNvPr>
          <p:cNvGrpSpPr>
            <a:grpSpLocks/>
          </p:cNvGrpSpPr>
          <p:nvPr/>
        </p:nvGrpSpPr>
        <p:grpSpPr bwMode="auto">
          <a:xfrm>
            <a:off x="2267744" y="1964336"/>
            <a:ext cx="4953000" cy="2929328"/>
            <a:chOff x="1152" y="1164"/>
            <a:chExt cx="3360" cy="2010"/>
          </a:xfrm>
        </p:grpSpPr>
        <p:grpSp>
          <p:nvGrpSpPr>
            <p:cNvPr id="40991" name="Group 31">
              <a:extLst>
                <a:ext uri="{FF2B5EF4-FFF2-40B4-BE49-F238E27FC236}">
                  <a16:creationId xmlns:a16="http://schemas.microsoft.com/office/drawing/2014/main" id="{3472EAFB-40AB-4AB5-8584-814AE49481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164"/>
              <a:ext cx="3360" cy="468"/>
              <a:chOff x="1152" y="1440"/>
              <a:chExt cx="3360" cy="468"/>
            </a:xfrm>
          </p:grpSpPr>
          <p:sp>
            <p:nvSpPr>
              <p:cNvPr id="40992" name="AutoShape 32">
                <a:extLst>
                  <a:ext uri="{FF2B5EF4-FFF2-40B4-BE49-F238E27FC236}">
                    <a16:creationId xmlns:a16="http://schemas.microsoft.com/office/drawing/2014/main" id="{A1F487F2-ACE7-4515-9E00-9701B891402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82" y="1475"/>
                <a:ext cx="3130" cy="421"/>
              </a:xfrm>
              <a:prstGeom prst="roundRect">
                <a:avLst>
                  <a:gd name="adj" fmla="val 50000"/>
                </a:avLst>
              </a:prstGeom>
              <a:noFill/>
              <a:ln w="38100" algn="ctr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PE"/>
              </a:p>
            </p:txBody>
          </p:sp>
          <p:grpSp>
            <p:nvGrpSpPr>
              <p:cNvPr id="40993" name="Group 33">
                <a:extLst>
                  <a:ext uri="{FF2B5EF4-FFF2-40B4-BE49-F238E27FC236}">
                    <a16:creationId xmlns:a16="http://schemas.microsoft.com/office/drawing/2014/main" id="{91B4976D-6910-475A-9811-B7BC08D805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1440"/>
                <a:ext cx="581" cy="468"/>
                <a:chOff x="720" y="960"/>
                <a:chExt cx="987" cy="795"/>
              </a:xfrm>
            </p:grpSpPr>
            <p:sp>
              <p:nvSpPr>
                <p:cNvPr id="40994" name="Oval 34">
                  <a:extLst>
                    <a:ext uri="{FF2B5EF4-FFF2-40B4-BE49-F238E27FC236}">
                      <a16:creationId xmlns:a16="http://schemas.microsoft.com/office/drawing/2014/main" id="{B21B9CB7-8EE7-405E-8502-AD211A59C3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1758052">
                  <a:off x="747" y="987"/>
                  <a:ext cx="960" cy="76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40995" name="Oval 35">
                  <a:extLst>
                    <a:ext uri="{FF2B5EF4-FFF2-40B4-BE49-F238E27FC236}">
                      <a16:creationId xmlns:a16="http://schemas.microsoft.com/office/drawing/2014/main" id="{7CFFEC15-1F7D-43C5-A806-FD73F7BE9B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1758052">
                  <a:off x="720" y="960"/>
                  <a:ext cx="960" cy="76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40996" name="Oval 36">
                  <a:extLst>
                    <a:ext uri="{FF2B5EF4-FFF2-40B4-BE49-F238E27FC236}">
                      <a16:creationId xmlns:a16="http://schemas.microsoft.com/office/drawing/2014/main" id="{7E82CBAE-9F53-4880-AA9E-45CA8B1F37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816" y="1008"/>
                  <a:ext cx="432" cy="43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50000"/>
                      </a:srgbClr>
                    </a:gs>
                    <a:gs pos="100000">
                      <a:srgbClr val="FFFFFF">
                        <a:gamma/>
                        <a:shade val="46275"/>
                        <a:invGamma/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sp>
            <p:nvSpPr>
              <p:cNvPr id="40997" name="Text Box 37">
                <a:extLst>
                  <a:ext uri="{FF2B5EF4-FFF2-40B4-BE49-F238E27FC236}">
                    <a16:creationId xmlns:a16="http://schemas.microsoft.com/office/drawing/2014/main" id="{DB67AC81-B377-4297-A7F7-A1086FCF9869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720" y="1550"/>
                <a:ext cx="741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s-PE" sz="2400" b="1" dirty="0">
                    <a:solidFill>
                      <a:srgbClr val="000000"/>
                    </a:solidFill>
                  </a:rPr>
                  <a:t>DSDM</a:t>
                </a:r>
              </a:p>
            </p:txBody>
          </p:sp>
          <p:sp>
            <p:nvSpPr>
              <p:cNvPr id="40998" name="Text Box 38">
                <a:extLst>
                  <a:ext uri="{FF2B5EF4-FFF2-40B4-BE49-F238E27FC236}">
                    <a16:creationId xmlns:a16="http://schemas.microsoft.com/office/drawing/2014/main" id="{211E91D1-DC9D-40E9-BE17-02EC78CE8A26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287" y="1475"/>
                <a:ext cx="354" cy="3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es-PE" sz="3200" b="1">
                    <a:solidFill>
                      <a:schemeClr val="bg1"/>
                    </a:solidFill>
                  </a:rPr>
                  <a:t>1.</a:t>
                </a:r>
              </a:p>
            </p:txBody>
          </p:sp>
        </p:grpSp>
        <p:grpSp>
          <p:nvGrpSpPr>
            <p:cNvPr id="40999" name="Group 39">
              <a:extLst>
                <a:ext uri="{FF2B5EF4-FFF2-40B4-BE49-F238E27FC236}">
                  <a16:creationId xmlns:a16="http://schemas.microsoft.com/office/drawing/2014/main" id="{99AF9D3E-BD18-4BFC-933D-6BE7F1C0B4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740"/>
              <a:ext cx="3360" cy="468"/>
              <a:chOff x="1152" y="1440"/>
              <a:chExt cx="3360" cy="468"/>
            </a:xfrm>
          </p:grpSpPr>
          <p:sp>
            <p:nvSpPr>
              <p:cNvPr id="41000" name="AutoShape 40">
                <a:extLst>
                  <a:ext uri="{FF2B5EF4-FFF2-40B4-BE49-F238E27FC236}">
                    <a16:creationId xmlns:a16="http://schemas.microsoft.com/office/drawing/2014/main" id="{D22584A6-1BE0-4EA2-A316-596EA5105AB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82" y="1475"/>
                <a:ext cx="3130" cy="421"/>
              </a:xfrm>
              <a:prstGeom prst="roundRect">
                <a:avLst>
                  <a:gd name="adj" fmla="val 50000"/>
                </a:avLst>
              </a:prstGeom>
              <a:noFill/>
              <a:ln w="38100" algn="ctr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5EEB7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PE"/>
              </a:p>
            </p:txBody>
          </p:sp>
          <p:grpSp>
            <p:nvGrpSpPr>
              <p:cNvPr id="41001" name="Group 41">
                <a:extLst>
                  <a:ext uri="{FF2B5EF4-FFF2-40B4-BE49-F238E27FC236}">
                    <a16:creationId xmlns:a16="http://schemas.microsoft.com/office/drawing/2014/main" id="{48A9231C-9625-4524-BA52-D5CD6867FB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1440"/>
                <a:ext cx="581" cy="468"/>
                <a:chOff x="720" y="960"/>
                <a:chExt cx="987" cy="795"/>
              </a:xfrm>
            </p:grpSpPr>
            <p:sp>
              <p:nvSpPr>
                <p:cNvPr id="41002" name="Oval 42">
                  <a:extLst>
                    <a:ext uri="{FF2B5EF4-FFF2-40B4-BE49-F238E27FC236}">
                      <a16:creationId xmlns:a16="http://schemas.microsoft.com/office/drawing/2014/main" id="{0F325676-1AD9-45E3-896E-8999262056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1758052">
                  <a:off x="747" y="987"/>
                  <a:ext cx="960" cy="76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41003" name="Oval 43">
                  <a:extLst>
                    <a:ext uri="{FF2B5EF4-FFF2-40B4-BE49-F238E27FC236}">
                      <a16:creationId xmlns:a16="http://schemas.microsoft.com/office/drawing/2014/main" id="{02DAAA2E-D0CA-4785-ACC8-B237D382D5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1758052">
                  <a:off x="720" y="960"/>
                  <a:ext cx="960" cy="76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41004" name="Oval 44">
                  <a:extLst>
                    <a:ext uri="{FF2B5EF4-FFF2-40B4-BE49-F238E27FC236}">
                      <a16:creationId xmlns:a16="http://schemas.microsoft.com/office/drawing/2014/main" id="{302789AD-30E5-494C-B3E1-456B57C15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816" y="1008"/>
                  <a:ext cx="432" cy="43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50000"/>
                      </a:srgbClr>
                    </a:gs>
                    <a:gs pos="100000">
                      <a:srgbClr val="FFFFFF">
                        <a:gamma/>
                        <a:shade val="46275"/>
                        <a:invGamma/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sp>
            <p:nvSpPr>
              <p:cNvPr id="41005" name="Text Box 45">
                <a:extLst>
                  <a:ext uri="{FF2B5EF4-FFF2-40B4-BE49-F238E27FC236}">
                    <a16:creationId xmlns:a16="http://schemas.microsoft.com/office/drawing/2014/main" id="{22790ACC-9779-4258-9DE4-6F0C8FAC6724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720" y="1550"/>
                <a:ext cx="579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s-PE" sz="2400" b="1" dirty="0">
                    <a:solidFill>
                      <a:srgbClr val="000000"/>
                    </a:solidFill>
                  </a:rPr>
                  <a:t>RAD</a:t>
                </a:r>
              </a:p>
            </p:txBody>
          </p:sp>
          <p:sp>
            <p:nvSpPr>
              <p:cNvPr id="41006" name="Text Box 46">
                <a:extLst>
                  <a:ext uri="{FF2B5EF4-FFF2-40B4-BE49-F238E27FC236}">
                    <a16:creationId xmlns:a16="http://schemas.microsoft.com/office/drawing/2014/main" id="{12D16BB9-134B-4745-8B55-94D2D5071C16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287" y="1475"/>
                <a:ext cx="354" cy="3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es-PE" sz="3200" b="1">
                    <a:solidFill>
                      <a:schemeClr val="bg1"/>
                    </a:solidFill>
                  </a:rPr>
                  <a:t>2.</a:t>
                </a:r>
              </a:p>
            </p:txBody>
          </p:sp>
        </p:grpSp>
        <p:grpSp>
          <p:nvGrpSpPr>
            <p:cNvPr id="41007" name="Group 47">
              <a:extLst>
                <a:ext uri="{FF2B5EF4-FFF2-40B4-BE49-F238E27FC236}">
                  <a16:creationId xmlns:a16="http://schemas.microsoft.com/office/drawing/2014/main" id="{49DDF433-50FD-460A-AC81-B41F746521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316"/>
              <a:ext cx="3360" cy="468"/>
              <a:chOff x="1152" y="1440"/>
              <a:chExt cx="3360" cy="468"/>
            </a:xfrm>
          </p:grpSpPr>
          <p:sp>
            <p:nvSpPr>
              <p:cNvPr id="41008" name="AutoShape 48">
                <a:extLst>
                  <a:ext uri="{FF2B5EF4-FFF2-40B4-BE49-F238E27FC236}">
                    <a16:creationId xmlns:a16="http://schemas.microsoft.com/office/drawing/2014/main" id="{E7FBA024-E2FF-4ED9-A732-73AC02DBF9B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82" y="1475"/>
                <a:ext cx="3130" cy="421"/>
              </a:xfrm>
              <a:prstGeom prst="roundRect">
                <a:avLst>
                  <a:gd name="adj" fmla="val 50000"/>
                </a:avLst>
              </a:prstGeom>
              <a:noFill/>
              <a:ln w="38100" algn="ctr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5EEB7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PE"/>
              </a:p>
            </p:txBody>
          </p:sp>
          <p:grpSp>
            <p:nvGrpSpPr>
              <p:cNvPr id="41009" name="Group 49">
                <a:extLst>
                  <a:ext uri="{FF2B5EF4-FFF2-40B4-BE49-F238E27FC236}">
                    <a16:creationId xmlns:a16="http://schemas.microsoft.com/office/drawing/2014/main" id="{FA4E5E75-6A0C-421A-9843-EF736BEF26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1440"/>
                <a:ext cx="581" cy="468"/>
                <a:chOff x="720" y="960"/>
                <a:chExt cx="987" cy="795"/>
              </a:xfrm>
            </p:grpSpPr>
            <p:sp>
              <p:nvSpPr>
                <p:cNvPr id="41010" name="Oval 50">
                  <a:extLst>
                    <a:ext uri="{FF2B5EF4-FFF2-40B4-BE49-F238E27FC236}">
                      <a16:creationId xmlns:a16="http://schemas.microsoft.com/office/drawing/2014/main" id="{7E777E26-C7BC-4728-8970-48FE713BBE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1758052">
                  <a:off x="747" y="987"/>
                  <a:ext cx="960" cy="76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41011" name="Oval 51">
                  <a:extLst>
                    <a:ext uri="{FF2B5EF4-FFF2-40B4-BE49-F238E27FC236}">
                      <a16:creationId xmlns:a16="http://schemas.microsoft.com/office/drawing/2014/main" id="{5C9240A4-B0BB-4F88-8563-532BEC4354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1758052">
                  <a:off x="720" y="960"/>
                  <a:ext cx="960" cy="76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41012" name="Oval 52">
                  <a:extLst>
                    <a:ext uri="{FF2B5EF4-FFF2-40B4-BE49-F238E27FC236}">
                      <a16:creationId xmlns:a16="http://schemas.microsoft.com/office/drawing/2014/main" id="{1ECAEFDF-A3E1-48D4-BFD7-CEBADC9B28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816" y="1008"/>
                  <a:ext cx="432" cy="43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50000"/>
                      </a:srgbClr>
                    </a:gs>
                    <a:gs pos="100000">
                      <a:srgbClr val="FFFFFF">
                        <a:gamma/>
                        <a:shade val="46275"/>
                        <a:invGamma/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sp>
            <p:nvSpPr>
              <p:cNvPr id="41013" name="Text Box 53">
                <a:extLst>
                  <a:ext uri="{FF2B5EF4-FFF2-40B4-BE49-F238E27FC236}">
                    <a16:creationId xmlns:a16="http://schemas.microsoft.com/office/drawing/2014/main" id="{08129C3C-3333-4747-83BC-DE2BE5E2232A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720" y="1550"/>
                <a:ext cx="891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s-PE" sz="2400" b="1" dirty="0">
                    <a:solidFill>
                      <a:srgbClr val="000000"/>
                    </a:solidFill>
                  </a:rPr>
                  <a:t>Kanban</a:t>
                </a:r>
              </a:p>
            </p:txBody>
          </p:sp>
          <p:sp>
            <p:nvSpPr>
              <p:cNvPr id="41014" name="Text Box 54">
                <a:extLst>
                  <a:ext uri="{FF2B5EF4-FFF2-40B4-BE49-F238E27FC236}">
                    <a16:creationId xmlns:a16="http://schemas.microsoft.com/office/drawing/2014/main" id="{87A59AF1-1E3F-4F2E-89CC-BC81A2474F63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287" y="1475"/>
                <a:ext cx="354" cy="3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es-PE" sz="3200" b="1">
                    <a:solidFill>
                      <a:schemeClr val="bg1"/>
                    </a:solidFill>
                  </a:rPr>
                  <a:t>3.</a:t>
                </a:r>
              </a:p>
            </p:txBody>
          </p:sp>
        </p:grpSp>
        <p:sp>
          <p:nvSpPr>
            <p:cNvPr id="41020" name="Oval 60">
              <a:extLst>
                <a:ext uri="{FF2B5EF4-FFF2-40B4-BE49-F238E27FC236}">
                  <a16:creationId xmlns:a16="http://schemas.microsoft.com/office/drawing/2014/main" id="{FD66E884-56B4-4033-8D5E-5ABE6099D92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8" y="2920"/>
              <a:ext cx="254" cy="254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  <p:sp>
        <p:nvSpPr>
          <p:cNvPr id="2" name="AutoShape 40">
            <a:extLst>
              <a:ext uri="{FF2B5EF4-FFF2-40B4-BE49-F238E27FC236}">
                <a16:creationId xmlns:a16="http://schemas.microsoft.com/office/drawing/2014/main" id="{D5C9BA02-CC87-468D-8F7D-6D704D0B9C7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6789" y="4544559"/>
            <a:ext cx="4613955" cy="613555"/>
          </a:xfrm>
          <a:prstGeom prst="roundRect">
            <a:avLst>
              <a:gd name="adj" fmla="val 50000"/>
            </a:avLst>
          </a:prstGeom>
          <a:noFill/>
          <a:ln w="38100" algn="ctr">
            <a:solidFill>
              <a:srgbClr val="7030A0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PE"/>
          </a:p>
        </p:txBody>
      </p:sp>
      <p:sp>
        <p:nvSpPr>
          <p:cNvPr id="3" name="Oval 43">
            <a:extLst>
              <a:ext uri="{FF2B5EF4-FFF2-40B4-BE49-F238E27FC236}">
                <a16:creationId xmlns:a16="http://schemas.microsoft.com/office/drawing/2014/main" id="{EE5AFDB0-7BD8-4172-A9D4-082FC11E8CF1}"/>
              </a:ext>
            </a:extLst>
          </p:cNvPr>
          <p:cNvSpPr>
            <a:spLocks noChangeArrowheads="1"/>
          </p:cNvSpPr>
          <p:nvPr/>
        </p:nvSpPr>
        <p:spPr bwMode="gray">
          <a:xfrm rot="1758052">
            <a:off x="2267744" y="4493551"/>
            <a:ext cx="833027" cy="658888"/>
          </a:xfrm>
          <a:prstGeom prst="ellipse">
            <a:avLst/>
          </a:prstGeom>
          <a:gradFill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endParaRPr lang="es-PE"/>
          </a:p>
        </p:txBody>
      </p:sp>
      <p:sp>
        <p:nvSpPr>
          <p:cNvPr id="4" name="Text Box 45">
            <a:extLst>
              <a:ext uri="{FF2B5EF4-FFF2-40B4-BE49-F238E27FC236}">
                <a16:creationId xmlns:a16="http://schemas.microsoft.com/office/drawing/2014/main" id="{2B836DE4-5F3A-4E43-A9D4-22FB8E7E2F1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05037" y="4653862"/>
            <a:ext cx="29209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PE" sz="2400" b="1" dirty="0">
                <a:solidFill>
                  <a:srgbClr val="000000"/>
                </a:solidFill>
              </a:rPr>
              <a:t>Lean Development</a:t>
            </a:r>
          </a:p>
        </p:txBody>
      </p:sp>
      <p:sp>
        <p:nvSpPr>
          <p:cNvPr id="5" name="Text Box 46">
            <a:extLst>
              <a:ext uri="{FF2B5EF4-FFF2-40B4-BE49-F238E27FC236}">
                <a16:creationId xmlns:a16="http://schemas.microsoft.com/office/drawing/2014/main" id="{9236095D-A178-4281-8328-729A62421A4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466748" y="4544559"/>
            <a:ext cx="521834" cy="580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s-PE" sz="3200" b="1" dirty="0">
                <a:solidFill>
                  <a:schemeClr val="bg1"/>
                </a:solidFill>
              </a:rPr>
              <a:t>4.</a:t>
            </a:r>
          </a:p>
        </p:txBody>
      </p:sp>
      <p:sp>
        <p:nvSpPr>
          <p:cNvPr id="6" name="AutoShape 40">
            <a:extLst>
              <a:ext uri="{FF2B5EF4-FFF2-40B4-BE49-F238E27FC236}">
                <a16:creationId xmlns:a16="http://schemas.microsoft.com/office/drawing/2014/main" id="{EC8C8DCF-4D92-4043-A55F-CD9F98CE670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5401" y="5382101"/>
            <a:ext cx="4613955" cy="613555"/>
          </a:xfrm>
          <a:prstGeom prst="roundRect">
            <a:avLst>
              <a:gd name="adj" fmla="val 50000"/>
            </a:avLst>
          </a:prstGeom>
          <a:noFill/>
          <a:ln w="38100" algn="ctr">
            <a:solidFill>
              <a:schemeClr val="bg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5EEB7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s-PE"/>
          </a:p>
        </p:txBody>
      </p:sp>
      <p:sp>
        <p:nvSpPr>
          <p:cNvPr id="7" name="Oval 43">
            <a:extLst>
              <a:ext uri="{FF2B5EF4-FFF2-40B4-BE49-F238E27FC236}">
                <a16:creationId xmlns:a16="http://schemas.microsoft.com/office/drawing/2014/main" id="{9BAB2EB4-036F-407D-9FB6-3652BA5C802B}"/>
              </a:ext>
            </a:extLst>
          </p:cNvPr>
          <p:cNvSpPr>
            <a:spLocks noChangeArrowheads="1"/>
          </p:cNvSpPr>
          <p:nvPr/>
        </p:nvSpPr>
        <p:spPr bwMode="gray">
          <a:xfrm rot="1758052">
            <a:off x="2266356" y="5331093"/>
            <a:ext cx="833027" cy="658888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endParaRPr lang="es-PE"/>
          </a:p>
        </p:txBody>
      </p:sp>
      <p:sp>
        <p:nvSpPr>
          <p:cNvPr id="8" name="Text Box 45">
            <a:extLst>
              <a:ext uri="{FF2B5EF4-FFF2-40B4-BE49-F238E27FC236}">
                <a16:creationId xmlns:a16="http://schemas.microsoft.com/office/drawing/2014/main" id="{2D1F7CB4-4392-43F9-ABD4-7CA76798D6E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03649" y="5491404"/>
            <a:ext cx="16546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PE" sz="2400" b="1" dirty="0">
                <a:solidFill>
                  <a:srgbClr val="000000"/>
                </a:solidFill>
              </a:rPr>
              <a:t>Six Sigma</a:t>
            </a:r>
          </a:p>
        </p:txBody>
      </p:sp>
      <p:sp>
        <p:nvSpPr>
          <p:cNvPr id="9" name="Text Box 46">
            <a:extLst>
              <a:ext uri="{FF2B5EF4-FFF2-40B4-BE49-F238E27FC236}">
                <a16:creationId xmlns:a16="http://schemas.microsoft.com/office/drawing/2014/main" id="{816E7322-C9F6-4602-A9FA-C75BAD0BA62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465360" y="5382101"/>
            <a:ext cx="521834" cy="580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s-PE" sz="3200" b="1" dirty="0">
                <a:solidFill>
                  <a:schemeClr val="bg1"/>
                </a:solidFill>
              </a:rPr>
              <a:t>5.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83990D0E-B492-42D1-81CA-0B02F8DDB2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 dirty="0"/>
              <a:t>LEAN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D77E930-CF22-4F0B-98D2-C87C69BC9BE2}"/>
              </a:ext>
            </a:extLst>
          </p:cNvPr>
          <p:cNvSpPr txBox="1"/>
          <p:nvPr/>
        </p:nvSpPr>
        <p:spPr>
          <a:xfrm>
            <a:off x="342900" y="2780928"/>
            <a:ext cx="845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El desarrollo de software Lean (LSD) es la traducción de los principios de fabricación ajustada. A este modelo productivo también se le denominó "producción justo a tiempo" y surgió por primera vez en las plantas de manufactura de Toyota.</a:t>
            </a:r>
            <a:endParaRPr lang="es-PE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83990D0E-B492-42D1-81CA-0B02F8DDB2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 dirty="0"/>
              <a:t>LEAN</a:t>
            </a:r>
          </a:p>
        </p:txBody>
      </p:sp>
      <p:pic>
        <p:nvPicPr>
          <p:cNvPr id="3074" name="Picture 2" descr="Lean &amp; kanban: introducción">
            <a:extLst>
              <a:ext uri="{FF2B5EF4-FFF2-40B4-BE49-F238E27FC236}">
                <a16:creationId xmlns:a16="http://schemas.microsoft.com/office/drawing/2014/main" id="{69DF1979-0352-48CB-AECF-48F885EE7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628800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83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83990D0E-B492-42D1-81CA-0B02F8DDB2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 dirty="0"/>
              <a:t>LEAN</a:t>
            </a:r>
          </a:p>
        </p:txBody>
      </p:sp>
      <p:pic>
        <p:nvPicPr>
          <p:cNvPr id="5122" name="Picture 2" descr="🥇▷【 Etapas de la implantación de la filosofía Lean - Lean ...">
            <a:extLst>
              <a:ext uri="{FF2B5EF4-FFF2-40B4-BE49-F238E27FC236}">
                <a16:creationId xmlns:a16="http://schemas.microsoft.com/office/drawing/2014/main" id="{CF6D95E1-7B74-41CE-8467-660A43A5B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495425"/>
            <a:ext cx="7029450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177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6FC6DD7-B895-41C2-AD3C-CBE95B296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 dirty="0"/>
              <a:t>SIX SIGMA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B1E7E1A-996B-4483-9F05-D52598798EF9}"/>
              </a:ext>
            </a:extLst>
          </p:cNvPr>
          <p:cNvSpPr txBox="1"/>
          <p:nvPr/>
        </p:nvSpPr>
        <p:spPr>
          <a:xfrm>
            <a:off x="215008" y="2420888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/>
              <a:t>Six</a:t>
            </a:r>
            <a:r>
              <a:rPr lang="es-ES" sz="2400" dirty="0"/>
              <a:t> Sigma es un método basado en datos que examina los procesos repetitivos de las empresas y tiene por objetivo llevar la calidad hasta niveles cercanos a la perfección.</a:t>
            </a:r>
            <a:endParaRPr lang="es-PE" sz="2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93C060C-534B-4B3F-B1AA-FB941A174A84}"/>
              </a:ext>
            </a:extLst>
          </p:cNvPr>
          <p:cNvSpPr txBox="1"/>
          <p:nvPr/>
        </p:nvSpPr>
        <p:spPr>
          <a:xfrm>
            <a:off x="215008" y="3702870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/>
              <a:t>Six</a:t>
            </a:r>
            <a:r>
              <a:rPr lang="es-ES" sz="2400" dirty="0"/>
              <a:t> Sigma constituye un modelo de gestión de calidad que también se conoce como DMAIC, siglas de las palabras en inglés: define, </a:t>
            </a:r>
            <a:r>
              <a:rPr lang="es-ES" sz="2400" dirty="0" err="1"/>
              <a:t>measure</a:t>
            </a:r>
            <a:r>
              <a:rPr lang="es-ES" sz="2400" dirty="0"/>
              <a:t>, </a:t>
            </a:r>
            <a:r>
              <a:rPr lang="es-ES" sz="2400" dirty="0" err="1"/>
              <a:t>analyze</a:t>
            </a:r>
            <a:r>
              <a:rPr lang="es-ES" sz="2400" dirty="0"/>
              <a:t>, </a:t>
            </a:r>
            <a:r>
              <a:rPr lang="es-ES" sz="2400" dirty="0" err="1"/>
              <a:t>improve</a:t>
            </a:r>
            <a:r>
              <a:rPr lang="es-ES" sz="2400" dirty="0"/>
              <a:t> y control.</a:t>
            </a:r>
            <a:endParaRPr lang="es-PE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6FC6DD7-B895-41C2-AD3C-CBE95B296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 dirty="0"/>
              <a:t>SIX SIGMA</a:t>
            </a:r>
          </a:p>
        </p:txBody>
      </p:sp>
      <p:pic>
        <p:nvPicPr>
          <p:cNvPr id="45078" name="Picture 22" descr="El Blog de Raffo Trucíos: ¿EN QUÉ CONSISTE LA METODOLOGÍA SIX SIGMA?">
            <a:extLst>
              <a:ext uri="{FF2B5EF4-FFF2-40B4-BE49-F238E27FC236}">
                <a16:creationId xmlns:a16="http://schemas.microsoft.com/office/drawing/2014/main" id="{5EBAEDEB-E777-4ED6-B76E-9BA059BE8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16" y="1196752"/>
            <a:ext cx="8160568" cy="598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826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Kaizen Blog - Resumen de los Modelos Kaizen, Lean y Six Sigma">
            <a:extLst>
              <a:ext uri="{FF2B5EF4-FFF2-40B4-BE49-F238E27FC236}">
                <a16:creationId xmlns:a16="http://schemas.microsoft.com/office/drawing/2014/main" id="{DE915A0F-6EF5-4B52-A603-E4833F1E1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" y="1484784"/>
            <a:ext cx="7572375" cy="461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711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6FC6DD7-B895-41C2-AD3C-CBE95B296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 dirty="0"/>
              <a:t>REFERENCIAS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C02401D-EDF0-4F7A-8569-D2DE010676AF}"/>
              </a:ext>
            </a:extLst>
          </p:cNvPr>
          <p:cNvSpPr txBox="1"/>
          <p:nvPr/>
        </p:nvSpPr>
        <p:spPr>
          <a:xfrm>
            <a:off x="799012" y="1916832"/>
            <a:ext cx="754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 David C. Young. (2012). Software </a:t>
            </a:r>
            <a:r>
              <a:rPr lang="es-ES" dirty="0" err="1"/>
              <a:t>Development</a:t>
            </a:r>
            <a:r>
              <a:rPr lang="es-ES" dirty="0"/>
              <a:t> </a:t>
            </a:r>
            <a:r>
              <a:rPr lang="es-ES" dirty="0" err="1"/>
              <a:t>Methodologies</a:t>
            </a:r>
            <a:r>
              <a:rPr lang="es-ES" dirty="0"/>
              <a:t> [</a:t>
            </a:r>
            <a:r>
              <a:rPr lang="es-ES" dirty="0" err="1"/>
              <a:t>Paper</a:t>
            </a:r>
            <a:r>
              <a:rPr lang="es-ES" dirty="0"/>
              <a:t>] </a:t>
            </a:r>
            <a:endParaRPr lang="es-PE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5D68AED-E8AB-4E16-8156-DA0FB716D7F0}"/>
              </a:ext>
            </a:extLst>
          </p:cNvPr>
          <p:cNvSpPr txBox="1"/>
          <p:nvPr/>
        </p:nvSpPr>
        <p:spPr>
          <a:xfrm>
            <a:off x="799012" y="2694158"/>
            <a:ext cx="8065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PE" dirty="0"/>
              <a:t>Rivas, Carlos Ignacio. (2015). Metodologías actuales de desarrollo de SO </a:t>
            </a:r>
          </a:p>
          <a:p>
            <a:r>
              <a:rPr lang="es-PE" dirty="0"/>
              <a:t>[</a:t>
            </a:r>
            <a:r>
              <a:rPr lang="es-PE" dirty="0" err="1"/>
              <a:t>Paper</a:t>
            </a:r>
            <a:r>
              <a:rPr lang="es-PE" dirty="0"/>
              <a:t>]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239AD4A-679A-40E9-999A-2021EEFC24D0}"/>
              </a:ext>
            </a:extLst>
          </p:cNvPr>
          <p:cNvSpPr txBox="1"/>
          <p:nvPr/>
        </p:nvSpPr>
        <p:spPr>
          <a:xfrm>
            <a:off x="799012" y="3748483"/>
            <a:ext cx="6737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 </a:t>
            </a:r>
            <a:r>
              <a:rPr lang="es-ES" dirty="0" err="1"/>
              <a:t>Ivan</a:t>
            </a:r>
            <a:r>
              <a:rPr lang="es-ES" dirty="0"/>
              <a:t> </a:t>
            </a:r>
            <a:r>
              <a:rPr lang="es-ES" dirty="0" err="1"/>
              <a:t>Bumbak</a:t>
            </a:r>
            <a:r>
              <a:rPr lang="es-ES" dirty="0"/>
              <a:t>. (2018). </a:t>
            </a:r>
            <a:r>
              <a:rPr lang="en-US" dirty="0"/>
              <a:t>Software development methodologies on</a:t>
            </a:r>
          </a:p>
          <a:p>
            <a:r>
              <a:rPr lang="en-US" dirty="0"/>
              <a:t>android application using example [</a:t>
            </a:r>
            <a:r>
              <a:rPr lang="es-PE" dirty="0" err="1"/>
              <a:t>Graduate</a:t>
            </a:r>
            <a:r>
              <a:rPr lang="es-PE" dirty="0"/>
              <a:t> </a:t>
            </a:r>
            <a:r>
              <a:rPr lang="es-PE" dirty="0" err="1"/>
              <a:t>thesis</a:t>
            </a:r>
            <a:r>
              <a:rPr lang="en-US" dirty="0"/>
              <a:t>]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1397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E3271BC-632E-4A50-B590-B2CD0AB94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 dirty="0"/>
              <a:t>DSDM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FB8522C-1543-4AF6-A387-2201B9866109}"/>
              </a:ext>
            </a:extLst>
          </p:cNvPr>
          <p:cNvSpPr txBox="1"/>
          <p:nvPr/>
        </p:nvSpPr>
        <p:spPr>
          <a:xfrm>
            <a:off x="81828" y="3212976"/>
            <a:ext cx="89803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dirty="0"/>
              <a:t>Establece tiempo, calidad y costo al inicio del proyecto.</a:t>
            </a:r>
          </a:p>
          <a:p>
            <a:pPr algn="ctr"/>
            <a:r>
              <a:rPr lang="es-ES" sz="2800" dirty="0"/>
              <a:t>La participación del cliente es critica para</a:t>
            </a:r>
          </a:p>
          <a:p>
            <a:pPr algn="ctr"/>
            <a:r>
              <a:rPr lang="es-ES" sz="2800" dirty="0"/>
              <a:t> establecer estas prioridades.</a:t>
            </a:r>
            <a:endParaRPr lang="es-PE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E3271BC-632E-4A50-B590-B2CD0AB94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 dirty="0"/>
              <a:t>DSDM</a:t>
            </a:r>
          </a:p>
        </p:txBody>
      </p:sp>
      <p:pic>
        <p:nvPicPr>
          <p:cNvPr id="2050" name="Picture 2" descr="Métodos de Desarrollo de Sistemas Dinámicos(DSDM) | Ingeniería del ...">
            <a:extLst>
              <a:ext uri="{FF2B5EF4-FFF2-40B4-BE49-F238E27FC236}">
                <a16:creationId xmlns:a16="http://schemas.microsoft.com/office/drawing/2014/main" id="{E4B8EFBC-0697-40AD-A55C-0E852AAD9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00" y="1435258"/>
            <a:ext cx="6816799" cy="511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4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E3271BC-632E-4A50-B590-B2CD0AB94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 dirty="0"/>
              <a:t>RAD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533C2BF-9BF6-4B4C-B735-835E16367032}"/>
              </a:ext>
            </a:extLst>
          </p:cNvPr>
          <p:cNvSpPr txBox="1"/>
          <p:nvPr/>
        </p:nvSpPr>
        <p:spPr>
          <a:xfrm>
            <a:off x="339911" y="2996952"/>
            <a:ext cx="84641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dirty="0"/>
              <a:t>Esta metodología pone énfasis en minimizar</a:t>
            </a:r>
          </a:p>
          <a:p>
            <a:pPr algn="ctr"/>
            <a:r>
              <a:rPr lang="es-ES" sz="2800" dirty="0"/>
              <a:t>la planificación y se enfoca en la creación de</a:t>
            </a:r>
            <a:endParaRPr lang="es-PE" sz="2800" dirty="0"/>
          </a:p>
          <a:p>
            <a:pPr algn="ctr"/>
            <a:r>
              <a:rPr lang="es-PE" sz="2800" dirty="0"/>
              <a:t>prototipos y en el uso de componentes reutilizables.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84934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E3271BC-632E-4A50-B590-B2CD0AB94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 dirty="0"/>
              <a:t>RAD</a:t>
            </a:r>
          </a:p>
        </p:txBody>
      </p:sp>
      <p:pic>
        <p:nvPicPr>
          <p:cNvPr id="3074" name="Picture 2" descr="Analisis y diseños de sistemas">
            <a:extLst>
              <a:ext uri="{FF2B5EF4-FFF2-40B4-BE49-F238E27FC236}">
                <a16:creationId xmlns:a16="http://schemas.microsoft.com/office/drawing/2014/main" id="{54BDFCC3-C545-4A5F-949C-3F28E04D4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22" y="1196752"/>
            <a:ext cx="7358955" cy="552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57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E3271BC-632E-4A50-B590-B2CD0AB94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 dirty="0"/>
              <a:t>RAD</a:t>
            </a:r>
          </a:p>
        </p:txBody>
      </p:sp>
      <p:pic>
        <p:nvPicPr>
          <p:cNvPr id="2" name="Picture 2" descr="Metodología RAD – Herramientas Automatizadas">
            <a:extLst>
              <a:ext uri="{FF2B5EF4-FFF2-40B4-BE49-F238E27FC236}">
                <a16:creationId xmlns:a16="http://schemas.microsoft.com/office/drawing/2014/main" id="{1C53C0F4-1581-4AF8-B33E-9ABD05693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600200"/>
            <a:ext cx="91440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4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E3271BC-632E-4A50-B590-B2CD0AB94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 dirty="0"/>
              <a:t>KANBAN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8D0D7E6-2F8B-447A-B967-14B2C2E78039}"/>
              </a:ext>
            </a:extLst>
          </p:cNvPr>
          <p:cNvSpPr txBox="1"/>
          <p:nvPr/>
        </p:nvSpPr>
        <p:spPr>
          <a:xfrm>
            <a:off x="782216" y="2780928"/>
            <a:ext cx="75795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Esta metodología es muy sencilla, se puede actualizar y los equipos de trabajo la pueden asumir sin problema. Al ser un método visual permite que a golpe de vista se conozca el estado de los proyectos y asignar nuevas tareas de manera muy efectiva.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05237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E3271BC-632E-4A50-B590-B2CD0AB94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 dirty="0"/>
              <a:t>KANBAN</a:t>
            </a:r>
          </a:p>
        </p:txBody>
      </p:sp>
      <p:pic>
        <p:nvPicPr>
          <p:cNvPr id="4098" name="Picture 2" descr="SITEMA O PROCESO kanban">
            <a:extLst>
              <a:ext uri="{FF2B5EF4-FFF2-40B4-BE49-F238E27FC236}">
                <a16:creationId xmlns:a16="http://schemas.microsoft.com/office/drawing/2014/main" id="{A0BC285A-F198-4F26-B5D0-A40F9C196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556792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51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E3271BC-632E-4A50-B590-B2CD0AB94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 dirty="0"/>
              <a:t>KANBAN</a:t>
            </a:r>
          </a:p>
        </p:txBody>
      </p:sp>
      <p:pic>
        <p:nvPicPr>
          <p:cNvPr id="69634" name="Picture 2" descr="6 principios de Kanban para agregar valor – PMI">
            <a:extLst>
              <a:ext uri="{FF2B5EF4-FFF2-40B4-BE49-F238E27FC236}">
                <a16:creationId xmlns:a16="http://schemas.microsoft.com/office/drawing/2014/main" id="{2D065BB1-96B4-435D-BBAA-D28F7B3AD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2" y="1266825"/>
            <a:ext cx="5362575" cy="559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648900"/>
      </p:ext>
    </p:extLst>
  </p:cSld>
  <p:clrMapOvr>
    <a:masterClrMapping/>
  </p:clrMapOvr>
</p:sld>
</file>

<file path=ppt/theme/theme1.xml><?xml version="1.0" encoding="utf-8"?>
<a:theme xmlns:a="http://schemas.openxmlformats.org/drawingml/2006/main" name="170Gp_natural_light">
  <a:themeElements>
    <a:clrScheme name="170Gp_natural_light 1">
      <a:dk1>
        <a:srgbClr val="000000"/>
      </a:dk1>
      <a:lt1>
        <a:srgbClr val="FFFFFF"/>
      </a:lt1>
      <a:dk2>
        <a:srgbClr val="000066"/>
      </a:dk2>
      <a:lt2>
        <a:srgbClr val="C0C0C0"/>
      </a:lt2>
      <a:accent1>
        <a:srgbClr val="65D135"/>
      </a:accent1>
      <a:accent2>
        <a:srgbClr val="ECCE4C"/>
      </a:accent2>
      <a:accent3>
        <a:srgbClr val="FFFFFF"/>
      </a:accent3>
      <a:accent4>
        <a:srgbClr val="000000"/>
      </a:accent4>
      <a:accent5>
        <a:srgbClr val="B8E5AE"/>
      </a:accent5>
      <a:accent6>
        <a:srgbClr val="D6BA44"/>
      </a:accent6>
      <a:hlink>
        <a:srgbClr val="AE0404"/>
      </a:hlink>
      <a:folHlink>
        <a:srgbClr val="0066CC"/>
      </a:folHlink>
    </a:clrScheme>
    <a:fontScheme name="170Gp_natural_ligh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70Gp_natural_light 1">
        <a:dk1>
          <a:srgbClr val="000000"/>
        </a:dk1>
        <a:lt1>
          <a:srgbClr val="FFFFFF"/>
        </a:lt1>
        <a:dk2>
          <a:srgbClr val="000066"/>
        </a:dk2>
        <a:lt2>
          <a:srgbClr val="C0C0C0"/>
        </a:lt2>
        <a:accent1>
          <a:srgbClr val="65D135"/>
        </a:accent1>
        <a:accent2>
          <a:srgbClr val="ECCE4C"/>
        </a:accent2>
        <a:accent3>
          <a:srgbClr val="FFFFFF"/>
        </a:accent3>
        <a:accent4>
          <a:srgbClr val="000000"/>
        </a:accent4>
        <a:accent5>
          <a:srgbClr val="B8E5AE"/>
        </a:accent5>
        <a:accent6>
          <a:srgbClr val="D6BA44"/>
        </a:accent6>
        <a:hlink>
          <a:srgbClr val="AE0404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2">
        <a:dk1>
          <a:srgbClr val="000000"/>
        </a:dk1>
        <a:lt1>
          <a:srgbClr val="FFFFFF"/>
        </a:lt1>
        <a:dk2>
          <a:srgbClr val="17407D"/>
        </a:dk2>
        <a:lt2>
          <a:srgbClr val="DDDDDD"/>
        </a:lt2>
        <a:accent1>
          <a:srgbClr val="5DC5B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6DFD9"/>
        </a:accent5>
        <a:accent6>
          <a:srgbClr val="8AB9E7"/>
        </a:accent6>
        <a:hlink>
          <a:srgbClr val="5D99DB"/>
        </a:hlink>
        <a:folHlink>
          <a:srgbClr val="F1CA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3">
        <a:dk1>
          <a:srgbClr val="000000"/>
        </a:dk1>
        <a:lt1>
          <a:srgbClr val="FFFFFF"/>
        </a:lt1>
        <a:dk2>
          <a:srgbClr val="511550"/>
        </a:dk2>
        <a:lt2>
          <a:srgbClr val="DDDDDD"/>
        </a:lt2>
        <a:accent1>
          <a:srgbClr val="8B8DE1"/>
        </a:accent1>
        <a:accent2>
          <a:srgbClr val="CABDF5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B7ABDE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cdb2004177l</Template>
  <TotalTime>305</TotalTime>
  <Words>287</Words>
  <Application>Microsoft Office PowerPoint</Application>
  <PresentationFormat>Presentación en pantalla (4:3)</PresentationFormat>
  <Paragraphs>40</Paragraphs>
  <Slides>16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Times New Roman</vt:lpstr>
      <vt:lpstr>Wingdings</vt:lpstr>
      <vt:lpstr>170Gp_natural_light</vt:lpstr>
      <vt:lpstr>Image</vt:lpstr>
      <vt:lpstr>Contenido</vt:lpstr>
      <vt:lpstr>DSDM</vt:lpstr>
      <vt:lpstr>DSDM</vt:lpstr>
      <vt:lpstr>RAD</vt:lpstr>
      <vt:lpstr>RAD</vt:lpstr>
      <vt:lpstr>RAD</vt:lpstr>
      <vt:lpstr>KANBAN</vt:lpstr>
      <vt:lpstr>KANBAN</vt:lpstr>
      <vt:lpstr>KANBAN</vt:lpstr>
      <vt:lpstr>LEAN</vt:lpstr>
      <vt:lpstr>LEAN</vt:lpstr>
      <vt:lpstr>LEAN</vt:lpstr>
      <vt:lpstr>SIX SIGMA</vt:lpstr>
      <vt:lpstr>SIX SIGMA</vt:lpstr>
      <vt:lpstr>Presentación de PowerPoint</vt:lpstr>
      <vt:lpstr>REFERENCIAS</vt:lpstr>
    </vt:vector>
  </TitlesOfParts>
  <Company>Guilddesign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Contenido</dc:title>
  <dc:creator>SoulOfPaper</dc:creator>
  <cp:lastModifiedBy>SoulOfPaper</cp:lastModifiedBy>
  <cp:revision>15</cp:revision>
  <dcterms:created xsi:type="dcterms:W3CDTF">2020-07-15T22:31:49Z</dcterms:created>
  <dcterms:modified xsi:type="dcterms:W3CDTF">2020-07-23T00:11:24Z</dcterms:modified>
</cp:coreProperties>
</file>