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5518A9-B687-4302-9395-2322403C6656}"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A99A684-0CB7-41E9-A4DF-5D1C2CA5BF6F}"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EDD7C35-9E19-4518-A4B2-3B09CD8CC756}"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196DA8-8897-4DDF-BFB6-5D83863C837A}"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DCBBA708-C5F0-412D-90E2-1919F0D196AE}" type="datetimeFigureOut">
              <a:rPr lang="en-US" dirty="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A9C8F8FA-EF43-4642-9368-3F4E33039BD9}" type="datetimeFigureOut">
              <a:rPr lang="en-US" dirty="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7/22/2020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EB9C5D3-0140-4E75-8D7F-C0623D06DFD7}" type="datetimeFigureOut">
              <a:rPr lang="en-US" dirty="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3AE0757-B101-4811-9189-10EB2F458E2D}"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EBDC078-589F-40E3-816C-EE21D62B5BBA}" type="datetimeFigureOut">
              <a:rPr lang="en-US" dirty="0"/>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7/22/2020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sarrolloweb.com/articulos/desarrollo-agil-kanba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odigogeek.com.mx/scrum/metodologia-de-desarrollo-scr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latzi.com/blog/metodologia-scrum-fa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METODOLOGIA SCRUM</a:t>
            </a:r>
            <a:endParaRPr lang="es-PE" dirty="0"/>
          </a:p>
        </p:txBody>
      </p:sp>
      <p:sp>
        <p:nvSpPr>
          <p:cNvPr id="3" name="Subtítulo 2"/>
          <p:cNvSpPr>
            <a:spLocks noGrp="1"/>
          </p:cNvSpPr>
          <p:nvPr>
            <p:ph type="subTitle" idx="1"/>
          </p:nvPr>
        </p:nvSpPr>
        <p:spPr/>
        <p:txBody>
          <a:bodyPr/>
          <a:lstStyle/>
          <a:p>
            <a:endParaRPr lang="es-PE"/>
          </a:p>
        </p:txBody>
      </p:sp>
    </p:spTree>
    <p:extLst>
      <p:ext uri="{BB962C8B-B14F-4D97-AF65-F5344CB8AC3E}">
        <p14:creationId xmlns:p14="http://schemas.microsoft.com/office/powerpoint/2010/main" val="185564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92500" lnSpcReduction="20000"/>
          </a:bodyPr>
          <a:lstStyle/>
          <a:p>
            <a:pPr marL="0" indent="0">
              <a:buNone/>
            </a:pPr>
            <a:r>
              <a:rPr lang="es-PE" b="1" dirty="0">
                <a:solidFill>
                  <a:schemeClr val="bg1"/>
                </a:solidFill>
                <a:effectLst/>
                <a:latin typeface="Times New Roman" panose="02020603050405020304" pitchFamily="18" charset="0"/>
                <a:cs typeface="Times New Roman" panose="02020603050405020304" pitchFamily="18" charset="0"/>
              </a:rPr>
              <a:t>Optimizar el flujo de trabajo</a:t>
            </a:r>
          </a:p>
          <a:p>
            <a:pPr marL="0" indent="0">
              <a:buNone/>
            </a:pPr>
            <a:r>
              <a:rPr lang="es-PE" dirty="0">
                <a:solidFill>
                  <a:schemeClr val="bg1"/>
                </a:solidFill>
                <a:effectLst/>
                <a:latin typeface="Times New Roman" panose="02020603050405020304" pitchFamily="18" charset="0"/>
                <a:cs typeface="Times New Roman" panose="02020603050405020304" pitchFamily="18" charset="0"/>
              </a:rPr>
              <a:t>El objetivo una la producción estable, continua y previsible. Midiendo el tiempo que el ciclo completo de ejecución del proyecto demanda (por ejemplo, cantidad de días desde el inicio del análisis hasta el fin del </a:t>
            </a:r>
            <a:r>
              <a:rPr lang="es-PE" dirty="0" err="1">
                <a:solidFill>
                  <a:schemeClr val="bg1"/>
                </a:solidFill>
                <a:effectLst/>
                <a:latin typeface="Times New Roman" panose="02020603050405020304" pitchFamily="18" charset="0"/>
                <a:cs typeface="Times New Roman" panose="02020603050405020304" pitchFamily="18" charset="0"/>
              </a:rPr>
              <a:t>deploy</a:t>
            </a:r>
            <a:r>
              <a:rPr lang="es-PE" dirty="0">
                <a:solidFill>
                  <a:schemeClr val="bg1"/>
                </a:solidFill>
                <a:effectLst/>
                <a:latin typeface="Times New Roman" panose="02020603050405020304" pitchFamily="18" charset="0"/>
                <a:cs typeface="Times New Roman" panose="02020603050405020304" pitchFamily="18" charset="0"/>
              </a:rPr>
              <a:t>  según el ejemplo del tablero anterior), se obtiene el </a:t>
            </a:r>
            <a:r>
              <a:rPr lang="es-PE" dirty="0" err="1">
                <a:solidFill>
                  <a:schemeClr val="bg1"/>
                </a:solidFill>
                <a:effectLst/>
                <a:latin typeface="Times New Roman" panose="02020603050405020304" pitchFamily="18" charset="0"/>
                <a:cs typeface="Times New Roman" panose="02020603050405020304" pitchFamily="18" charset="0"/>
              </a:rPr>
              <a:t>CycleTime.Al</a:t>
            </a:r>
            <a:r>
              <a:rPr lang="es-PE" dirty="0">
                <a:solidFill>
                  <a:schemeClr val="bg1"/>
                </a:solidFill>
                <a:effectLst/>
                <a:latin typeface="Times New Roman" panose="02020603050405020304" pitchFamily="18" charset="0"/>
                <a:cs typeface="Times New Roman" panose="02020603050405020304" pitchFamily="18" charset="0"/>
              </a:rPr>
              <a:t> dividir, el </a:t>
            </a:r>
            <a:r>
              <a:rPr lang="es-PE" dirty="0" err="1">
                <a:solidFill>
                  <a:schemeClr val="bg1"/>
                </a:solidFill>
                <a:effectLst/>
                <a:latin typeface="Times New Roman" panose="02020603050405020304" pitchFamily="18" charset="0"/>
                <a:cs typeface="Times New Roman" panose="02020603050405020304" pitchFamily="18" charset="0"/>
              </a:rPr>
              <a:t>CycleTime</a:t>
            </a:r>
            <a:r>
              <a:rPr lang="es-PE" dirty="0">
                <a:solidFill>
                  <a:schemeClr val="bg1"/>
                </a:solidFill>
                <a:effectLst/>
                <a:latin typeface="Times New Roman" panose="02020603050405020304" pitchFamily="18" charset="0"/>
                <a:cs typeface="Times New Roman" panose="02020603050405020304" pitchFamily="18" charset="0"/>
              </a:rPr>
              <a:t> por el WIP, se obtiene el "rendimiento de trabajo", denominado </a:t>
            </a:r>
            <a:r>
              <a:rPr lang="es-PE" dirty="0" err="1">
                <a:solidFill>
                  <a:schemeClr val="bg1"/>
                </a:solidFill>
                <a:effectLst/>
                <a:latin typeface="Times New Roman" panose="02020603050405020304" pitchFamily="18" charset="0"/>
                <a:cs typeface="Times New Roman" panose="02020603050405020304" pitchFamily="18" charset="0"/>
              </a:rPr>
              <a:t>Throughput</a:t>
            </a:r>
            <a:r>
              <a:rPr lang="es-PE" dirty="0">
                <a:solidFill>
                  <a:schemeClr val="bg1"/>
                </a:solidFill>
                <a:effectLst/>
                <a:latin typeface="Times New Roman" panose="02020603050405020304" pitchFamily="18" charset="0"/>
                <a:cs typeface="Times New Roman" panose="02020603050405020304" pitchFamily="18" charset="0"/>
              </a:rPr>
              <a:t>, es decir, la cantidad de ítems que un equipo puede terminar en un determinado período de tiempo.</a:t>
            </a:r>
          </a:p>
          <a:p>
            <a:pPr marL="0" indent="0">
              <a:buNone/>
            </a:pPr>
            <a:r>
              <a:rPr lang="es-PE" b="1" dirty="0" err="1">
                <a:solidFill>
                  <a:schemeClr val="bg1"/>
                </a:solidFill>
                <a:effectLst/>
                <a:latin typeface="Times New Roman" panose="02020603050405020304" pitchFamily="18" charset="0"/>
                <a:cs typeface="Times New Roman" panose="02020603050405020304" pitchFamily="18" charset="0"/>
              </a:rPr>
              <a:t>Throughput</a:t>
            </a:r>
            <a:r>
              <a:rPr lang="es-PE" b="1" dirty="0">
                <a:solidFill>
                  <a:schemeClr val="bg1"/>
                </a:solidFill>
                <a:effectLst/>
                <a:latin typeface="Times New Roman" panose="02020603050405020304" pitchFamily="18" charset="0"/>
                <a:cs typeface="Times New Roman" panose="02020603050405020304" pitchFamily="18" charset="0"/>
              </a:rPr>
              <a:t> = </a:t>
            </a:r>
            <a:r>
              <a:rPr lang="es-PE" b="1" dirty="0" err="1">
                <a:solidFill>
                  <a:schemeClr val="bg1"/>
                </a:solidFill>
                <a:effectLst/>
                <a:latin typeface="Times New Roman" panose="02020603050405020304" pitchFamily="18" charset="0"/>
                <a:cs typeface="Times New Roman" panose="02020603050405020304" pitchFamily="18" charset="0"/>
              </a:rPr>
              <a:t>CycleTime</a:t>
            </a:r>
            <a:r>
              <a:rPr lang="es-PE" b="1" dirty="0">
                <a:solidFill>
                  <a:schemeClr val="bg1"/>
                </a:solidFill>
                <a:effectLst/>
                <a:latin typeface="Times New Roman" panose="02020603050405020304" pitchFamily="18" charset="0"/>
                <a:cs typeface="Times New Roman" panose="02020603050405020304" pitchFamily="18" charset="0"/>
              </a:rPr>
              <a:t>/WIP</a:t>
            </a:r>
            <a:endParaRPr lang="es-PE" dirty="0">
              <a:solidFill>
                <a:schemeClr val="bg1"/>
              </a:solidFill>
              <a:effectLst/>
              <a:latin typeface="Times New Roman" panose="02020603050405020304" pitchFamily="18" charset="0"/>
              <a:cs typeface="Times New Roman" panose="02020603050405020304" pitchFamily="18" charset="0"/>
            </a:endParaRPr>
          </a:p>
          <a:p>
            <a:pPr marL="0" indent="0">
              <a:buNone/>
            </a:pPr>
            <a:r>
              <a:rPr lang="es-PE" dirty="0">
                <a:solidFill>
                  <a:schemeClr val="bg1"/>
                </a:solidFill>
                <a:effectLst/>
                <a:latin typeface="Times New Roman" panose="02020603050405020304" pitchFamily="18" charset="0"/>
                <a:cs typeface="Times New Roman" panose="02020603050405020304" pitchFamily="18" charset="0"/>
              </a:rPr>
              <a:t>Con estos valores, la optimización del flujo de trabajo consistirá en la búsqueda de:</a:t>
            </a:r>
          </a:p>
          <a:p>
            <a:pPr lvl="1">
              <a:buFont typeface="Wingdings" panose="05000000000000000000" pitchFamily="2" charset="2"/>
              <a:buChar char="v"/>
            </a:pPr>
            <a:r>
              <a:rPr lang="es-PE" dirty="0">
                <a:solidFill>
                  <a:schemeClr val="bg1"/>
                </a:solidFill>
                <a:effectLst/>
                <a:latin typeface="Times New Roman" panose="02020603050405020304" pitchFamily="18" charset="0"/>
                <a:cs typeface="Times New Roman" panose="02020603050405020304" pitchFamily="18" charset="0"/>
              </a:rPr>
              <a:t>Minimizar el </a:t>
            </a:r>
            <a:r>
              <a:rPr lang="es-PE" dirty="0" err="1">
                <a:solidFill>
                  <a:schemeClr val="bg1"/>
                </a:solidFill>
                <a:effectLst/>
                <a:latin typeface="Times New Roman" panose="02020603050405020304" pitchFamily="18" charset="0"/>
                <a:cs typeface="Times New Roman" panose="02020603050405020304" pitchFamily="18" charset="0"/>
              </a:rPr>
              <a:t>CycleTime</a:t>
            </a:r>
            <a:endParaRPr lang="es-PE" dirty="0">
              <a:solidFill>
                <a:schemeClr val="bg1"/>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s-PE" dirty="0">
                <a:solidFill>
                  <a:schemeClr val="bg1"/>
                </a:solidFill>
                <a:effectLst/>
                <a:latin typeface="Times New Roman" panose="02020603050405020304" pitchFamily="18" charset="0"/>
                <a:cs typeface="Times New Roman" panose="02020603050405020304" pitchFamily="18" charset="0"/>
              </a:rPr>
              <a:t>Maximizar el </a:t>
            </a:r>
            <a:r>
              <a:rPr lang="es-PE" dirty="0" err="1">
                <a:solidFill>
                  <a:schemeClr val="bg1"/>
                </a:solidFill>
                <a:effectLst/>
                <a:latin typeface="Times New Roman" panose="02020603050405020304" pitchFamily="18" charset="0"/>
                <a:cs typeface="Times New Roman" panose="02020603050405020304" pitchFamily="18" charset="0"/>
              </a:rPr>
              <a:t>Throughput</a:t>
            </a:r>
            <a:endParaRPr lang="es-PE" dirty="0">
              <a:solidFill>
                <a:schemeClr val="bg1"/>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s-PE" dirty="0">
                <a:solidFill>
                  <a:schemeClr val="bg1"/>
                </a:solidFill>
                <a:effectLst/>
                <a:latin typeface="Times New Roman" panose="02020603050405020304" pitchFamily="18" charset="0"/>
                <a:cs typeface="Times New Roman" panose="02020603050405020304" pitchFamily="18" charset="0"/>
              </a:rPr>
              <a:t>Lograr una variabilidad mínima entre </a:t>
            </a:r>
            <a:r>
              <a:rPr lang="es-PE" dirty="0" err="1">
                <a:solidFill>
                  <a:schemeClr val="bg1"/>
                </a:solidFill>
                <a:effectLst/>
                <a:latin typeface="Times New Roman" panose="02020603050405020304" pitchFamily="18" charset="0"/>
                <a:cs typeface="Times New Roman" panose="02020603050405020304" pitchFamily="18" charset="0"/>
              </a:rPr>
              <a:t>CycleTime</a:t>
            </a:r>
            <a:r>
              <a:rPr lang="es-PE" dirty="0">
                <a:solidFill>
                  <a:schemeClr val="bg1"/>
                </a:solidFill>
                <a:effectLst/>
                <a:latin typeface="Times New Roman" panose="02020603050405020304" pitchFamily="18" charset="0"/>
                <a:cs typeface="Times New Roman" panose="02020603050405020304" pitchFamily="18" charset="0"/>
              </a:rPr>
              <a:t> y </a:t>
            </a:r>
            <a:r>
              <a:rPr lang="es-PE" dirty="0" err="1">
                <a:solidFill>
                  <a:schemeClr val="bg1"/>
                </a:solidFill>
                <a:effectLst/>
                <a:latin typeface="Times New Roman" panose="02020603050405020304" pitchFamily="18" charset="0"/>
                <a:cs typeface="Times New Roman" panose="02020603050405020304" pitchFamily="18" charset="0"/>
              </a:rPr>
              <a:t>Throughput</a:t>
            </a:r>
            <a:endParaRPr lang="es-PE" dirty="0">
              <a:solidFill>
                <a:schemeClr val="bg1"/>
              </a:solidFill>
              <a:effectLst/>
              <a:latin typeface="Times New Roman" panose="02020603050405020304" pitchFamily="18" charset="0"/>
              <a:cs typeface="Times New Roman" panose="02020603050405020304" pitchFamily="18" charset="0"/>
            </a:endParaRPr>
          </a:p>
          <a:p>
            <a:endParaRPr lang="es-PE" dirty="0">
              <a:solidFill>
                <a:schemeClr val="bg1"/>
              </a:solidFill>
              <a:latin typeface="Times New Roman" panose="02020603050405020304" pitchFamily="18" charset="0"/>
              <a:cs typeface="Times New Roman" panose="02020603050405020304" pitchFamily="18" charset="0"/>
            </a:endParaRPr>
          </a:p>
        </p:txBody>
      </p:sp>
      <p:sp>
        <p:nvSpPr>
          <p:cNvPr id="4" name="Pentágono 3">
            <a:hlinkClick r:id="rId2"/>
          </p:cNvPr>
          <p:cNvSpPr/>
          <p:nvPr/>
        </p:nvSpPr>
        <p:spPr>
          <a:xfrm>
            <a:off x="9531626" y="6072809"/>
            <a:ext cx="762556" cy="57646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54536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Times New Roman" panose="02020603050405020304" pitchFamily="18" charset="0"/>
                <a:cs typeface="Times New Roman" panose="02020603050405020304" pitchFamily="18" charset="0"/>
              </a:rPr>
              <a:t>Tablero </a:t>
            </a:r>
            <a:endParaRPr lang="es-PE" dirty="0">
              <a:latin typeface="Times New Roman" panose="02020603050405020304" pitchFamily="18" charset="0"/>
              <a:cs typeface="Times New Roman" panose="02020603050405020304" pitchFamily="18" charset="0"/>
            </a:endParaRPr>
          </a:p>
        </p:txBody>
      </p:sp>
      <p:pic>
        <p:nvPicPr>
          <p:cNvPr id="2050" name="Picture 2" descr="6 pasos en la implementación de Kanban para la Dirección de Proyecto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598" t="21969" r="25043" b="9190"/>
          <a:stretch/>
        </p:blipFill>
        <p:spPr bwMode="auto">
          <a:xfrm>
            <a:off x="2302248" y="1603651"/>
            <a:ext cx="7076883" cy="4980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6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PE" dirty="0">
                <a:solidFill>
                  <a:schemeClr val="bg1"/>
                </a:solidFill>
                <a:effectLst/>
                <a:latin typeface="Times New Roman" panose="02020603050405020304" pitchFamily="18" charset="0"/>
                <a:cs typeface="Times New Roman" panose="02020603050405020304" pitchFamily="18" charset="0"/>
              </a:rPr>
              <a:t>Scrum es una metodología ágil para el desarrollo de proyectos que requieren mayor rapidez y adaptabilidad en sus resultados. Los ejecutivos que la aplican en sus organizaciones tienen dos objetivos principales: brindar un mayor valor de productos finales para sus consumidores y potenciar la flexibilidad en sus </a:t>
            </a:r>
            <a:r>
              <a:rPr lang="es-PE" dirty="0" smtClean="0">
                <a:solidFill>
                  <a:schemeClr val="bg1"/>
                </a:solidFill>
                <a:effectLst/>
                <a:latin typeface="Times New Roman" panose="02020603050405020304" pitchFamily="18" charset="0"/>
                <a:cs typeface="Times New Roman" panose="02020603050405020304" pitchFamily="18" charset="0"/>
              </a:rPr>
              <a:t>procesos</a:t>
            </a:r>
            <a:endParaRPr lang="es-PE" dirty="0">
              <a:solidFill>
                <a:schemeClr val="bg1"/>
              </a:solidFill>
              <a:latin typeface="Times New Roman" panose="02020603050405020304" pitchFamily="18" charset="0"/>
              <a:cs typeface="Times New Roman" panose="02020603050405020304" pitchFamily="18" charset="0"/>
            </a:endParaRPr>
          </a:p>
        </p:txBody>
      </p:sp>
      <p:sp>
        <p:nvSpPr>
          <p:cNvPr id="2" name="Título 1"/>
          <p:cNvSpPr>
            <a:spLocks noGrp="1"/>
          </p:cNvSpPr>
          <p:nvPr>
            <p:ph type="title"/>
          </p:nvPr>
        </p:nvSpPr>
        <p:spPr/>
        <p:txBody>
          <a:bodyPr/>
          <a:lstStyle/>
          <a:p>
            <a:r>
              <a:rPr lang="es-MX" dirty="0" smtClean="0">
                <a:latin typeface="Times New Roman" panose="02020603050405020304" pitchFamily="18" charset="0"/>
                <a:cs typeface="Times New Roman" panose="02020603050405020304" pitchFamily="18" charset="0"/>
              </a:rPr>
              <a:t>¿Qué es Scrum?</a:t>
            </a:r>
            <a:endParaRPr lang="es-PE" dirty="0">
              <a:latin typeface="Times New Roman" panose="02020603050405020304" pitchFamily="18" charset="0"/>
              <a:cs typeface="Times New Roman" panose="02020603050405020304" pitchFamily="18" charset="0"/>
            </a:endParaRPr>
          </a:p>
        </p:txBody>
      </p:sp>
      <p:pic>
        <p:nvPicPr>
          <p:cNvPr id="4" name="Imagen 3">
            <a:hlinkClick r:id="rId2"/>
          </p:cNvPr>
          <p:cNvPicPr>
            <a:picLocks noChangeAspect="1"/>
          </p:cNvPicPr>
          <p:nvPr/>
        </p:nvPicPr>
        <p:blipFill>
          <a:blip r:embed="rId3"/>
          <a:stretch>
            <a:fillRect/>
          </a:stretch>
        </p:blipFill>
        <p:spPr>
          <a:xfrm>
            <a:off x="4244009" y="3775166"/>
            <a:ext cx="6854687" cy="2893162"/>
          </a:xfrm>
          <a:prstGeom prst="rect">
            <a:avLst/>
          </a:prstGeom>
        </p:spPr>
      </p:pic>
    </p:spTree>
    <p:extLst>
      <p:ext uri="{BB962C8B-B14F-4D97-AF65-F5344CB8AC3E}">
        <p14:creationId xmlns:p14="http://schemas.microsoft.com/office/powerpoint/2010/main" val="50860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390" y="789835"/>
            <a:ext cx="8457498" cy="549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38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Times New Roman" panose="02020603050405020304" pitchFamily="18" charset="0"/>
                <a:cs typeface="Times New Roman" panose="02020603050405020304" pitchFamily="18" charset="0"/>
              </a:rPr>
              <a:t>Etapas </a:t>
            </a:r>
            <a:endParaRPr lang="es-PE"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680321" y="2037806"/>
            <a:ext cx="11050125" cy="4532811"/>
          </a:xfrm>
        </p:spPr>
        <p:txBody>
          <a:bodyPr>
            <a:noAutofit/>
          </a:bodyPr>
          <a:lstStyle/>
          <a:p>
            <a:pPr>
              <a:buFont typeface="Wingdings" panose="05000000000000000000" pitchFamily="2" charset="2"/>
              <a:buChar char="q"/>
            </a:pPr>
            <a:r>
              <a:rPr lang="es-PE" sz="2000" b="1" dirty="0" smtClean="0">
                <a:solidFill>
                  <a:schemeClr val="bg1"/>
                </a:solidFill>
                <a:effectLst/>
                <a:latin typeface="Times New Roman" panose="02020603050405020304" pitchFamily="18" charset="0"/>
                <a:cs typeface="Times New Roman" panose="02020603050405020304" pitchFamily="18" charset="0"/>
              </a:rPr>
              <a:t>Planeación </a:t>
            </a:r>
            <a:r>
              <a:rPr lang="es-PE" sz="2000" b="1" dirty="0">
                <a:solidFill>
                  <a:schemeClr val="bg1"/>
                </a:solidFill>
                <a:effectLst/>
                <a:latin typeface="Times New Roman" panose="02020603050405020304" pitchFamily="18" charset="0"/>
                <a:cs typeface="Times New Roman" panose="02020603050405020304" pitchFamily="18" charset="0"/>
              </a:rPr>
              <a:t>del Sprint/Sprint </a:t>
            </a:r>
            <a:r>
              <a:rPr lang="es-PE" sz="2000" b="1" dirty="0" smtClean="0">
                <a:solidFill>
                  <a:schemeClr val="bg1"/>
                </a:solidFill>
                <a:effectLst/>
                <a:latin typeface="Times New Roman" panose="02020603050405020304" pitchFamily="18" charset="0"/>
                <a:cs typeface="Times New Roman" panose="02020603050405020304" pitchFamily="18" charset="0"/>
              </a:rPr>
              <a:t>Planning</a:t>
            </a:r>
            <a:r>
              <a:rPr lang="es-PE" sz="2000" b="1" dirty="0">
                <a:solidFill>
                  <a:schemeClr val="bg1"/>
                </a:solidFill>
                <a:effectLst/>
                <a:latin typeface="Times New Roman" panose="02020603050405020304" pitchFamily="18" charset="0"/>
                <a:cs typeface="Times New Roman" panose="02020603050405020304" pitchFamily="18" charset="0"/>
              </a:rPr>
              <a:t> </a:t>
            </a:r>
            <a:r>
              <a:rPr lang="es-PE" sz="2000" b="1" dirty="0" smtClean="0">
                <a:solidFill>
                  <a:schemeClr val="bg1"/>
                </a:solidFill>
                <a:effectLst/>
                <a:latin typeface="Times New Roman" panose="02020603050405020304" pitchFamily="18" charset="0"/>
                <a:cs typeface="Times New Roman" panose="02020603050405020304" pitchFamily="18" charset="0"/>
              </a:rPr>
              <a:t>: </a:t>
            </a:r>
            <a:r>
              <a:rPr lang="es-PE" sz="2000" dirty="0" smtClean="0">
                <a:solidFill>
                  <a:schemeClr val="bg1"/>
                </a:solidFill>
                <a:effectLst/>
                <a:latin typeface="Times New Roman" panose="02020603050405020304" pitchFamily="18" charset="0"/>
                <a:cs typeface="Times New Roman" panose="02020603050405020304" pitchFamily="18" charset="0"/>
              </a:rPr>
              <a:t>Todos </a:t>
            </a:r>
            <a:r>
              <a:rPr lang="es-PE" sz="2000" dirty="0">
                <a:solidFill>
                  <a:schemeClr val="bg1"/>
                </a:solidFill>
                <a:effectLst/>
                <a:latin typeface="Times New Roman" panose="02020603050405020304" pitchFamily="18" charset="0"/>
                <a:cs typeface="Times New Roman" panose="02020603050405020304" pitchFamily="18" charset="0"/>
              </a:rPr>
              <a:t>los involucrados en el equipo se reúnen para </a:t>
            </a:r>
            <a:r>
              <a:rPr lang="es-PE" sz="2000" b="1" dirty="0">
                <a:solidFill>
                  <a:schemeClr val="bg1"/>
                </a:solidFill>
                <a:effectLst/>
                <a:latin typeface="Times New Roman" panose="02020603050405020304" pitchFamily="18" charset="0"/>
                <a:cs typeface="Times New Roman" panose="02020603050405020304" pitchFamily="18" charset="0"/>
              </a:rPr>
              <a:t>planificar el Sprint.</a:t>
            </a:r>
            <a:r>
              <a:rPr lang="es-PE" sz="2000" dirty="0">
                <a:solidFill>
                  <a:schemeClr val="bg1"/>
                </a:solidFill>
                <a:effectLst/>
                <a:latin typeface="Times New Roman" panose="02020603050405020304" pitchFamily="18" charset="0"/>
                <a:cs typeface="Times New Roman" panose="02020603050405020304" pitchFamily="18" charset="0"/>
              </a:rPr>
              <a:t> Durante este evento se decide qué requerimientos o tareas se le asignará a cada uno de los elementos del equipo. Cada integrante deberá asignar el tiempo que crea prudente para llevar a cabo sus requerimientos. </a:t>
            </a:r>
            <a:r>
              <a:rPr lang="es-PE" sz="2000" b="1" dirty="0">
                <a:solidFill>
                  <a:schemeClr val="bg1"/>
                </a:solidFill>
                <a:effectLst/>
                <a:latin typeface="Times New Roman" panose="02020603050405020304" pitchFamily="18" charset="0"/>
                <a:cs typeface="Times New Roman" panose="02020603050405020304" pitchFamily="18" charset="0"/>
              </a:rPr>
              <a:t>De esta manera se define el tiempo de duración del Sprint.</a:t>
            </a:r>
            <a:endParaRPr lang="es-PE" sz="2000" dirty="0">
              <a:solidFill>
                <a:schemeClr val="bg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s-PE" sz="2000" b="1" dirty="0" smtClean="0">
                <a:solidFill>
                  <a:schemeClr val="bg1"/>
                </a:solidFill>
                <a:effectLst/>
                <a:latin typeface="Times New Roman" panose="02020603050405020304" pitchFamily="18" charset="0"/>
                <a:cs typeface="Times New Roman" panose="02020603050405020304" pitchFamily="18" charset="0"/>
              </a:rPr>
              <a:t>Reunión </a:t>
            </a:r>
            <a:r>
              <a:rPr lang="es-PE" sz="2000" b="1" dirty="0">
                <a:solidFill>
                  <a:schemeClr val="bg1"/>
                </a:solidFill>
                <a:effectLst/>
                <a:latin typeface="Times New Roman" panose="02020603050405020304" pitchFamily="18" charset="0"/>
                <a:cs typeface="Times New Roman" panose="02020603050405020304" pitchFamily="18" charset="0"/>
              </a:rPr>
              <a:t>de Equipo de Scrum/Scrum team </a:t>
            </a:r>
            <a:r>
              <a:rPr lang="es-PE" sz="2000" b="1" dirty="0" smtClean="0">
                <a:solidFill>
                  <a:schemeClr val="bg1"/>
                </a:solidFill>
                <a:effectLst/>
                <a:latin typeface="Times New Roman" panose="02020603050405020304" pitchFamily="18" charset="0"/>
                <a:cs typeface="Times New Roman" panose="02020603050405020304" pitchFamily="18" charset="0"/>
              </a:rPr>
              <a:t>meeting: </a:t>
            </a:r>
            <a:r>
              <a:rPr lang="es-PE" sz="2000" dirty="0" smtClean="0">
                <a:solidFill>
                  <a:schemeClr val="bg1"/>
                </a:solidFill>
                <a:effectLst/>
                <a:latin typeface="Times New Roman" panose="02020603050405020304" pitchFamily="18" charset="0"/>
                <a:cs typeface="Times New Roman" panose="02020603050405020304" pitchFamily="18" charset="0"/>
              </a:rPr>
              <a:t>A </a:t>
            </a:r>
            <a:r>
              <a:rPr lang="es-PE" sz="2000" dirty="0">
                <a:solidFill>
                  <a:schemeClr val="bg1"/>
                </a:solidFill>
                <a:effectLst/>
                <a:latin typeface="Times New Roman" panose="02020603050405020304" pitchFamily="18" charset="0"/>
                <a:cs typeface="Times New Roman" panose="02020603050405020304" pitchFamily="18" charset="0"/>
              </a:rPr>
              <a:t>estas reuniones se les deberían dedicar máximo 15 minutos diarios, y deberían ser </a:t>
            </a:r>
            <a:r>
              <a:rPr lang="es-PE" sz="2000" b="1" dirty="0">
                <a:solidFill>
                  <a:schemeClr val="bg1"/>
                </a:solidFill>
                <a:effectLst/>
                <a:latin typeface="Times New Roman" panose="02020603050405020304" pitchFamily="18" charset="0"/>
                <a:cs typeface="Times New Roman" panose="02020603050405020304" pitchFamily="18" charset="0"/>
              </a:rPr>
              <a:t>siempre en el mismo horario y lugar.</a:t>
            </a:r>
            <a:r>
              <a:rPr lang="es-PE" sz="2000" dirty="0">
                <a:solidFill>
                  <a:schemeClr val="bg1"/>
                </a:solidFill>
                <a:effectLst/>
                <a:latin typeface="Times New Roman" panose="02020603050405020304" pitchFamily="18" charset="0"/>
                <a:cs typeface="Times New Roman" panose="02020603050405020304" pitchFamily="18" charset="0"/>
              </a:rPr>
              <a:t> En ellas, cada miembro del equipo deberá responder tres simples preguntas:</a:t>
            </a:r>
          </a:p>
          <a:p>
            <a:pPr lvl="1">
              <a:buFont typeface="Wingdings" panose="05000000000000000000" pitchFamily="2" charset="2"/>
              <a:buChar char="v"/>
            </a:pPr>
            <a:r>
              <a:rPr lang="es-PE" dirty="0">
                <a:solidFill>
                  <a:schemeClr val="bg1"/>
                </a:solidFill>
                <a:effectLst/>
                <a:latin typeface="Times New Roman" panose="02020603050405020304" pitchFamily="18" charset="0"/>
                <a:cs typeface="Times New Roman" panose="02020603050405020304" pitchFamily="18" charset="0"/>
              </a:rPr>
              <a:t>¿Qué hiciste ayer</a:t>
            </a:r>
            <a:r>
              <a:rPr lang="es-PE" dirty="0" smtClean="0">
                <a:solidFill>
                  <a:schemeClr val="bg1"/>
                </a:solidFill>
                <a:effectLst/>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es-PE" dirty="0" smtClean="0">
                <a:solidFill>
                  <a:schemeClr val="bg1"/>
                </a:solidFill>
                <a:effectLst/>
                <a:latin typeface="Times New Roman" panose="02020603050405020304" pitchFamily="18" charset="0"/>
                <a:cs typeface="Times New Roman" panose="02020603050405020304" pitchFamily="18" charset="0"/>
              </a:rPr>
              <a:t>¿</a:t>
            </a:r>
            <a:r>
              <a:rPr lang="es-PE" dirty="0">
                <a:solidFill>
                  <a:schemeClr val="bg1"/>
                </a:solidFill>
                <a:effectLst/>
                <a:latin typeface="Times New Roman" panose="02020603050405020304" pitchFamily="18" charset="0"/>
                <a:cs typeface="Times New Roman" panose="02020603050405020304" pitchFamily="18" charset="0"/>
              </a:rPr>
              <a:t>Qué tienes planeado hacer hoy</a:t>
            </a:r>
            <a:r>
              <a:rPr lang="es-PE" dirty="0" smtClean="0">
                <a:solidFill>
                  <a:schemeClr val="bg1"/>
                </a:solidFill>
                <a:effectLst/>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es-PE" dirty="0" smtClean="0">
                <a:solidFill>
                  <a:schemeClr val="bg1"/>
                </a:solidFill>
                <a:effectLst/>
                <a:latin typeface="Times New Roman" panose="02020603050405020304" pitchFamily="18" charset="0"/>
                <a:cs typeface="Times New Roman" panose="02020603050405020304" pitchFamily="18" charset="0"/>
              </a:rPr>
              <a:t>¿</a:t>
            </a:r>
            <a:r>
              <a:rPr lang="es-PE" dirty="0">
                <a:solidFill>
                  <a:schemeClr val="bg1"/>
                </a:solidFill>
                <a:effectLst/>
                <a:latin typeface="Times New Roman" panose="02020603050405020304" pitchFamily="18" charset="0"/>
                <a:cs typeface="Times New Roman" panose="02020603050405020304" pitchFamily="18" charset="0"/>
              </a:rPr>
              <a:t>Qué obstáculos encontraste en el camino?</a:t>
            </a:r>
          </a:p>
          <a:p>
            <a:pPr marL="0" indent="0">
              <a:buNone/>
            </a:pPr>
            <a:r>
              <a:rPr lang="es-PE" sz="2000" dirty="0" smtClean="0">
                <a:solidFill>
                  <a:schemeClr val="bg1"/>
                </a:solidFill>
                <a:effectLst/>
                <a:latin typeface="Times New Roman" panose="02020603050405020304" pitchFamily="18" charset="0"/>
                <a:cs typeface="Times New Roman" panose="02020603050405020304" pitchFamily="18" charset="0"/>
              </a:rPr>
              <a:t>Estas </a:t>
            </a:r>
            <a:r>
              <a:rPr lang="es-PE" sz="2000" dirty="0">
                <a:solidFill>
                  <a:schemeClr val="bg1"/>
                </a:solidFill>
                <a:effectLst/>
                <a:latin typeface="Times New Roman" panose="02020603050405020304" pitchFamily="18" charset="0"/>
                <a:cs typeface="Times New Roman" panose="02020603050405020304" pitchFamily="18" charset="0"/>
              </a:rPr>
              <a:t>reuniones sirven para que todos los miembros del equipo se apoyen entre ellos. Si alguno de ellos tiene algún </a:t>
            </a:r>
            <a:r>
              <a:rPr lang="es-PE" sz="2000" b="1" dirty="0">
                <a:solidFill>
                  <a:schemeClr val="bg1"/>
                </a:solidFill>
                <a:effectLst/>
                <a:latin typeface="Times New Roman" panose="02020603050405020304" pitchFamily="18" charset="0"/>
                <a:cs typeface="Times New Roman" panose="02020603050405020304" pitchFamily="18" charset="0"/>
              </a:rPr>
              <a:t>inconveniente</a:t>
            </a:r>
            <a:r>
              <a:rPr lang="es-PE" sz="2000" dirty="0">
                <a:solidFill>
                  <a:schemeClr val="bg1"/>
                </a:solidFill>
                <a:effectLst/>
                <a:latin typeface="Times New Roman" panose="02020603050405020304" pitchFamily="18" charset="0"/>
                <a:cs typeface="Times New Roman" panose="02020603050405020304" pitchFamily="18" charset="0"/>
              </a:rPr>
              <a:t> que obligue a extender el encuentro, este debe tratarse más a fondo en una reunión enfocada en buscar la mejor solución para ello</a:t>
            </a:r>
            <a:r>
              <a:rPr lang="es-PE" sz="2000" dirty="0" smtClean="0">
                <a:solidFill>
                  <a:schemeClr val="bg1"/>
                </a:solidFill>
                <a:effectLst/>
                <a:latin typeface="Times New Roman" panose="02020603050405020304" pitchFamily="18" charset="0"/>
                <a:cs typeface="Times New Roman" panose="02020603050405020304" pitchFamily="18" charset="0"/>
              </a:rPr>
              <a:t>.</a:t>
            </a:r>
            <a:endParaRPr lang="es-PE" sz="200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256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680321" y="2259874"/>
            <a:ext cx="11219942" cy="4439100"/>
          </a:xfrm>
        </p:spPr>
        <p:txBody>
          <a:bodyPr>
            <a:noAutofit/>
          </a:bodyPr>
          <a:lstStyle/>
          <a:p>
            <a:pPr>
              <a:buFont typeface="Wingdings" panose="05000000000000000000" pitchFamily="2" charset="2"/>
              <a:buChar char="q"/>
            </a:pPr>
            <a:r>
              <a:rPr lang="es-PE" sz="1800" b="1" dirty="0">
                <a:solidFill>
                  <a:schemeClr val="bg1"/>
                </a:solidFill>
                <a:effectLst/>
                <a:latin typeface="Times New Roman" panose="02020603050405020304" pitchFamily="18" charset="0"/>
                <a:cs typeface="Times New Roman" panose="02020603050405020304" pitchFamily="18" charset="0"/>
              </a:rPr>
              <a:t>Refinamiento del Backlog/Backlog Refinement</a:t>
            </a:r>
          </a:p>
          <a:p>
            <a:pPr marL="0" indent="0">
              <a:buNone/>
            </a:pPr>
            <a:r>
              <a:rPr lang="es-PE" sz="1800" b="1" dirty="0">
                <a:solidFill>
                  <a:schemeClr val="bg1"/>
                </a:solidFill>
                <a:effectLst/>
                <a:latin typeface="Times New Roman" panose="02020603050405020304" pitchFamily="18" charset="0"/>
                <a:cs typeface="Times New Roman" panose="02020603050405020304" pitchFamily="18" charset="0"/>
              </a:rPr>
              <a:t>El Product Owner revisa cada uno de los elementos dentro del Product Backlog</a:t>
            </a:r>
            <a:r>
              <a:rPr lang="es-PE" sz="1800" dirty="0">
                <a:solidFill>
                  <a:schemeClr val="bg1"/>
                </a:solidFill>
                <a:effectLst/>
                <a:latin typeface="Times New Roman" panose="02020603050405020304" pitchFamily="18" charset="0"/>
                <a:cs typeface="Times New Roman" panose="02020603050405020304" pitchFamily="18" charset="0"/>
              </a:rPr>
              <a:t> con el fin de esclarecer cualquier duda que pueda surgir por parte del equipo de desarrolladores. También sirve para volver a estimar el tiempo y esfuerzo dedicado a cada uno de los requerimientos.</a:t>
            </a:r>
          </a:p>
          <a:p>
            <a:pPr>
              <a:buFont typeface="Wingdings" panose="05000000000000000000" pitchFamily="2" charset="2"/>
              <a:buChar char="q"/>
            </a:pPr>
            <a:r>
              <a:rPr lang="es-PE" sz="1800" b="1" dirty="0">
                <a:solidFill>
                  <a:schemeClr val="bg1"/>
                </a:solidFill>
                <a:effectLst/>
                <a:latin typeface="Times New Roman" panose="02020603050405020304" pitchFamily="18" charset="0"/>
                <a:cs typeface="Times New Roman" panose="02020603050405020304" pitchFamily="18" charset="0"/>
              </a:rPr>
              <a:t>Revisión del Sprint/Sprint Review</a:t>
            </a:r>
          </a:p>
          <a:p>
            <a:pPr marL="0" indent="0">
              <a:buNone/>
            </a:pPr>
            <a:r>
              <a:rPr lang="es-PE" sz="1800" b="1" dirty="0">
                <a:solidFill>
                  <a:schemeClr val="bg1"/>
                </a:solidFill>
                <a:effectLst/>
                <a:latin typeface="Times New Roman" panose="02020603050405020304" pitchFamily="18" charset="0"/>
                <a:cs typeface="Times New Roman" panose="02020603050405020304" pitchFamily="18" charset="0"/>
              </a:rPr>
              <a:t>Los miembros del equipo y los clientes</a:t>
            </a:r>
            <a:r>
              <a:rPr lang="es-PE" sz="1800" dirty="0">
                <a:solidFill>
                  <a:schemeClr val="bg1"/>
                </a:solidFill>
                <a:effectLst/>
                <a:latin typeface="Times New Roman" panose="02020603050405020304" pitchFamily="18" charset="0"/>
                <a:cs typeface="Times New Roman" panose="02020603050405020304" pitchFamily="18" charset="0"/>
              </a:rPr>
              <a:t> se reúnen para mostrar el trabajo de desarrollo de software que se ha completado. Se hace una demostración de todos los requerimientos finalizados dentro del Sprint. En este punto no es necesario que todos los miembros del equipo hablen, pueden simplemente estar presentes, pero la presentación está a cargo del </a:t>
            </a:r>
            <a:r>
              <a:rPr lang="es-PE" sz="1800" b="1" dirty="0">
                <a:solidFill>
                  <a:schemeClr val="bg1"/>
                </a:solidFill>
                <a:effectLst/>
                <a:latin typeface="Times New Roman" panose="02020603050405020304" pitchFamily="18" charset="0"/>
                <a:cs typeface="Times New Roman" panose="02020603050405020304" pitchFamily="18" charset="0"/>
              </a:rPr>
              <a:t>Scrum Master y el Product Owner</a:t>
            </a:r>
            <a:r>
              <a:rPr lang="es-PE" sz="1800" dirty="0">
                <a:solidFill>
                  <a:schemeClr val="bg1"/>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s-PE" sz="1800" b="1" dirty="0">
                <a:solidFill>
                  <a:schemeClr val="bg1"/>
                </a:solidFill>
                <a:effectLst/>
                <a:latin typeface="Times New Roman" panose="02020603050405020304" pitchFamily="18" charset="0"/>
                <a:cs typeface="Times New Roman" panose="02020603050405020304" pitchFamily="18" charset="0"/>
              </a:rPr>
              <a:t>Retrospectiva del Sprint/</a:t>
            </a:r>
            <a:r>
              <a:rPr lang="es-PE" sz="1800" b="1" dirty="0" err="1">
                <a:solidFill>
                  <a:schemeClr val="bg1"/>
                </a:solidFill>
                <a:effectLst/>
                <a:latin typeface="Times New Roman" panose="02020603050405020304" pitchFamily="18" charset="0"/>
                <a:cs typeface="Times New Roman" panose="02020603050405020304" pitchFamily="18" charset="0"/>
              </a:rPr>
              <a:t>Retrospective</a:t>
            </a:r>
            <a:r>
              <a:rPr lang="es-PE" sz="1800" b="1" dirty="0">
                <a:solidFill>
                  <a:schemeClr val="bg1"/>
                </a:solidFill>
                <a:effectLst/>
                <a:latin typeface="Times New Roman" panose="02020603050405020304" pitchFamily="18" charset="0"/>
                <a:cs typeface="Times New Roman" panose="02020603050405020304" pitchFamily="18" charset="0"/>
              </a:rPr>
              <a:t>: </a:t>
            </a:r>
            <a:r>
              <a:rPr lang="es-PE" sz="1800" dirty="0">
                <a:solidFill>
                  <a:schemeClr val="bg1"/>
                </a:solidFill>
                <a:effectLst/>
                <a:latin typeface="Times New Roman" panose="02020603050405020304" pitchFamily="18" charset="0"/>
                <a:cs typeface="Times New Roman" panose="02020603050405020304" pitchFamily="18" charset="0"/>
              </a:rPr>
              <a:t>En este evento </a:t>
            </a:r>
            <a:r>
              <a:rPr lang="es-PE" sz="1800" b="1" dirty="0">
                <a:solidFill>
                  <a:schemeClr val="bg1"/>
                </a:solidFill>
                <a:effectLst/>
                <a:latin typeface="Times New Roman" panose="02020603050405020304" pitchFamily="18" charset="0"/>
                <a:cs typeface="Times New Roman" panose="02020603050405020304" pitchFamily="18" charset="0"/>
              </a:rPr>
              <a:t>el Product Owner se reúne con todo su equipo de trabajo y su Scrum Master</a:t>
            </a:r>
            <a:r>
              <a:rPr lang="es-PE" sz="1800" dirty="0">
                <a:solidFill>
                  <a:schemeClr val="bg1"/>
                </a:solidFill>
                <a:effectLst/>
                <a:latin typeface="Times New Roman" panose="02020603050405020304" pitchFamily="18" charset="0"/>
                <a:cs typeface="Times New Roman" panose="02020603050405020304" pitchFamily="18" charset="0"/>
              </a:rPr>
              <a:t> para hablar sobre lo ocurrido durante el Sprint. Los puntos principales a tratar en esta reunión son:</a:t>
            </a:r>
          </a:p>
          <a:p>
            <a:pPr lvl="1">
              <a:buFont typeface="Wingdings" panose="05000000000000000000" pitchFamily="2" charset="2"/>
              <a:buChar char="v"/>
            </a:pPr>
            <a:r>
              <a:rPr lang="es-PE" sz="1600" b="1" dirty="0">
                <a:solidFill>
                  <a:schemeClr val="bg1"/>
                </a:solidFill>
                <a:effectLst/>
                <a:latin typeface="Times New Roman" panose="02020603050405020304" pitchFamily="18" charset="0"/>
                <a:cs typeface="Times New Roman" panose="02020603050405020304" pitchFamily="18" charset="0"/>
              </a:rPr>
              <a:t>Qué se hizo mal</a:t>
            </a:r>
            <a:r>
              <a:rPr lang="es-PE" sz="1600" dirty="0">
                <a:solidFill>
                  <a:schemeClr val="bg1"/>
                </a:solidFill>
                <a:effectLst/>
                <a:latin typeface="Times New Roman" panose="02020603050405020304" pitchFamily="18" charset="0"/>
                <a:cs typeface="Times New Roman" panose="02020603050405020304" pitchFamily="18" charset="0"/>
              </a:rPr>
              <a:t> durante el Sprint para poder mejorar el próximo.</a:t>
            </a:r>
          </a:p>
          <a:p>
            <a:pPr lvl="1">
              <a:buFont typeface="Wingdings" panose="05000000000000000000" pitchFamily="2" charset="2"/>
              <a:buChar char="v"/>
            </a:pPr>
            <a:r>
              <a:rPr lang="es-PE" sz="1600" b="1" dirty="0">
                <a:solidFill>
                  <a:schemeClr val="bg1"/>
                </a:solidFill>
                <a:effectLst/>
                <a:latin typeface="Times New Roman" panose="02020603050405020304" pitchFamily="18" charset="0"/>
                <a:cs typeface="Times New Roman" panose="02020603050405020304" pitchFamily="18" charset="0"/>
              </a:rPr>
              <a:t>Qué se hizo bien</a:t>
            </a:r>
            <a:r>
              <a:rPr lang="es-PE" sz="1600" dirty="0">
                <a:solidFill>
                  <a:schemeClr val="bg1"/>
                </a:solidFill>
                <a:effectLst/>
                <a:latin typeface="Times New Roman" panose="02020603050405020304" pitchFamily="18" charset="0"/>
                <a:cs typeface="Times New Roman" panose="02020603050405020304" pitchFamily="18" charset="0"/>
              </a:rPr>
              <a:t> para seguir en la misma senda del éxito.</a:t>
            </a:r>
          </a:p>
          <a:p>
            <a:pPr lvl="1">
              <a:buFont typeface="Wingdings" panose="05000000000000000000" pitchFamily="2" charset="2"/>
              <a:buChar char="v"/>
            </a:pPr>
            <a:r>
              <a:rPr lang="es-PE" sz="1600" b="1" dirty="0">
                <a:solidFill>
                  <a:schemeClr val="bg1"/>
                </a:solidFill>
                <a:effectLst/>
                <a:latin typeface="Times New Roman" panose="02020603050405020304" pitchFamily="18" charset="0"/>
                <a:cs typeface="Times New Roman" panose="02020603050405020304" pitchFamily="18" charset="0"/>
              </a:rPr>
              <a:t>Qué inconvenientes se encontraron</a:t>
            </a:r>
            <a:r>
              <a:rPr lang="es-PE" sz="1600" dirty="0">
                <a:solidFill>
                  <a:schemeClr val="bg1"/>
                </a:solidFill>
                <a:effectLst/>
                <a:latin typeface="Times New Roman" panose="02020603050405020304" pitchFamily="18" charset="0"/>
                <a:cs typeface="Times New Roman" panose="02020603050405020304" pitchFamily="18" charset="0"/>
              </a:rPr>
              <a:t> y no permitieron poder avanzar como se tenía planificado.</a:t>
            </a:r>
          </a:p>
          <a:p>
            <a:pPr>
              <a:buFont typeface="Wingdings" panose="05000000000000000000" pitchFamily="2" charset="2"/>
              <a:buChar char="v"/>
            </a:pPr>
            <a:endParaRPr lang="es-PE" sz="1800" dirty="0">
              <a:solidFill>
                <a:schemeClr val="bg1"/>
              </a:solidFill>
              <a:latin typeface="Times New Roman" panose="02020603050405020304" pitchFamily="18" charset="0"/>
              <a:cs typeface="Times New Roman" panose="02020603050405020304" pitchFamily="18" charset="0"/>
            </a:endParaRPr>
          </a:p>
          <a:p>
            <a:endParaRPr lang="es-PE" sz="1800" dirty="0"/>
          </a:p>
        </p:txBody>
      </p:sp>
      <p:sp>
        <p:nvSpPr>
          <p:cNvPr id="4" name="Pentágono 3">
            <a:hlinkClick r:id="rId2"/>
          </p:cNvPr>
          <p:cNvSpPr/>
          <p:nvPr/>
        </p:nvSpPr>
        <p:spPr>
          <a:xfrm>
            <a:off x="10426148" y="6321287"/>
            <a:ext cx="576469" cy="37768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94892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latin typeface="Times New Roman" panose="02020603050405020304" pitchFamily="18" charset="0"/>
                <a:cs typeface="Times New Roman" panose="02020603050405020304" pitchFamily="18" charset="0"/>
              </a:rPr>
              <a:t>KANBAN</a:t>
            </a:r>
            <a:endParaRPr lang="es-PE" dirty="0">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p:txBody>
          <a:bodyPr/>
          <a:lstStyle/>
          <a:p>
            <a:endParaRPr lang="es-PE"/>
          </a:p>
        </p:txBody>
      </p:sp>
    </p:spTree>
    <p:extLst>
      <p:ext uri="{BB962C8B-B14F-4D97-AF65-F5344CB8AC3E}">
        <p14:creationId xmlns:p14="http://schemas.microsoft.com/office/powerpoint/2010/main" val="4051407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680321" y="2336873"/>
            <a:ext cx="11180753" cy="4233744"/>
          </a:xfrm>
        </p:spPr>
        <p:txBody>
          <a:bodyPr>
            <a:normAutofit fontScale="92500" lnSpcReduction="10000"/>
          </a:bodyPr>
          <a:lstStyle/>
          <a:p>
            <a:pPr marL="0" indent="0">
              <a:buNone/>
            </a:pPr>
            <a:r>
              <a:rPr lang="es-PE" b="1" dirty="0">
                <a:solidFill>
                  <a:schemeClr val="bg1"/>
                </a:solidFill>
                <a:effectLst/>
                <a:latin typeface="Times New Roman" panose="02020603050405020304" pitchFamily="18" charset="0"/>
                <a:cs typeface="Times New Roman" panose="02020603050405020304" pitchFamily="18" charset="0"/>
              </a:rPr>
              <a:t>Mostrar el proceso</a:t>
            </a:r>
          </a:p>
          <a:p>
            <a:r>
              <a:rPr lang="es-PE" dirty="0">
                <a:solidFill>
                  <a:schemeClr val="bg1"/>
                </a:solidFill>
                <a:effectLst/>
                <a:latin typeface="Times New Roman" panose="02020603050405020304" pitchFamily="18" charset="0"/>
                <a:cs typeface="Times New Roman" panose="02020603050405020304" pitchFamily="18" charset="0"/>
              </a:rPr>
              <a:t>Consiste en la visualización de todo el proceso de desarrollo, mediante un tablero físico, generalmente, públicamente asequible. El objetivo de mostrar el proceso, consiste </a:t>
            </a:r>
            <a:r>
              <a:rPr lang="es-PE" dirty="0" err="1">
                <a:solidFill>
                  <a:schemeClr val="bg1"/>
                </a:solidFill>
                <a:effectLst/>
                <a:latin typeface="Times New Roman" panose="02020603050405020304" pitchFamily="18" charset="0"/>
                <a:cs typeface="Times New Roman" panose="02020603050405020304" pitchFamily="18" charset="0"/>
              </a:rPr>
              <a:t>en:Entender</a:t>
            </a:r>
            <a:r>
              <a:rPr lang="es-PE" dirty="0">
                <a:solidFill>
                  <a:schemeClr val="bg1"/>
                </a:solidFill>
                <a:effectLst/>
                <a:latin typeface="Times New Roman" panose="02020603050405020304" pitchFamily="18" charset="0"/>
                <a:cs typeface="Times New Roman" panose="02020603050405020304" pitchFamily="18" charset="0"/>
              </a:rPr>
              <a:t> mejor el proceso de trabajo actual;</a:t>
            </a:r>
          </a:p>
          <a:p>
            <a:r>
              <a:rPr lang="es-PE" dirty="0">
                <a:solidFill>
                  <a:schemeClr val="bg1"/>
                </a:solidFill>
                <a:effectLst/>
                <a:latin typeface="Times New Roman" panose="02020603050405020304" pitchFamily="18" charset="0"/>
                <a:cs typeface="Times New Roman" panose="02020603050405020304" pitchFamily="18" charset="0"/>
              </a:rPr>
              <a:t>Conocer los problemas que puedan surgir y tomar decisiones;</a:t>
            </a:r>
          </a:p>
          <a:p>
            <a:r>
              <a:rPr lang="es-PE" dirty="0">
                <a:solidFill>
                  <a:schemeClr val="bg1"/>
                </a:solidFill>
                <a:effectLst/>
                <a:latin typeface="Times New Roman" panose="02020603050405020304" pitchFamily="18" charset="0"/>
                <a:cs typeface="Times New Roman" panose="02020603050405020304" pitchFamily="18" charset="0"/>
              </a:rPr>
              <a:t>Mejorar la comunicación entre todos los interesados/participantes del proyecto;</a:t>
            </a:r>
          </a:p>
          <a:p>
            <a:r>
              <a:rPr lang="es-PE" dirty="0">
                <a:solidFill>
                  <a:schemeClr val="bg1"/>
                </a:solidFill>
                <a:effectLst/>
                <a:latin typeface="Times New Roman" panose="02020603050405020304" pitchFamily="18" charset="0"/>
                <a:cs typeface="Times New Roman" panose="02020603050405020304" pitchFamily="18" charset="0"/>
              </a:rPr>
              <a:t>Hacer los futuros procesos más predecibles.</a:t>
            </a:r>
          </a:p>
          <a:p>
            <a:r>
              <a:rPr lang="es-PE" dirty="0">
                <a:solidFill>
                  <a:schemeClr val="bg1"/>
                </a:solidFill>
                <a:effectLst/>
                <a:latin typeface="Times New Roman" panose="02020603050405020304" pitchFamily="18" charset="0"/>
                <a:cs typeface="Times New Roman" panose="02020603050405020304" pitchFamily="18" charset="0"/>
              </a:rPr>
              <a:t>Un tablero </a:t>
            </a:r>
            <a:r>
              <a:rPr lang="es-PE" dirty="0" err="1">
                <a:solidFill>
                  <a:schemeClr val="bg1"/>
                </a:solidFill>
                <a:effectLst/>
                <a:latin typeface="Times New Roman" panose="02020603050405020304" pitchFamily="18" charset="0"/>
                <a:cs typeface="Times New Roman" panose="02020603050405020304" pitchFamily="18" charset="0"/>
              </a:rPr>
              <a:t>Kanban</a:t>
            </a:r>
            <a:r>
              <a:rPr lang="es-PE" dirty="0">
                <a:solidFill>
                  <a:schemeClr val="bg1"/>
                </a:solidFill>
                <a:effectLst/>
                <a:latin typeface="Times New Roman" panose="02020603050405020304" pitchFamily="18" charset="0"/>
                <a:cs typeface="Times New Roman" panose="02020603050405020304" pitchFamily="18" charset="0"/>
              </a:rPr>
              <a:t>, se divide en columnas las cuales representan un proceso de trabajo. Un ejemplo clásico de columnas para dividir un tablero </a:t>
            </a:r>
            <a:r>
              <a:rPr lang="es-PE" dirty="0" err="1">
                <a:solidFill>
                  <a:schemeClr val="bg1"/>
                </a:solidFill>
                <a:effectLst/>
                <a:latin typeface="Times New Roman" panose="02020603050405020304" pitchFamily="18" charset="0"/>
                <a:cs typeface="Times New Roman" panose="02020603050405020304" pitchFamily="18" charset="0"/>
              </a:rPr>
              <a:t>Kanaban</a:t>
            </a:r>
            <a:r>
              <a:rPr lang="es-PE" dirty="0">
                <a:solidFill>
                  <a:schemeClr val="bg1"/>
                </a:solidFill>
                <a:effectLst/>
                <a:latin typeface="Times New Roman" panose="02020603050405020304" pitchFamily="18" charset="0"/>
                <a:cs typeface="Times New Roman" panose="02020603050405020304" pitchFamily="18" charset="0"/>
              </a:rPr>
              <a:t>, sería el </a:t>
            </a:r>
            <a:r>
              <a:rPr lang="es-PE" dirty="0" smtClean="0">
                <a:solidFill>
                  <a:schemeClr val="bg1"/>
                </a:solidFill>
                <a:effectLst/>
                <a:latin typeface="Times New Roman" panose="02020603050405020304" pitchFamily="18" charset="0"/>
                <a:cs typeface="Times New Roman" panose="02020603050405020304" pitchFamily="18" charset="0"/>
              </a:rPr>
              <a:t>siguiente: Cola</a:t>
            </a:r>
            <a:r>
              <a:rPr lang="es-PE" b="1" dirty="0" smtClean="0">
                <a:solidFill>
                  <a:schemeClr val="bg1"/>
                </a:solidFill>
                <a:effectLst/>
                <a:latin typeface="Times New Roman" panose="02020603050405020304" pitchFamily="18" charset="0"/>
                <a:cs typeface="Times New Roman" panose="02020603050405020304" pitchFamily="18" charset="0"/>
              </a:rPr>
              <a:t> </a:t>
            </a:r>
            <a:r>
              <a:rPr lang="es-PE" b="1" dirty="0">
                <a:solidFill>
                  <a:schemeClr val="bg1"/>
                </a:solidFill>
                <a:effectLst/>
                <a:latin typeface="Times New Roman" panose="02020603050405020304" pitchFamily="18" charset="0"/>
                <a:cs typeface="Times New Roman" panose="02020603050405020304" pitchFamily="18" charset="0"/>
              </a:rPr>
              <a:t>de entrada | Análisis | Desarrollo | Test | </a:t>
            </a:r>
            <a:r>
              <a:rPr lang="es-PE" b="1" dirty="0" err="1">
                <a:solidFill>
                  <a:schemeClr val="bg1"/>
                </a:solidFill>
                <a:effectLst/>
                <a:latin typeface="Times New Roman" panose="02020603050405020304" pitchFamily="18" charset="0"/>
                <a:cs typeface="Times New Roman" panose="02020603050405020304" pitchFamily="18" charset="0"/>
              </a:rPr>
              <a:t>Deploy</a:t>
            </a:r>
            <a:r>
              <a:rPr lang="es-PE" b="1" dirty="0">
                <a:solidFill>
                  <a:schemeClr val="bg1"/>
                </a:solidFill>
                <a:effectLst/>
                <a:latin typeface="Times New Roman" panose="02020603050405020304" pitchFamily="18" charset="0"/>
                <a:cs typeface="Times New Roman" panose="02020603050405020304" pitchFamily="18" charset="0"/>
              </a:rPr>
              <a:t> | Producción</a:t>
            </a:r>
            <a:endParaRPr lang="es-PE" dirty="0">
              <a:solidFill>
                <a:schemeClr val="bg1"/>
              </a:solidFill>
              <a:effectLst/>
              <a:latin typeface="Times New Roman" panose="02020603050405020304" pitchFamily="18" charset="0"/>
              <a:cs typeface="Times New Roman" panose="02020603050405020304" pitchFamily="18" charset="0"/>
            </a:endParaRPr>
          </a:p>
          <a:p>
            <a:r>
              <a:rPr lang="es-PE" dirty="0">
                <a:solidFill>
                  <a:schemeClr val="bg1"/>
                </a:solidFill>
                <a:effectLst/>
                <a:latin typeface="Times New Roman" panose="02020603050405020304" pitchFamily="18" charset="0"/>
                <a:cs typeface="Times New Roman" panose="02020603050405020304" pitchFamily="18" charset="0"/>
              </a:rPr>
              <a:t>La cantidad y nombre de las columnas, varía de acuerdo a las necesidades de cada equipo y en la mayoría de los casos, éstas, son subdivididas en dos columnas: cola de espera y en curso</a:t>
            </a:r>
          </a:p>
          <a:p>
            <a:endParaRPr lang="es-P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429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a:xfrm>
            <a:off x="387122" y="2318644"/>
            <a:ext cx="9613861" cy="3599316"/>
          </a:xfrm>
        </p:spPr>
        <p:txBody>
          <a:bodyPr/>
          <a:lstStyle/>
          <a:p>
            <a:r>
              <a:rPr lang="es-PE" b="1" dirty="0">
                <a:solidFill>
                  <a:schemeClr val="bg1"/>
                </a:solidFill>
                <a:effectLst/>
                <a:latin typeface="Times New Roman" panose="02020603050405020304" pitchFamily="18" charset="0"/>
                <a:cs typeface="Times New Roman" panose="02020603050405020304" pitchFamily="18" charset="0"/>
              </a:rPr>
              <a:t>Los límites del WIP (</a:t>
            </a:r>
            <a:r>
              <a:rPr lang="es-PE" b="1" dirty="0" err="1">
                <a:solidFill>
                  <a:schemeClr val="bg1"/>
                </a:solidFill>
                <a:effectLst/>
                <a:latin typeface="Times New Roman" panose="02020603050405020304" pitchFamily="18" charset="0"/>
                <a:cs typeface="Times New Roman" panose="02020603050405020304" pitchFamily="18" charset="0"/>
              </a:rPr>
              <a:t>work</a:t>
            </a:r>
            <a:r>
              <a:rPr lang="es-PE" b="1" dirty="0">
                <a:solidFill>
                  <a:schemeClr val="bg1"/>
                </a:solidFill>
                <a:effectLst/>
                <a:latin typeface="Times New Roman" panose="02020603050405020304" pitchFamily="18" charset="0"/>
                <a:cs typeface="Times New Roman" panose="02020603050405020304" pitchFamily="18" charset="0"/>
              </a:rPr>
              <a:t> in </a:t>
            </a:r>
            <a:r>
              <a:rPr lang="es-PE" b="1" dirty="0" err="1">
                <a:solidFill>
                  <a:schemeClr val="bg1"/>
                </a:solidFill>
                <a:effectLst/>
                <a:latin typeface="Times New Roman" panose="02020603050405020304" pitchFamily="18" charset="0"/>
                <a:cs typeface="Times New Roman" panose="02020603050405020304" pitchFamily="18" charset="0"/>
              </a:rPr>
              <a:t>progress</a:t>
            </a:r>
            <a:r>
              <a:rPr lang="es-PE" b="1" dirty="0">
                <a:solidFill>
                  <a:schemeClr val="bg1"/>
                </a:solidFill>
                <a:effectLst/>
                <a:latin typeface="Times New Roman" panose="02020603050405020304" pitchFamily="18" charset="0"/>
                <a:cs typeface="Times New Roman" panose="02020603050405020304" pitchFamily="18" charset="0"/>
              </a:rPr>
              <a:t>  trabajo en curso -) </a:t>
            </a:r>
            <a:r>
              <a:rPr lang="es-PE" dirty="0">
                <a:solidFill>
                  <a:schemeClr val="bg1"/>
                </a:solidFill>
                <a:effectLst/>
                <a:latin typeface="Times New Roman" panose="02020603050405020304" pitchFamily="18" charset="0"/>
                <a:cs typeface="Times New Roman" panose="02020603050405020304" pitchFamily="18" charset="0"/>
              </a:rPr>
              <a:t>consisten en acordar anticipadamente, la cantidad de ítems que pueden abordarse por cada proceso (es decir, por columnas del tablero).</a:t>
            </a:r>
            <a:br>
              <a:rPr lang="es-PE" dirty="0">
                <a:solidFill>
                  <a:schemeClr val="bg1"/>
                </a:solidFill>
                <a:effectLst/>
                <a:latin typeface="Times New Roman" panose="02020603050405020304" pitchFamily="18" charset="0"/>
                <a:cs typeface="Times New Roman" panose="02020603050405020304" pitchFamily="18" charset="0"/>
              </a:rPr>
            </a:br>
            <a:r>
              <a:rPr lang="es-PE" dirty="0">
                <a:solidFill>
                  <a:schemeClr val="bg1"/>
                </a:solidFill>
                <a:effectLst/>
                <a:latin typeface="Times New Roman" panose="02020603050405020304" pitchFamily="18" charset="0"/>
                <a:cs typeface="Times New Roman" panose="02020603050405020304" pitchFamily="18" charset="0"/>
              </a:rPr>
              <a:t>El principal objetivo de establecer estos límites, es el de detectar cuellos de botella.</a:t>
            </a:r>
          </a:p>
          <a:p>
            <a:r>
              <a:rPr lang="es-PE" dirty="0">
                <a:solidFill>
                  <a:schemeClr val="bg1"/>
                </a:solidFill>
                <a:effectLst/>
                <a:latin typeface="Times New Roman" panose="02020603050405020304" pitchFamily="18" charset="0"/>
                <a:cs typeface="Times New Roman" panose="02020603050405020304" pitchFamily="18" charset="0"/>
              </a:rPr>
              <a:t>Los cuellos de botella representan el estancamiento de un proceso determinado. Viendo el siguiente tablero ficticio, se puede comprender mejor</a:t>
            </a:r>
            <a:r>
              <a:rPr lang="es-PE" dirty="0" smtClean="0">
                <a:solidFill>
                  <a:schemeClr val="bg1"/>
                </a:solidFill>
                <a:effectLst/>
                <a:latin typeface="Times New Roman" panose="02020603050405020304" pitchFamily="18" charset="0"/>
                <a:cs typeface="Times New Roman" panose="02020603050405020304" pitchFamily="18" charset="0"/>
              </a:rPr>
              <a:t>:</a:t>
            </a:r>
          </a:p>
          <a:p>
            <a:endParaRPr lang="es-PE" dirty="0">
              <a:solidFill>
                <a:schemeClr val="bg1"/>
              </a:solidFill>
              <a:effectLst/>
              <a:latin typeface="Times New Roman" panose="02020603050405020304" pitchFamily="18" charset="0"/>
              <a:cs typeface="Times New Roman" panose="02020603050405020304" pitchFamily="18" charset="0"/>
            </a:endParaRPr>
          </a:p>
          <a:p>
            <a:endParaRPr lang="es-PE" dirty="0">
              <a:solidFill>
                <a:schemeClr val="bg1"/>
              </a:solidFill>
              <a:latin typeface="Times New Roman" panose="02020603050405020304" pitchFamily="18" charset="0"/>
              <a:cs typeface="Times New Roman" panose="02020603050405020304" pitchFamily="18" charset="0"/>
            </a:endParaRPr>
          </a:p>
        </p:txBody>
      </p:sp>
      <p:sp>
        <p:nvSpPr>
          <p:cNvPr id="5" name="CuadroTexto 4"/>
          <p:cNvSpPr txBox="1"/>
          <p:nvPr/>
        </p:nvSpPr>
        <p:spPr>
          <a:xfrm>
            <a:off x="5009322" y="6102626"/>
            <a:ext cx="184731" cy="369332"/>
          </a:xfrm>
          <a:prstGeom prst="rect">
            <a:avLst/>
          </a:prstGeom>
          <a:noFill/>
        </p:spPr>
        <p:txBody>
          <a:bodyPr wrap="none" rtlCol="0">
            <a:spAutoFit/>
          </a:bodyPr>
          <a:lstStyle/>
          <a:p>
            <a:endParaRPr lang="es-PE" dirty="0"/>
          </a:p>
        </p:txBody>
      </p:sp>
      <p:pic>
        <p:nvPicPr>
          <p:cNvPr id="3076" name="Picture 4" descr="https://desarrolloweb.com/articulos/images/limitesw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130" y="4962543"/>
            <a:ext cx="5860635" cy="171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2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r>
              <a:rPr lang="es-PE" dirty="0">
                <a:solidFill>
                  <a:schemeClr val="bg1"/>
                </a:solidFill>
                <a:effectLst/>
                <a:latin typeface="Times New Roman" panose="02020603050405020304" pitchFamily="18" charset="0"/>
                <a:cs typeface="Times New Roman" panose="02020603050405020304" pitchFamily="18" charset="0"/>
              </a:rPr>
              <a:t>En el tablero anterior, podemos visualizar claramente, que en la columna "pruebas" se produce un cuello de botella, pues el límite WIP está cubierto, mientras que el proceso siguiente (</a:t>
            </a:r>
            <a:r>
              <a:rPr lang="es-PE" dirty="0" err="1">
                <a:solidFill>
                  <a:schemeClr val="bg1"/>
                </a:solidFill>
                <a:effectLst/>
                <a:latin typeface="Times New Roman" panose="02020603050405020304" pitchFamily="18" charset="0"/>
                <a:cs typeface="Times New Roman" panose="02020603050405020304" pitchFamily="18" charset="0"/>
              </a:rPr>
              <a:t>deploy</a:t>
            </a:r>
            <a:r>
              <a:rPr lang="es-PE" dirty="0">
                <a:solidFill>
                  <a:schemeClr val="bg1"/>
                </a:solidFill>
                <a:effectLst/>
                <a:latin typeface="Times New Roman" panose="02020603050405020304" pitchFamily="18" charset="0"/>
                <a:cs typeface="Times New Roman" panose="02020603050405020304" pitchFamily="18" charset="0"/>
              </a:rPr>
              <a:t>), está totalmente libre. Esto, claramente marca un problema a resolver en el proceso correspondiente a las pruebas.</a:t>
            </a:r>
          </a:p>
          <a:p>
            <a:r>
              <a:rPr lang="es-PE" dirty="0">
                <a:solidFill>
                  <a:schemeClr val="bg1"/>
                </a:solidFill>
                <a:effectLst/>
                <a:latin typeface="Times New Roman" panose="02020603050405020304" pitchFamily="18" charset="0"/>
                <a:cs typeface="Times New Roman" panose="02020603050405020304" pitchFamily="18" charset="0"/>
              </a:rPr>
              <a:t>Es un valor a tener en cuenta, que la resolución de cuellos de botella, la mayoría de las veces, motiva la colaboración del equipo entre los diferentes procesos. Pues mientras existen procesos colapsados, existen a la vez, procesos libres para aceptar nuevos ítems. El cuello de botella ha generado un estancamiento, y los procesos libres, pueden ayudar a </a:t>
            </a:r>
            <a:r>
              <a:rPr lang="es-PE" dirty="0" smtClean="0">
                <a:solidFill>
                  <a:schemeClr val="bg1"/>
                </a:solidFill>
                <a:effectLst/>
                <a:latin typeface="Times New Roman" panose="02020603050405020304" pitchFamily="18" charset="0"/>
                <a:cs typeface="Times New Roman" panose="02020603050405020304" pitchFamily="18" charset="0"/>
              </a:rPr>
              <a:t>"desestancar" </a:t>
            </a:r>
            <a:r>
              <a:rPr lang="es-PE" dirty="0">
                <a:solidFill>
                  <a:schemeClr val="bg1"/>
                </a:solidFill>
                <a:effectLst/>
                <a:latin typeface="Times New Roman" panose="02020603050405020304" pitchFamily="18" charset="0"/>
                <a:cs typeface="Times New Roman" panose="02020603050405020304" pitchFamily="18" charset="0"/>
              </a:rPr>
              <a:t>a los procesos colapsados.</a:t>
            </a:r>
          </a:p>
          <a:p>
            <a:endParaRPr lang="es-P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576737"/>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Berlín</Template>
  <TotalTime>194</TotalTime>
  <Words>539</Words>
  <Application>Microsoft Office PowerPoint</Application>
  <PresentationFormat>Panorámica</PresentationFormat>
  <Paragraphs>38</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Times New Roman</vt:lpstr>
      <vt:lpstr>Trebuchet MS</vt:lpstr>
      <vt:lpstr>Wingdings</vt:lpstr>
      <vt:lpstr>Berlín</vt:lpstr>
      <vt:lpstr>METODOLOGIA SCRUM</vt:lpstr>
      <vt:lpstr>¿Qué es Scrum?</vt:lpstr>
      <vt:lpstr>Presentación de PowerPoint</vt:lpstr>
      <vt:lpstr>Etapas </vt:lpstr>
      <vt:lpstr>Presentación de PowerPoint</vt:lpstr>
      <vt:lpstr>KANBAN</vt:lpstr>
      <vt:lpstr>Presentación de PowerPoint</vt:lpstr>
      <vt:lpstr>Presentación de PowerPoint</vt:lpstr>
      <vt:lpstr>Presentación de PowerPoint</vt:lpstr>
      <vt:lpstr>Presentación de PowerPoint</vt:lpstr>
      <vt:lpstr>Tablero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 SCRUM</dc:title>
  <dc:creator>Jose Flores</dc:creator>
  <cp:lastModifiedBy>Jose Flores</cp:lastModifiedBy>
  <cp:revision>14</cp:revision>
  <dcterms:created xsi:type="dcterms:W3CDTF">2020-07-21T04:38:50Z</dcterms:created>
  <dcterms:modified xsi:type="dcterms:W3CDTF">2020-07-23T01:00:00Z</dcterms:modified>
</cp:coreProperties>
</file>