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 What are the Local factor that causes Delayed wound healing</a:t>
            </a:r>
          </a:p>
          <a:p>
            <a:pPr algn="l">
              <a:defRPr sz="1800"/>
            </a:pPr>
            <a:r>
              <a:t>a) Early Ambulation</a:t>
            </a:r>
          </a:p>
          <a:p>
            <a:pPr algn="l">
              <a:defRPr sz="1800"/>
            </a:pPr>
            <a:r>
              <a:t>b) Vitamin C deficiency</a:t>
            </a:r>
          </a:p>
          <a:p>
            <a:pPr algn="l">
              <a:defRPr sz="1800"/>
            </a:pPr>
            <a:r>
              <a:t>c) Reduced local temperature</a:t>
            </a:r>
          </a:p>
          <a:p>
            <a:pPr algn="l">
              <a:defRPr sz="1800"/>
            </a:pPr>
            <a:r>
              <a:t>d) Diabetes mellitus</a:t>
            </a:r>
          </a:p>
          <a:p>
            <a:pPr algn="l">
              <a:defRPr sz="1800"/>
            </a:pPr>
            <a:r>
              <a:t>e) Infection</a:t>
            </a:r>
          </a:p>
          <a:p>
            <a:pPr algn="l">
              <a:defRPr b="1" sz="1800"/>
            </a:pPr>
            <a:r>
              <a:t>Ans: TFFFT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Pathology/10th/P-117] </a:t>
            </a:r>
          </a:p>
          <a:p>
            <a:pPr algn="l">
              <a:defRPr sz="1800"/>
            </a:pPr>
            <a:r>
              <a:t>Explanation:All are features of vascular congestion.</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Pathology/10th/P-53] </a:t>
            </a:r>
          </a:p>
          <a:p>
            <a:pPr algn="l">
              <a:defRPr sz="1800"/>
            </a:pPr>
            <a:r>
              <a:t>[Ref Robbins/10th/P-53]Explanation:catalase, glutathioon peroxidase neutralize H2O2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6. Processes of repair of healing -</a:t>
            </a:r>
          </a:p>
          <a:p>
            <a:pPr algn="l">
              <a:defRPr sz="1800"/>
            </a:pPr>
            <a:r>
              <a:t>a) Angiogenesis or neo vascularization</a:t>
            </a:r>
          </a:p>
          <a:p>
            <a:pPr algn="l">
              <a:defRPr sz="1800"/>
            </a:pPr>
            <a:r>
              <a:t>b) Tissue remodeling</a:t>
            </a:r>
          </a:p>
          <a:p>
            <a:pPr algn="l">
              <a:defRPr sz="1800"/>
            </a:pPr>
            <a:r>
              <a:t>c) Scar formation</a:t>
            </a:r>
          </a:p>
          <a:p>
            <a:pPr algn="l">
              <a:defRPr sz="1800"/>
            </a:pPr>
            <a:r>
              <a:t>d) Fibroblast migration and proliferation</a:t>
            </a:r>
          </a:p>
          <a:p>
            <a:pPr algn="l">
              <a:defRPr sz="1800"/>
            </a:pPr>
            <a:r>
              <a:t>e) Scar formation</a:t>
            </a:r>
          </a:p>
          <a:p>
            <a:pPr algn="l">
              <a:defRPr b="1" sz="1800"/>
            </a:pPr>
            <a:r>
              <a:t>Ans: TTTTT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Pathology/10th/P-103] </a:t>
            </a:r>
          </a:p>
          <a:p>
            <a:pPr algn="l">
              <a:defRPr sz="1800"/>
            </a:pPr>
            <a:r>
              <a:t>[Ref: Robins/10th/P-103]Explanation:All are processes of repair of healing.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7. In progressive stage of shock-</a:t>
            </a:r>
          </a:p>
          <a:p>
            <a:pPr algn="l">
              <a:defRPr sz="1800"/>
            </a:pPr>
            <a:r>
              <a:t>a) There is metabolic acidosis</a:t>
            </a:r>
          </a:p>
          <a:p>
            <a:pPr algn="l">
              <a:defRPr sz="1800"/>
            </a:pPr>
            <a:r>
              <a:t>b) Reflex compensatory mechanism are activated</a:t>
            </a:r>
          </a:p>
          <a:p>
            <a:pPr algn="l">
              <a:defRPr sz="1800"/>
            </a:pPr>
            <a:r>
              <a:t>c) Wide spread tissue hypoxia</a:t>
            </a:r>
          </a:p>
          <a:p>
            <a:pPr algn="l">
              <a:defRPr sz="1800"/>
            </a:pPr>
            <a:r>
              <a:t>d) Survival is possible</a:t>
            </a:r>
          </a:p>
          <a:p>
            <a:pPr algn="l">
              <a:defRPr sz="1800"/>
            </a:pPr>
            <a:r>
              <a:t>e) Renal shutdown occurs</a:t>
            </a:r>
          </a:p>
          <a:p>
            <a:pPr algn="l">
              <a:defRPr b="1" sz="1800"/>
            </a:pPr>
            <a:r>
              <a:t>Ans: TFTTF</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Pathology/10th/P-137] </a:t>
            </a:r>
          </a:p>
          <a:p>
            <a:pPr algn="l">
              <a:defRPr sz="1800"/>
            </a:pPr>
            <a:r>
              <a:t>[ Ref:Robins/ 10th/ P- 137]Explanation:- Reflex compensatory mechanism are activated innon- progressive phase of shock- Renal shutdown occur in irreversible stage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8. Alternative macrophage activation is induced by-</a:t>
            </a:r>
          </a:p>
          <a:p>
            <a:pPr algn="l">
              <a:defRPr sz="1800"/>
            </a:pPr>
            <a:r>
              <a:t>a) IL-4</a:t>
            </a:r>
          </a:p>
          <a:p>
            <a:pPr algn="l">
              <a:defRPr sz="1800"/>
            </a:pPr>
            <a:r>
              <a:t>b) IL-13</a:t>
            </a:r>
          </a:p>
          <a:p>
            <a:pPr algn="l">
              <a:defRPr sz="1800"/>
            </a:pPr>
            <a:r>
              <a:t>c) IFN-γ</a:t>
            </a:r>
          </a:p>
          <a:p>
            <a:pPr algn="l">
              <a:defRPr sz="1800"/>
            </a:pPr>
            <a:r>
              <a:t>d) Endotoxin</a:t>
            </a:r>
          </a:p>
          <a:p>
            <a:pPr algn="l">
              <a:defRPr sz="1800"/>
            </a:pPr>
            <a:r>
              <a:t>e) Crystals</a:t>
            </a:r>
          </a:p>
          <a:p>
            <a:pPr algn="l">
              <a:defRPr b="1" sz="1800"/>
            </a:pPr>
            <a:r>
              <a:t>Ans: TTFFF</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Pathology/10th/P-98] </a:t>
            </a:r>
          </a:p>
          <a:p>
            <a:pPr algn="l">
              <a:defRPr sz="1800"/>
            </a:pPr>
            <a:r>
              <a:t>Explanation:IL-4 and 13 are alternative macrophage activator. Rests are classical macrophage activator</a:t>
            </a:r>
          </a:p>
        </p:txBody>
      </p:sp>
      <p:pic>
        <p:nvPicPr>
          <p:cNvPr id="4" name="Picture 3" descr="RZjFHUmMtn.jpg"/>
          <p:cNvPicPr>
            <a:picLocks noChangeAspect="1"/>
          </p:cNvPicPr>
          <p:nvPr/>
        </p:nvPicPr>
        <p:blipFill>
          <a:blip r:embed="rId2"/>
          <a:stretch>
            <a:fillRect/>
          </a:stretch>
        </p:blipFill>
        <p:spPr>
          <a:xfrm>
            <a:off x="914400" y="1828800"/>
            <a:ext cx="6585185" cy="32004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9. ceseating granuloma found in</a:t>
            </a:r>
          </a:p>
          <a:p>
            <a:pPr algn="l">
              <a:defRPr sz="1800"/>
            </a:pPr>
            <a:r>
              <a:t>a) Hand tubercle of TB</a:t>
            </a:r>
          </a:p>
          <a:p>
            <a:pPr algn="l">
              <a:defRPr sz="1800"/>
            </a:pPr>
            <a:r>
              <a:t>b) Soft tubercle of TB</a:t>
            </a:r>
          </a:p>
          <a:p>
            <a:pPr algn="l">
              <a:defRPr sz="1800"/>
            </a:pPr>
            <a:r>
              <a:t>c) Sarcoidosis</a:t>
            </a:r>
          </a:p>
          <a:p>
            <a:pPr algn="l">
              <a:defRPr sz="1800"/>
            </a:pPr>
            <a:r>
              <a:t>d) Brucellosis</a:t>
            </a:r>
          </a:p>
          <a:p>
            <a:pPr algn="l">
              <a:defRPr sz="1800"/>
            </a:pPr>
            <a:r>
              <a:t>e) Syphilis</a:t>
            </a:r>
          </a:p>
          <a:p>
            <a:pPr algn="l">
              <a:defRPr b="1" sz="1800"/>
            </a:pPr>
            <a:r>
              <a:t>Ans: FTFTF</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Pathology/10th/P-100] [Ref: Robbins Basic Pathology/10th/P-101] </a:t>
            </a:r>
          </a:p>
          <a:p>
            <a:pPr algn="l">
              <a:defRPr sz="1800"/>
            </a:pPr>
            <a:r>
              <a:t>Explanation:Non-caseating granulomaCaseatingSuppurative granulomaDiffuseHand tubercle of TBTubercoloid leprosySarcoidosisSyphilisSchistosomiasisForeign bodySoft tubercle of TB BrucellosisLGVCt scratch diseaseLeprous leprosy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10. Histamine-</a:t>
            </a:r>
          </a:p>
          <a:p>
            <a:pPr algn="l">
              <a:defRPr sz="1800"/>
            </a:pPr>
            <a:r>
              <a:t>a) Released from mast cell</a:t>
            </a:r>
          </a:p>
          <a:p>
            <a:pPr algn="l">
              <a:defRPr sz="1800"/>
            </a:pPr>
            <a:r>
              <a:t>b) Released from Basophil</a:t>
            </a:r>
          </a:p>
          <a:p>
            <a:pPr algn="l">
              <a:defRPr sz="1800"/>
            </a:pPr>
            <a:r>
              <a:t>c) Cause Bronchodilation</a:t>
            </a:r>
          </a:p>
          <a:p>
            <a:pPr algn="l">
              <a:defRPr sz="1800"/>
            </a:pPr>
            <a:r>
              <a:t>d) Causes Bronchospasm</a:t>
            </a:r>
          </a:p>
          <a:p>
            <a:pPr algn="l">
              <a:defRPr sz="1800"/>
            </a:pPr>
            <a:r>
              <a:t>e) Cause vasoconstriction</a:t>
            </a:r>
          </a:p>
          <a:p>
            <a:pPr algn="l">
              <a:defRPr b="1" sz="1800"/>
            </a:pPr>
            <a:r>
              <a:t>Ans: TTFTF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Pathology/10th/P-93] </a:t>
            </a:r>
          </a:p>
          <a:p>
            <a:pPr algn="l">
              <a:defRPr sz="1800"/>
            </a:pPr>
            <a:r>
              <a:t>Vitamin C deficiency, DM are systemic factorReduced local temp causes vasoconstrictionthus reduced blood flow Delayed healing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Robbins/10th/p- 85]Explanation:- Dilation of arterioles- Increase vascular permeability- Activation of endothelium- Cause bronchospasm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11. Peritoneal fluid has following features</a:t>
            </a:r>
          </a:p>
          <a:p>
            <a:pPr algn="l">
              <a:defRPr sz="1800"/>
            </a:pPr>
            <a:r>
              <a:t>a) 3% protein</a:t>
            </a:r>
          </a:p>
          <a:p>
            <a:pPr algn="l">
              <a:defRPr sz="1800"/>
            </a:pPr>
            <a:r>
              <a:t>b) 3% protein</a:t>
            </a:r>
          </a:p>
          <a:p>
            <a:pPr algn="l">
              <a:defRPr sz="1800"/>
            </a:pPr>
            <a:r>
              <a:t>c) fibrinogen present</a:t>
            </a:r>
          </a:p>
          <a:p>
            <a:pPr algn="l">
              <a:defRPr sz="1800"/>
            </a:pPr>
            <a:r>
              <a:t>d) Specific granty 1.020</a:t>
            </a:r>
          </a:p>
          <a:p>
            <a:pPr algn="l">
              <a:defRPr sz="1800"/>
            </a:pPr>
            <a:r>
              <a:t>e) found mostly in albumin</a:t>
            </a:r>
          </a:p>
          <a:p>
            <a:pPr algn="l">
              <a:defRPr b="1" sz="1800"/>
            </a:pPr>
            <a:r>
              <a:t>Ans: TFTFF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Explanation:ExudateTransudateTotal protein countThigh protein (30g/L)Less than (10g/L)Distribution of proteinAs in plasmaMostly albuminSpecific grasHigh 1.020Low 1.012CellsInflammatory cells  much cell debrisFew present , nearly all mesothelialOccurrenceInflammatory conditionNon inflammatory condition.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12. Following mediators increased capillary permeability in acute inflammation -</a:t>
            </a:r>
          </a:p>
          <a:p>
            <a:pPr algn="l">
              <a:defRPr sz="1800"/>
            </a:pPr>
            <a:r>
              <a:t>a) Histamin</a:t>
            </a:r>
          </a:p>
          <a:p>
            <a:pPr algn="l">
              <a:defRPr sz="1800"/>
            </a:pPr>
            <a:r>
              <a:t>b) Bradykinine</a:t>
            </a:r>
          </a:p>
          <a:p>
            <a:pPr algn="l">
              <a:defRPr sz="1800"/>
            </a:pPr>
            <a:r>
              <a:t>c) Angiotensin</a:t>
            </a:r>
          </a:p>
          <a:p>
            <a:pPr algn="l">
              <a:defRPr sz="1800"/>
            </a:pPr>
            <a:r>
              <a:t>d) Leukotrine</a:t>
            </a:r>
          </a:p>
          <a:p>
            <a:pPr algn="l">
              <a:defRPr sz="1800"/>
            </a:pPr>
            <a:r>
              <a:t>e) PDGF</a:t>
            </a:r>
          </a:p>
          <a:p>
            <a:pPr algn="l">
              <a:defRPr b="1" sz="1800"/>
            </a:pPr>
            <a:r>
              <a:t>Ans: TTFTF</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Pathology/10th/P-92] </a:t>
            </a:r>
          </a:p>
          <a:p>
            <a:pPr algn="l">
              <a:defRPr sz="1800"/>
            </a:pPr>
            <a:r>
              <a:t>[Ref: Robins/10th/ P- 92]Explanation:c+ e have no role in increased capillary permeability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13. Features of anaplastic cell-</a:t>
            </a:r>
          </a:p>
          <a:p>
            <a:pPr algn="l">
              <a:defRPr sz="1800"/>
            </a:pPr>
            <a:r>
              <a:t>a) Variation in size and shape</a:t>
            </a:r>
          </a:p>
          <a:p>
            <a:pPr algn="l">
              <a:defRPr sz="1800"/>
            </a:pPr>
            <a:r>
              <a:t>b) Enlarge nucleoli with increased nuclear to cytoplasm ratio</a:t>
            </a:r>
          </a:p>
          <a:p>
            <a:pPr algn="l">
              <a:defRPr sz="1800"/>
            </a:pPr>
            <a:r>
              <a:t>c) Usually smaller than neighbouring cells</a:t>
            </a:r>
          </a:p>
          <a:p>
            <a:pPr algn="l">
              <a:defRPr sz="1800"/>
            </a:pPr>
            <a:r>
              <a:t>d) Typical mitosis</a:t>
            </a:r>
          </a:p>
          <a:p>
            <a:pPr algn="l">
              <a:defRPr sz="1800"/>
            </a:pPr>
            <a:r>
              <a:t>e) Loss of polarity</a:t>
            </a:r>
          </a:p>
          <a:p>
            <a:pPr algn="l">
              <a:defRPr b="1" sz="1800"/>
            </a:pPr>
            <a:r>
              <a:t>Ans: TTFFT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Pathology/10th/P-193] </a:t>
            </a:r>
          </a:p>
          <a:p>
            <a:pPr algn="l">
              <a:defRPr sz="1800"/>
            </a:pPr>
            <a:r>
              <a:t>[Ref:Robbin/10th/P-193]Explanation:c) Tumor giant cells may be formed) These are considerably larger than neighboring cells and may possess either one enormous nucleus or several nucleid) Atypical mitosis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14. Acanthosis nigricans found as paraneoplastic syndromes in:</a:t>
            </a:r>
          </a:p>
          <a:p>
            <a:pPr algn="l">
              <a:defRPr sz="1800"/>
            </a:pPr>
            <a:r>
              <a:t>a) Bronchogenic carcinoma</a:t>
            </a:r>
          </a:p>
          <a:p>
            <a:pPr algn="l">
              <a:defRPr sz="1800"/>
            </a:pPr>
            <a:r>
              <a:t>b) Breast carcinoma</a:t>
            </a:r>
          </a:p>
          <a:p>
            <a:pPr algn="l">
              <a:defRPr sz="1800"/>
            </a:pPr>
            <a:r>
              <a:t>c) Gastric carcinoma</a:t>
            </a:r>
          </a:p>
          <a:p>
            <a:pPr algn="l">
              <a:defRPr sz="1800"/>
            </a:pPr>
            <a:r>
              <a:t>d) Lung carcinoma</a:t>
            </a:r>
          </a:p>
          <a:p>
            <a:pPr algn="l">
              <a:defRPr sz="1800"/>
            </a:pPr>
            <a:r>
              <a:t>e) Ovarian carcinoma</a:t>
            </a:r>
          </a:p>
          <a:p>
            <a:pPr algn="l">
              <a:defRPr b="1" sz="1800"/>
            </a:pPr>
            <a:r>
              <a:t>Ans: FFTTF</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Pathology/10th/P-329] </a:t>
            </a:r>
          </a:p>
          <a:p>
            <a:pPr algn="l">
              <a:defRPr sz="1800"/>
            </a:pPr>
            <a:r>
              <a:t>[Ref: Robbins/10th/P-329/T-7.11]Explanation:Dermatologic disorders such as acanthosis nigricans found as paraneoplastic syndrome in Gastric carcinoma, Lung carcinoma and Uterine carcinoma</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15. CA 125 is rained in</a:t>
            </a:r>
          </a:p>
          <a:p>
            <a:pPr algn="l">
              <a:defRPr sz="1800"/>
            </a:pPr>
            <a:r>
              <a:t>a) Ovarian Carcinoma</a:t>
            </a:r>
          </a:p>
          <a:p>
            <a:pPr algn="l">
              <a:defRPr sz="1800"/>
            </a:pPr>
            <a:r>
              <a:t>b) Endometrial carcinoma</a:t>
            </a:r>
          </a:p>
          <a:p>
            <a:pPr algn="l">
              <a:defRPr sz="1800"/>
            </a:pPr>
            <a:r>
              <a:t>c) Medullary Ca of thyroid</a:t>
            </a:r>
          </a:p>
          <a:p>
            <a:pPr algn="l">
              <a:defRPr sz="1800"/>
            </a:pPr>
            <a:r>
              <a:t>d) Breast cancer</a:t>
            </a:r>
          </a:p>
          <a:p>
            <a:pPr algn="l">
              <a:defRPr sz="1800"/>
            </a:pPr>
            <a:r>
              <a:t>e) Pregnancy</a:t>
            </a:r>
          </a:p>
          <a:p>
            <a:pPr algn="l">
              <a:defRPr b="1" sz="1800"/>
            </a:pPr>
            <a:r>
              <a:t>Ans: TTFTT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 High risk for thrombosis -</a:t>
            </a:r>
          </a:p>
          <a:p>
            <a:pPr algn="l">
              <a:defRPr sz="1800"/>
            </a:pPr>
            <a:r>
              <a:t>a) MI</a:t>
            </a:r>
          </a:p>
          <a:p>
            <a:pPr algn="l">
              <a:defRPr sz="1800"/>
            </a:pPr>
            <a:r>
              <a:t>b) Nephrotic syndrome</a:t>
            </a:r>
          </a:p>
          <a:p>
            <a:pPr algn="l">
              <a:defRPr sz="1800"/>
            </a:pPr>
            <a:r>
              <a:t>c) DIC</a:t>
            </a:r>
          </a:p>
          <a:p>
            <a:pPr algn="l">
              <a:defRPr sz="1800"/>
            </a:pPr>
            <a:r>
              <a:t>d) Smoking</a:t>
            </a:r>
          </a:p>
          <a:p>
            <a:pPr algn="l">
              <a:defRPr sz="1800"/>
            </a:pPr>
            <a:r>
              <a:t>e) Antiphospholipid syndrome</a:t>
            </a:r>
          </a:p>
          <a:p>
            <a:pPr algn="l">
              <a:defRPr b="1" sz="1800"/>
            </a:pPr>
            <a:r>
              <a:t>Ans: TFTFT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Pathology/10th/P-238] </a:t>
            </a:r>
          </a:p>
          <a:p>
            <a:pPr algn="l">
              <a:defRPr sz="1800"/>
            </a:pPr>
            <a:r>
              <a:t>[Ref: Robbin’s/10th/P-238]Explanation:Ca 125 laved in-Ovarian epithelial cancer (75%)Gastrointestinal cancer (10%)Lung cancer (5%)Breast cancer (5%)Endometrial CaFalloplim tube Ca Fibroid uterusEndometritis, PID Pregnency menstration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16. A 24 years old woman visited GoP D ѐ abnormal pap smear report. Colposcopy revealed CIN-III. Which type of virus responsible for that? (11)</a:t>
            </a:r>
          </a:p>
          <a:p>
            <a:pPr algn="l">
              <a:defRPr sz="1800"/>
            </a:pPr>
            <a:r>
              <a:t>a) HPV-16</a:t>
            </a:r>
          </a:p>
          <a:p>
            <a:pPr algn="l">
              <a:defRPr sz="1800"/>
            </a:pPr>
            <a:r>
              <a:t>b) HPV-2</a:t>
            </a:r>
          </a:p>
          <a:p>
            <a:pPr algn="l">
              <a:defRPr sz="1800"/>
            </a:pPr>
            <a:r>
              <a:t>c) HPV-31</a:t>
            </a:r>
          </a:p>
          <a:p>
            <a:pPr algn="l">
              <a:defRPr sz="1800"/>
            </a:pPr>
            <a:r>
              <a:t>d) HPV-18</a:t>
            </a:r>
          </a:p>
          <a:p>
            <a:pPr algn="l">
              <a:defRPr sz="1800"/>
            </a:pPr>
            <a:r>
              <a:t>e) HPV – 5</a:t>
            </a:r>
          </a:p>
          <a:p>
            <a:pPr algn="l">
              <a:defRPr b="1" sz="1800"/>
            </a:pPr>
            <a:r>
              <a:t>Ans: TFTTF</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Pathology/10th/P-238] </a:t>
            </a:r>
          </a:p>
          <a:p>
            <a:pPr algn="l">
              <a:defRPr sz="1800"/>
            </a:pPr>
            <a:r>
              <a:t>[Ref: Robbin’s/10th/P-238]Explanation:HPV-16,18,31,33,35,45,56,58,59,68,-6,11,42,43,44 (low risk)HPV for skin cancer (5,8,17)</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17. Low level of a- fetoprotein level associated with -</a:t>
            </a:r>
          </a:p>
          <a:p>
            <a:pPr algn="l">
              <a:defRPr sz="1800"/>
            </a:pPr>
            <a:r>
              <a:t>a. Omphalocele</a:t>
            </a:r>
          </a:p>
          <a:p>
            <a:pPr algn="l">
              <a:defRPr sz="1800"/>
            </a:pPr>
            <a:r>
              <a:t>b. Down syndrome</a:t>
            </a:r>
          </a:p>
          <a:p>
            <a:pPr algn="l">
              <a:defRPr sz="1800"/>
            </a:pPr>
            <a:r>
              <a:t>c. GTD</a:t>
            </a:r>
          </a:p>
          <a:p>
            <a:pPr algn="l">
              <a:defRPr sz="1800"/>
            </a:pPr>
            <a:r>
              <a:t>d. Trisomy 18</a:t>
            </a:r>
          </a:p>
          <a:p>
            <a:pPr algn="l">
              <a:defRPr sz="1800"/>
            </a:pPr>
            <a:r>
              <a:t>e. Neural tube defect</a:t>
            </a:r>
          </a:p>
          <a:p>
            <a:pPr algn="l">
              <a:defRPr b="1" sz="1800"/>
            </a:pPr>
            <a:r>
              <a:t>Ans: FTTTF</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OBS /10th/P-103]Explanation:Low level of a- fetoprotein associated with-Down syndromeTrisomy 18,13GTD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18. Necrosis:</a:t>
            </a:r>
          </a:p>
          <a:p>
            <a:pPr algn="l">
              <a:defRPr sz="1800"/>
            </a:pPr>
            <a:r>
              <a:t>a) Caseous necrosis can occur in the presence of Mycobacterium tuberculosis</a:t>
            </a:r>
          </a:p>
          <a:p>
            <a:pPr algn="l">
              <a:defRPr sz="1800"/>
            </a:pPr>
            <a:r>
              <a:t>b) Is a natural sequelae of the cell cycle</a:t>
            </a:r>
          </a:p>
          <a:p>
            <a:pPr algn="l">
              <a:defRPr sz="1800"/>
            </a:pPr>
            <a:r>
              <a:t>c) Leads to the release of inflammatory mediators </a:t>
            </a:r>
          </a:p>
          <a:p>
            <a:pPr algn="l">
              <a:defRPr sz="1800"/>
            </a:pPr>
            <a:r>
              <a:t>d) Is reversible</a:t>
            </a:r>
          </a:p>
          <a:p>
            <a:pPr algn="l">
              <a:defRPr sz="1800"/>
            </a:pPr>
            <a:r>
              <a:t>e) Involves nuclear changes including karyolysis</a:t>
            </a:r>
          </a:p>
          <a:p>
            <a:pPr algn="l">
              <a:defRPr b="1" sz="1800"/>
            </a:pPr>
            <a:r>
              <a:t>Ans: TFTFT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Pathology/10th/P-40] </a:t>
            </a:r>
          </a:p>
          <a:p>
            <a:pPr algn="l">
              <a:defRPr sz="1800"/>
            </a:pPr>
            <a:r>
              <a:t>[Ref: Robbins/10th/P-40]Explanation:Necrosis refers to the irreversible death of cells due to injury. There are a series of changes that occur within necrotic cells. These sequential microscopic changes include cytoplasmic eosinophilia, pyknosis (cell shrinkage), karyorrhexis (breakdown of the nucleus) and karyolysis (complete dissolution of the nucleus secondary to the action on DNAase). Necrosis is associated with the release of inflammatory mediators. There are several types of necrosis, which are specific to the type of cell trauma and the tissues involved; these include coagulative necrosis, caseous necrosis and colliquative necrosis. In caseous necrosis a cheese-like matter is formed at the site of necrosis following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19. Cellular aging-</a:t>
            </a:r>
          </a:p>
          <a:p>
            <a:pPr algn="l">
              <a:defRPr sz="1800"/>
            </a:pPr>
            <a:r>
              <a:t>a) Results from DNA damage</a:t>
            </a:r>
          </a:p>
          <a:p>
            <a:pPr algn="l">
              <a:defRPr sz="1800"/>
            </a:pPr>
            <a:r>
              <a:t>b) Is characterized by genetic instability</a:t>
            </a:r>
          </a:p>
          <a:p>
            <a:pPr algn="l">
              <a:defRPr sz="1800"/>
            </a:pPr>
            <a:r>
              <a:t>c) Is not modified by total calorie intake</a:t>
            </a:r>
          </a:p>
          <a:p>
            <a:pPr algn="l">
              <a:defRPr sz="1800"/>
            </a:pPr>
            <a:r>
              <a:t>d) Results from elongation of telomerase</a:t>
            </a:r>
          </a:p>
          <a:p>
            <a:pPr algn="l">
              <a:defRPr sz="1800"/>
            </a:pPr>
            <a:r>
              <a:t>e) Results from activation of tumor suppressor genes</a:t>
            </a:r>
          </a:p>
          <a:p>
            <a:pPr algn="l">
              <a:defRPr b="1" sz="1800"/>
            </a:pPr>
            <a:r>
              <a:t>Ans: TTFFT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Pathology/10th/P-66] [Ref: Robbins Basic Pathology/10th/P-68] </a:t>
            </a:r>
          </a:p>
          <a:p>
            <a:pPr algn="l">
              <a:defRPr sz="1800"/>
            </a:pPr>
            <a:r>
              <a:t>[Ref: Robbins/10th/Fig-2.35/P-66-68]Explanation:b. Abnormalityc. Caloric restriction increases longevityd. Telomerase shortening</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20. Dystrophic calcification can occur in-</a:t>
            </a:r>
          </a:p>
          <a:p>
            <a:pPr algn="l">
              <a:defRPr sz="1800"/>
            </a:pPr>
            <a:r>
              <a:t>a) Fat necrosis</a:t>
            </a:r>
          </a:p>
          <a:p>
            <a:pPr algn="l">
              <a:defRPr sz="1800"/>
            </a:pPr>
            <a:r>
              <a:t>b) Carcinoma of thyroid</a:t>
            </a:r>
          </a:p>
          <a:p>
            <a:pPr algn="l">
              <a:defRPr sz="1800"/>
            </a:pPr>
            <a:r>
              <a:t>c) Parathyroid adenoma</a:t>
            </a:r>
          </a:p>
          <a:p>
            <a:pPr algn="l">
              <a:defRPr sz="1800"/>
            </a:pPr>
            <a:r>
              <a:t>d) Tuberculous lymph node</a:t>
            </a:r>
          </a:p>
          <a:p>
            <a:pPr algn="l">
              <a:defRPr sz="1800"/>
            </a:pPr>
            <a:r>
              <a:t>e) Sarcoidosis</a:t>
            </a:r>
          </a:p>
          <a:p>
            <a:pPr algn="l">
              <a:defRPr b="1" sz="1800"/>
            </a:pPr>
            <a:r>
              <a:t>Ans: TTFTF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Pathology/10th/P-126] </a:t>
            </a:r>
          </a:p>
          <a:p>
            <a:br/>
            <a:br/>
            <a:pPr algn="l">
              <a:defRPr sz="1800"/>
            </a:pPr>
            <a:r>
              <a:t>[Ref: Robbins Pathology/10th/P-126/Table-4.2]</a:t>
            </a:r>
          </a:p>
        </p:txBody>
      </p:sp>
      <p:pic>
        <p:nvPicPr>
          <p:cNvPr id="4" name="Picture 3" descr="WaxckonIWq.jpg"/>
          <p:cNvPicPr>
            <a:picLocks noChangeAspect="1"/>
          </p:cNvPicPr>
          <p:nvPr/>
        </p:nvPicPr>
        <p:blipFill>
          <a:blip r:embed="rId2"/>
          <a:stretch>
            <a:fillRect/>
          </a:stretch>
        </p:blipFill>
        <p:spPr>
          <a:xfrm>
            <a:off x="914400" y="1828800"/>
            <a:ext cx="7628021" cy="3200400"/>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Pathology/10th/P-65] [Ref: Robbins Basic Pathology/10th/P-690] </a:t>
            </a:r>
          </a:p>
          <a:p>
            <a:pPr algn="l">
              <a:defRPr sz="1800"/>
            </a:pPr>
            <a:r>
              <a:t>ExplanationSite of dystrophic calcification-★ Necrotic tissue★ Caseous necrosis of tubercle★Advanced atheromatous lesions★Heamatoma★Thrombus★ Infarcts★ Aging or damaged heart valves★ Papillary Ca of thyroid★Uterine fibroids★Meningioma★Dead fetus★ Dead parasite★Tuberculus lymph node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21. In patient with Stroke, bed sores are quite common. However, Bed sore is a kind of gangrenous necrosis. Which of the fallowing supports the characters of Bed sore gangrenes?</a:t>
            </a:r>
          </a:p>
          <a:p>
            <a:pPr algn="l">
              <a:defRPr sz="1800"/>
            </a:pPr>
            <a:r>
              <a:t>a) Due to both arterial  venous obstruction</a:t>
            </a:r>
          </a:p>
          <a:p>
            <a:pPr algn="l">
              <a:defRPr sz="1800"/>
            </a:pPr>
            <a:r>
              <a:t>b) Not offensive odor</a:t>
            </a:r>
          </a:p>
          <a:p>
            <a:pPr algn="l">
              <a:defRPr sz="1800"/>
            </a:pPr>
            <a:r>
              <a:t>c) Usually occurs in extremities.</a:t>
            </a:r>
          </a:p>
          <a:p>
            <a:pPr algn="l">
              <a:defRPr sz="1800"/>
            </a:pPr>
            <a:r>
              <a:t>d) Most common site  intestine</a:t>
            </a:r>
          </a:p>
          <a:p>
            <a:pPr algn="l">
              <a:defRPr sz="1800"/>
            </a:pPr>
            <a:r>
              <a:t>e) Can also occur in vulva  scrotum.</a:t>
            </a:r>
          </a:p>
          <a:p>
            <a:pPr algn="l">
              <a:defRPr b="1" sz="1800"/>
            </a:pPr>
            <a:r>
              <a:t>Ans: TFFTT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 </a:t>
            </a:r>
            <a:br/>
            <a:br/>
            <a:r>
              <a:t>1. Bed sore is a moist gangrene</a:t>
            </a:r>
            <a:br/>
            <a:br/>
            <a:r>
              <a:t>2. Moist gangrene occurs due to both arterial  venous obstruction.</a:t>
            </a:r>
            <a:br/>
            <a:br/>
            <a:r>
              <a:t>3. Odor very offensive</a:t>
            </a:r>
            <a:br/>
            <a:br/>
            <a:r>
              <a:t>4. Usually in internal organs</a:t>
            </a:r>
            <a:br/>
            <a:br/>
            <a:r>
              <a:t>5. Most commonly intestine</a:t>
            </a:r>
            <a:br/>
            <a:br/>
            <a:r>
              <a:t>6. Can occur in vulva, scrotum, ant. Abd. Wall, thigh etc.</a:t>
            </a:r>
            <a:br/>
            <a:br/>
            <a:r>
              <a:t>[Ref: Khaleque/Page: 12-13.]</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22. Apoptosis-</a:t>
            </a:r>
          </a:p>
          <a:p>
            <a:pPr algn="l">
              <a:defRPr sz="1800"/>
            </a:pPr>
            <a:r>
              <a:t>a) Physiological  pathological occurrence</a:t>
            </a:r>
          </a:p>
          <a:p>
            <a:pPr algn="l">
              <a:defRPr sz="1800"/>
            </a:pPr>
            <a:r>
              <a:t>b) Sometimes intrauterine  adulthood</a:t>
            </a:r>
          </a:p>
          <a:p>
            <a:pPr algn="l">
              <a:defRPr sz="1800"/>
            </a:pPr>
            <a:r>
              <a:t>c) Elicit inflammation</a:t>
            </a:r>
          </a:p>
          <a:p>
            <a:pPr algn="l">
              <a:defRPr sz="1800"/>
            </a:pPr>
            <a:r>
              <a:t>d) Pyknosis, karyorrhexis, karyolysis occur in nucleus</a:t>
            </a:r>
          </a:p>
          <a:p>
            <a:pPr algn="l">
              <a:defRPr sz="1800"/>
            </a:pPr>
            <a:r>
              <a:t>e) Plasma membrane disrupted</a:t>
            </a:r>
          </a:p>
          <a:p>
            <a:pPr algn="l">
              <a:defRPr b="1" sz="1800"/>
            </a:pPr>
            <a:r>
              <a:t>Ans: TTFFF</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Robbins/10th/P-..?]Explanation:Features of Apoptosis:- Plasma membrane intact- Nucleus-- fragmented, pyknosis occur- Apoptotic body form- Doesn’t elicit inflammation- Cell size reduced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23. Ischemic reperfusion injury-</a:t>
            </a:r>
          </a:p>
          <a:p>
            <a:pPr algn="l">
              <a:defRPr sz="1800"/>
            </a:pPr>
            <a:r>
              <a:t>a) Further cell death occur by both necrosis and apoptosis</a:t>
            </a:r>
          </a:p>
          <a:p>
            <a:pPr algn="l">
              <a:defRPr sz="1800"/>
            </a:pPr>
            <a:r>
              <a:t>b) Caused by generation of carbon species</a:t>
            </a:r>
          </a:p>
          <a:p>
            <a:pPr algn="l">
              <a:defRPr sz="1800"/>
            </a:pPr>
            <a:r>
              <a:t>c) Caused by intracellular Na overload</a:t>
            </a:r>
          </a:p>
          <a:p>
            <a:pPr algn="l">
              <a:defRPr sz="1800"/>
            </a:pPr>
            <a:r>
              <a:t>d) Caused by intracellular ca overload</a:t>
            </a:r>
          </a:p>
          <a:p>
            <a:pPr algn="l">
              <a:defRPr sz="1800"/>
            </a:pPr>
            <a:r>
              <a:t>e) Caused by activation of IgM</a:t>
            </a:r>
          </a:p>
          <a:p>
            <a:pPr algn="l">
              <a:defRPr b="1" sz="1800"/>
            </a:pPr>
            <a:r>
              <a:t>Ans: TFFTT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Pathology/10th/P-56] </a:t>
            </a:r>
          </a:p>
          <a:p>
            <a:pPr algn="l">
              <a:defRPr sz="1800"/>
            </a:pPr>
            <a:r>
              <a:t>[ Ref: Robbins/10th/P-56]Explanation:Generation of oxygen and nitrogen species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24. Irreversible cell injury associated with –</a:t>
            </a:r>
          </a:p>
          <a:p>
            <a:pPr algn="l">
              <a:defRPr sz="1800"/>
            </a:pPr>
            <a:r>
              <a:t>a) Membrane damage is the Hallmark guy</a:t>
            </a:r>
          </a:p>
          <a:p>
            <a:pPr algn="l">
              <a:defRPr sz="1800"/>
            </a:pPr>
            <a:r>
              <a:t>b) Ischemia cause direct membrane damage</a:t>
            </a:r>
          </a:p>
          <a:p>
            <a:pPr algn="l">
              <a:defRPr sz="1800"/>
            </a:pPr>
            <a:r>
              <a:t>c) Small amorphous densities</a:t>
            </a:r>
          </a:p>
          <a:p>
            <a:pPr algn="l">
              <a:defRPr sz="1800"/>
            </a:pPr>
            <a:r>
              <a:t>d) Shrinkage of lysosomes</a:t>
            </a:r>
          </a:p>
          <a:p>
            <a:pPr algn="l">
              <a:defRPr sz="1800"/>
            </a:pPr>
            <a:r>
              <a:t>e) Myelin figur</a:t>
            </a:r>
          </a:p>
          <a:p>
            <a:pPr algn="l">
              <a:defRPr b="1" sz="1800"/>
            </a:pPr>
            <a:r>
              <a:t>Ans: TTFFT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Pathology/10th/P-40] </a:t>
            </a:r>
          </a:p>
          <a:p>
            <a:pPr algn="l">
              <a:defRPr sz="1800"/>
            </a:pPr>
            <a:r>
              <a:t>[Ref Robbins/10th/P 38-40]Explanation:Large amorphous densitiesSwelling of lysosomes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25. Depletion of ATP in cell leads to –</a:t>
            </a:r>
          </a:p>
          <a:p>
            <a:pPr algn="l">
              <a:defRPr sz="1800"/>
            </a:pPr>
            <a:r>
              <a:t>a) Increased intracellular k+</a:t>
            </a:r>
          </a:p>
          <a:p>
            <a:pPr algn="l">
              <a:defRPr sz="1800"/>
            </a:pPr>
            <a:r>
              <a:t>b) Increased intracellular Na+</a:t>
            </a:r>
          </a:p>
          <a:p>
            <a:pPr algn="l">
              <a:defRPr sz="1800"/>
            </a:pPr>
            <a:r>
              <a:t>c) Increased intracellular ph</a:t>
            </a:r>
          </a:p>
          <a:p>
            <a:pPr algn="l">
              <a:defRPr sz="1800"/>
            </a:pPr>
            <a:r>
              <a:t>d) Increased intracellular ca2+</a:t>
            </a:r>
          </a:p>
          <a:p>
            <a:pPr algn="l">
              <a:defRPr sz="1800"/>
            </a:pPr>
            <a:r>
              <a:t>e) Increased rate of aerobic glycolysis</a:t>
            </a:r>
          </a:p>
          <a:p>
            <a:pPr algn="l">
              <a:defRPr b="1" sz="1800"/>
            </a:pPr>
            <a:r>
              <a:t>Ans: FTFTF</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 Granulation tissue found in</a:t>
            </a:r>
          </a:p>
          <a:p>
            <a:pPr algn="l">
              <a:defRPr sz="1800"/>
            </a:pPr>
            <a:r>
              <a:t>a) Abscess</a:t>
            </a:r>
          </a:p>
          <a:p>
            <a:pPr algn="l">
              <a:defRPr sz="1800"/>
            </a:pPr>
            <a:r>
              <a:t>b) Sinus</a:t>
            </a:r>
          </a:p>
          <a:p>
            <a:pPr algn="l">
              <a:defRPr sz="1800"/>
            </a:pPr>
            <a:r>
              <a:t>c) Scar</a:t>
            </a:r>
          </a:p>
          <a:p>
            <a:pPr algn="l">
              <a:defRPr sz="1800"/>
            </a:pPr>
            <a:r>
              <a:t>d) Base of Ulcer</a:t>
            </a:r>
          </a:p>
          <a:p>
            <a:pPr algn="l">
              <a:defRPr sz="1800"/>
            </a:pPr>
            <a:r>
              <a:t>e) Tumor</a:t>
            </a:r>
          </a:p>
          <a:p>
            <a:pPr algn="l">
              <a:defRPr b="1" sz="1800"/>
            </a:pPr>
            <a:r>
              <a:t>Ans: TTFTF</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Pathology/10th/P-565] </a:t>
            </a:r>
          </a:p>
          <a:p>
            <a:pPr algn="l">
              <a:defRPr sz="1800"/>
            </a:pPr>
            <a:r>
              <a:t>[Ref Robbins/10th/P-56]Explanation:Increased intracellular na+,H2O,ca2+Decreased intracellular phIncreased rate of anaerobic glycolysis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26. A 17-year-old driver of a pick up truck is involved in a collision. He incurs a blunt force abdominal trauma . In response to this injury, cells in tissues of the abdomen are stimulated to enter the G1 phase of cell cycle from the G0 phase. which of the following cell types is most likely to remain in G0 following this injury? </a:t>
            </a:r>
          </a:p>
          <a:p>
            <a:pPr algn="l">
              <a:defRPr sz="1800"/>
            </a:pPr>
            <a:r>
              <a:t>a) Smooth muscle</a:t>
            </a:r>
          </a:p>
          <a:p>
            <a:pPr algn="l">
              <a:defRPr sz="1800"/>
            </a:pPr>
            <a:r>
              <a:t>b) Endothelium</a:t>
            </a:r>
          </a:p>
          <a:p>
            <a:pPr algn="l">
              <a:defRPr sz="1800"/>
            </a:pPr>
            <a:r>
              <a:t>c) Skeletal muscle</a:t>
            </a:r>
          </a:p>
          <a:p>
            <a:pPr algn="l">
              <a:defRPr sz="1800"/>
            </a:pPr>
            <a:r>
              <a:t>d) Fibroblast</a:t>
            </a:r>
          </a:p>
          <a:p>
            <a:pPr algn="l">
              <a:defRPr sz="1800"/>
            </a:pPr>
            <a:r>
              <a:t>e) Hepatocytes</a:t>
            </a:r>
          </a:p>
          <a:p>
            <a:pPr algn="l">
              <a:defRPr b="1" sz="1800"/>
            </a:pPr>
            <a:r>
              <a:t>Ans: C</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Pathology/10th/P-104] </a:t>
            </a:r>
          </a:p>
          <a:p>
            <a:pPr algn="l">
              <a:defRPr sz="1800"/>
            </a:pPr>
            <a:r>
              <a:t>Explanation:</a:t>
            </a:r>
            <a:br/>
            <a:br/>
            <a:r>
              <a:t>Skeletal muscle along with cardiac , neural tissue do not typically proliferate, are permanent cells , necrotic tissue is replaced by connective tissue remaining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27. Which of the following cytokine is involved in hepatic production of acute phase proteins?</a:t>
            </a:r>
          </a:p>
          <a:p>
            <a:pPr algn="l">
              <a:defRPr sz="1800"/>
            </a:pPr>
            <a:r>
              <a:t>a) IL6</a:t>
            </a:r>
          </a:p>
          <a:p>
            <a:pPr algn="l">
              <a:defRPr sz="1800"/>
            </a:pPr>
            <a:r>
              <a:t>b) IL8</a:t>
            </a:r>
          </a:p>
          <a:p>
            <a:pPr algn="l">
              <a:defRPr sz="1800"/>
            </a:pPr>
            <a:r>
              <a:t>c) IL12</a:t>
            </a:r>
          </a:p>
          <a:p>
            <a:pPr algn="l">
              <a:defRPr sz="1800"/>
            </a:pPr>
            <a:r>
              <a:t>d) IL17</a:t>
            </a:r>
          </a:p>
          <a:p>
            <a:pPr algn="l">
              <a:defRPr sz="1800"/>
            </a:pPr>
            <a:r>
              <a:t>e) IFN-</a:t>
            </a:r>
          </a:p>
          <a:p>
            <a:pPr algn="l">
              <a:defRPr b="1" sz="1800"/>
            </a:pPr>
            <a:r>
              <a:t>Ans: A</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Pathology/10th/P-89] </a:t>
            </a:r>
          </a:p>
          <a:p>
            <a:pPr algn="l">
              <a:defRPr sz="1800"/>
            </a:pPr>
            <a:r>
              <a:t>IL1 and 6 is involved in hepatic production of acute phase proteins.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28. A 30 4 as old woman admitted to hospital with right hypochondriac pain. USG revealed hydatid cyst of liver. Which white blood cell will be raised in her pre-operative full blood count if she plans for elective surgery?</a:t>
            </a:r>
          </a:p>
          <a:p>
            <a:pPr algn="l">
              <a:defRPr sz="1800"/>
            </a:pPr>
            <a:r>
              <a:t>a) Basophil</a:t>
            </a:r>
          </a:p>
          <a:p>
            <a:pPr algn="l">
              <a:defRPr sz="1800"/>
            </a:pPr>
            <a:r>
              <a:t>b) Neutrophil</a:t>
            </a:r>
          </a:p>
          <a:p>
            <a:pPr algn="l">
              <a:defRPr sz="1800"/>
            </a:pPr>
            <a:r>
              <a:t>c) lymphocyte</a:t>
            </a:r>
          </a:p>
          <a:p>
            <a:pPr algn="l">
              <a:defRPr sz="1800"/>
            </a:pPr>
            <a:r>
              <a:t>d) Eosinophil</a:t>
            </a:r>
          </a:p>
          <a:p>
            <a:pPr algn="l">
              <a:defRPr sz="1800"/>
            </a:pPr>
            <a:r>
              <a:t>e) Monocyte</a:t>
            </a:r>
          </a:p>
          <a:p>
            <a:pPr algn="l">
              <a:defRPr b="1" sz="1800"/>
            </a:pPr>
            <a:r>
              <a:t>Ans: 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Pathology/10th/P-99] </a:t>
            </a:r>
          </a:p>
          <a:p>
            <a:pPr algn="l">
              <a:defRPr sz="1800"/>
            </a:pPr>
            <a:r>
              <a:t>Explanation:Eosinophils are white blood cells that are responsible for combating infection by parasite. They are also involved pathogenesis of allergy  asthma</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29. A 20 yrs old girl came to visit hospital for infected boil with white pus point in her hair. Which of the following terms best describes this process?</a:t>
            </a:r>
          </a:p>
          <a:p>
            <a:pPr algn="l">
              <a:defRPr sz="1800"/>
            </a:pPr>
            <a:r>
              <a:t>a) Fibrinous Inflammation</a:t>
            </a:r>
          </a:p>
          <a:p>
            <a:pPr algn="l">
              <a:defRPr sz="1800"/>
            </a:pPr>
            <a:r>
              <a:t>b) purulent inflammation</a:t>
            </a:r>
          </a:p>
          <a:p>
            <a:pPr algn="l">
              <a:defRPr sz="1800"/>
            </a:pPr>
            <a:r>
              <a:t>c) Serous inflammation</a:t>
            </a:r>
          </a:p>
          <a:p>
            <a:pPr algn="l">
              <a:defRPr sz="1800"/>
            </a:pPr>
            <a:r>
              <a:t>d) Granulomatous inflammation</a:t>
            </a:r>
          </a:p>
          <a:p>
            <a:pPr algn="l">
              <a:defRPr sz="1800"/>
            </a:pPr>
            <a:r>
              <a:t>e) hemorrhagic inflammation</a:t>
            </a:r>
          </a:p>
          <a:p>
            <a:pPr algn="l">
              <a:defRPr b="1" sz="1800"/>
            </a:pPr>
            <a:r>
              <a:t>Ans: B</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Robbins/10th/93]Explanation:Purulent inflammation in characterized by production of pus, an exudate, consisting of neutrophils, the liquefied debris of necrotic cells  edema fluid.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30. Most commonly involved part in venous thrombosis is </a:t>
            </a:r>
          </a:p>
          <a:p>
            <a:pPr algn="l">
              <a:defRPr sz="1800"/>
            </a:pPr>
            <a:r>
              <a:t>a) Lower extremities</a:t>
            </a:r>
          </a:p>
          <a:p>
            <a:pPr algn="l">
              <a:defRPr sz="1800"/>
            </a:pPr>
            <a:r>
              <a:t>b) Upper extremities</a:t>
            </a:r>
          </a:p>
          <a:p>
            <a:pPr algn="l">
              <a:defRPr sz="1800"/>
            </a:pPr>
            <a:r>
              <a:t>c) Portal vein</a:t>
            </a:r>
          </a:p>
          <a:p>
            <a:pPr algn="l">
              <a:defRPr sz="1800"/>
            </a:pPr>
            <a:r>
              <a:t>d) Hepatic vein</a:t>
            </a:r>
          </a:p>
          <a:p>
            <a:pPr algn="l">
              <a:defRPr sz="1800"/>
            </a:pPr>
            <a:r>
              <a:t>e) Mesenteric vein</a:t>
            </a:r>
          </a:p>
          <a:p>
            <a:pPr algn="l">
              <a:defRPr b="1" sz="1800"/>
            </a:pPr>
            <a:r>
              <a:t>Ans: 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Khurana/3rd/P-38] </a:t>
            </a:r>
          </a:p>
          <a:p>
            <a:pPr algn="l">
              <a:defRPr sz="1800"/>
            </a:pPr>
            <a:r>
              <a:t>[Ref: Khaleque /P-38]Granulation tissue not found in scar, Tumor.</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Pathology/10th/P-111] </a:t>
            </a:r>
          </a:p>
          <a:p>
            <a:pPr algn="l">
              <a:defRPr sz="1800"/>
            </a:pPr>
            <a:r>
              <a:t>Explanation </a:t>
            </a:r>
            <a:br/>
            <a:br/>
            <a:r>
              <a:t>Most venous thrombi occur in the superficial or the deep veins of the leg. Superficial venous thrombi usually arise in the saphenous system, particularly in the setting of varicosities</a:t>
            </a:r>
            <a:br/>
            <a:b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31. In DIC which is not true-</a:t>
            </a:r>
          </a:p>
          <a:p>
            <a:pPr algn="l">
              <a:defRPr sz="1800"/>
            </a:pPr>
            <a:r>
              <a:t>a) Increase Clotting time</a:t>
            </a:r>
          </a:p>
          <a:p>
            <a:pPr algn="l">
              <a:defRPr sz="1800"/>
            </a:pPr>
            <a:r>
              <a:t>b) Increase Bleeding time</a:t>
            </a:r>
          </a:p>
          <a:p>
            <a:pPr algn="l">
              <a:defRPr sz="1800"/>
            </a:pPr>
            <a:r>
              <a:t>c) Increase Thromboplasin generation time</a:t>
            </a:r>
          </a:p>
          <a:p>
            <a:pPr algn="l">
              <a:defRPr sz="1800"/>
            </a:pPr>
            <a:r>
              <a:t>d) Increase prothrombin time</a:t>
            </a:r>
          </a:p>
          <a:p>
            <a:pPr algn="l">
              <a:defRPr sz="1800"/>
            </a:pPr>
            <a:r>
              <a:t>e) Increase APTT</a:t>
            </a:r>
          </a:p>
          <a:p>
            <a:pPr algn="l">
              <a:defRPr b="1" sz="1800"/>
            </a:pPr>
            <a:r>
              <a:t>Ans: C</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Pathology/10th/P-487] </a:t>
            </a:r>
          </a:p>
          <a:p>
            <a:pPr algn="l">
              <a:defRPr sz="1800"/>
            </a:pPr>
            <a:r>
              <a:t>Explanation:All the time will increase in DIC except thromboplastin generation time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32. A 26-year-old woman dies after a short illness beginning in the late stages of labor. At autopsy, blood vessels in the lungs contained fetal debris (e.g., squamous cells, vernix, mucin), as did other vessels of multiple organs. Review of the clinical historyreveals that she had become acutely ill with dyspnea, hypotension, and seizures, and a chest radiograph had demonstrated evidence of pulmonary edema. This was all followed by prolonged hemorrhage from the vagina and generalized bleeding from multiple other sites. The changes that were found within multiple blood vessels most likely are</a:t>
            </a:r>
          </a:p>
          <a:p>
            <a:pPr algn="l">
              <a:defRPr sz="1800"/>
            </a:pPr>
            <a:r>
              <a:t>a) Bone marrow emboli.</a:t>
            </a:r>
          </a:p>
          <a:p>
            <a:pPr algn="l">
              <a:defRPr sz="1800"/>
            </a:pPr>
            <a:r>
              <a:t>b) Fat emboli</a:t>
            </a:r>
          </a:p>
          <a:p>
            <a:pPr algn="l">
              <a:defRPr sz="1800"/>
            </a:pPr>
            <a:r>
              <a:t>c) GAS emboli</a:t>
            </a:r>
          </a:p>
          <a:p>
            <a:pPr algn="l">
              <a:defRPr sz="1800"/>
            </a:pPr>
            <a:r>
              <a:t>d) Septic emboli</a:t>
            </a:r>
          </a:p>
          <a:p>
            <a:pPr algn="l">
              <a:defRPr sz="1800"/>
            </a:pPr>
            <a:r>
              <a:t>e) widespread thrombosis</a:t>
            </a:r>
          </a:p>
          <a:p>
            <a:pPr algn="l">
              <a:defRPr b="1" sz="1800"/>
            </a:pPr>
            <a:r>
              <a:t>Ans: 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 Ref: BRS Pathology]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33. A 30-year hypertensive male had a laceration injury over right leg. Dressing of the wound regularly done but there was excessive reddish tissue which is insensible on touch. This is</a:t>
            </a:r>
          </a:p>
          <a:p>
            <a:pPr algn="l">
              <a:defRPr sz="1800"/>
            </a:pPr>
            <a:r>
              <a:t>a) Primary Healing</a:t>
            </a:r>
          </a:p>
          <a:p>
            <a:pPr algn="l">
              <a:defRPr sz="1800"/>
            </a:pPr>
            <a:r>
              <a:t>b) Hypertrophic Scar tissue</a:t>
            </a:r>
          </a:p>
          <a:p>
            <a:pPr algn="l">
              <a:defRPr sz="1800"/>
            </a:pPr>
            <a:r>
              <a:t>c) Proud flesh</a:t>
            </a:r>
          </a:p>
          <a:p>
            <a:pPr algn="l">
              <a:defRPr sz="1800"/>
            </a:pPr>
            <a:r>
              <a:t>d) Infected wound</a:t>
            </a:r>
          </a:p>
          <a:p>
            <a:pPr algn="l">
              <a:defRPr sz="1800"/>
            </a:pPr>
            <a:r>
              <a:t>e) Wound dehiscence</a:t>
            </a:r>
          </a:p>
          <a:p>
            <a:pPr algn="l">
              <a:defRPr b="1" sz="1800"/>
            </a:pPr>
            <a:r>
              <a:t>Ans: C</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Pathology/10th/P-93] </a:t>
            </a:r>
          </a:p>
          <a:p>
            <a:pPr algn="l">
              <a:defRPr sz="1800"/>
            </a:pPr>
            <a:r>
              <a:t>Explanation </a:t>
            </a:r>
            <a:br/>
            <a:br/>
            <a:r>
              <a:t>Exuberant granulation is another deviation in wound healing characterized by the formation of excessive amounts of granulation tissue, which protrudes above the level of the surrounding skin and blocks reepithelialization .This process has been called, with more literary fervor, proud flesh</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34. Fluid is aspirated from the grossly distended abdomen of a 47-year-old chronic alcoholic man. The fluid is straw colored and clear and is found to have a protein content (largely albumin) of 2.5 g/dL. Which Hemodynamic Dysfunction of the following is a major contributor to the fluid accumulation in this patient?</a:t>
            </a:r>
          </a:p>
          <a:p>
            <a:pPr algn="l">
              <a:defRPr sz="1800"/>
            </a:pPr>
            <a:r>
              <a:t>a) Blockage of lymphatics</a:t>
            </a:r>
          </a:p>
          <a:p>
            <a:pPr algn="l">
              <a:defRPr sz="1800"/>
            </a:pPr>
            <a:r>
              <a:t>b) Decreased oncotic pressure</a:t>
            </a:r>
          </a:p>
          <a:p>
            <a:pPr algn="l">
              <a:defRPr sz="1800"/>
            </a:pPr>
            <a:r>
              <a:t>c) Decreased sodium retention</a:t>
            </a:r>
          </a:p>
          <a:p>
            <a:pPr algn="l">
              <a:defRPr sz="1800"/>
            </a:pPr>
            <a:r>
              <a:t>d) Increased capillary permeability</a:t>
            </a:r>
          </a:p>
          <a:p>
            <a:pPr algn="l">
              <a:defRPr sz="1800"/>
            </a:pPr>
            <a:r>
              <a:t>e) Inflammatory exudation</a:t>
            </a:r>
          </a:p>
          <a:p>
            <a:pPr algn="l">
              <a:defRPr b="1" sz="1800"/>
            </a:pPr>
            <a:r>
              <a:t>Ans: B</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BRS Pathology/6th/P-44] [Ref: Robbins Basic Pathology/10th/P-116] </a:t>
            </a:r>
          </a:p>
          <a:p>
            <a:pPr algn="l">
              <a:defRPr sz="1800"/>
            </a:pPr>
            <a:r>
              <a:t>The patient has cirrhosis of the liver secondary to chronic ­alcoholism. A prominent manifestation of this disorder is decreased hepatic synthesis of albumin, the most significant contributor to plasma oncotic pressure. In addition, ascites is associated with increased sodium and water retention because of stimulation of the renin-angiotensin 47 system. Also, hydrostatic forces (because of intrahepatic scarring and partial obstruction of the portal venous return) result in fluid transudation and increased secretion of hepatic lymph.</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35. Which is not histological features of granulation tissue:</a:t>
            </a:r>
          </a:p>
          <a:p>
            <a:pPr algn="l">
              <a:defRPr sz="1800"/>
            </a:pPr>
            <a:r>
              <a:t>a) Neovascularization</a:t>
            </a:r>
          </a:p>
          <a:p>
            <a:pPr algn="l">
              <a:defRPr sz="1800"/>
            </a:pPr>
            <a:r>
              <a:t>b) Fibroblast proliferation</a:t>
            </a:r>
          </a:p>
          <a:p>
            <a:pPr algn="l">
              <a:defRPr sz="1800"/>
            </a:pPr>
            <a:r>
              <a:t>c) Infiltration of macrophage</a:t>
            </a:r>
          </a:p>
          <a:p>
            <a:pPr algn="l">
              <a:defRPr sz="1800"/>
            </a:pPr>
            <a:r>
              <a:t>d) Collagen fibres</a:t>
            </a:r>
          </a:p>
          <a:p>
            <a:pPr algn="l">
              <a:defRPr sz="1800"/>
            </a:pPr>
            <a:r>
              <a:t>e) Replacement of defected tissue</a:t>
            </a:r>
          </a:p>
          <a:p>
            <a:pPr algn="l">
              <a:defRPr b="1" sz="1800"/>
            </a:pPr>
            <a:r>
              <a:t>Ans: 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 Pulmonary embolism occur</a:t>
            </a:r>
          </a:p>
          <a:p>
            <a:pPr algn="l">
              <a:defRPr sz="1800"/>
            </a:pPr>
            <a:r>
              <a:t>a) Mainly occur arterial</a:t>
            </a:r>
          </a:p>
          <a:p>
            <a:pPr algn="l">
              <a:defRPr sz="1800"/>
            </a:pPr>
            <a:r>
              <a:t>b) Mainly venous</a:t>
            </a:r>
          </a:p>
          <a:p>
            <a:pPr algn="l">
              <a:defRPr sz="1800"/>
            </a:pPr>
            <a:r>
              <a:t>c) 50% chance to resolution</a:t>
            </a:r>
          </a:p>
          <a:p>
            <a:pPr algn="l">
              <a:defRPr sz="1800"/>
            </a:pPr>
            <a:r>
              <a:t>d) Main emboli comes from the Lower limb</a:t>
            </a:r>
          </a:p>
          <a:p>
            <a:pPr algn="l">
              <a:defRPr sz="1800"/>
            </a:pPr>
            <a:r>
              <a:t>e) Major cause of death</a:t>
            </a:r>
          </a:p>
          <a:p>
            <a:pPr algn="l">
              <a:defRPr b="1" sz="1800"/>
            </a:pPr>
            <a:r>
              <a:t>Ans: FTFTT</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Pathology/10th/P-105] </a:t>
            </a:r>
          </a:p>
          <a:p>
            <a:pPr algn="l">
              <a:defRPr sz="1800"/>
            </a:pPr>
            <a:r>
              <a:t>Explanation:Replacement of defected tissue is the function of granulation tissue.</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36. Localized edema found in -</a:t>
            </a:r>
          </a:p>
          <a:p>
            <a:pPr algn="l">
              <a:defRPr sz="1800"/>
            </a:pPr>
            <a:r>
              <a:t>a) NS</a:t>
            </a:r>
          </a:p>
          <a:p>
            <a:pPr algn="l">
              <a:defRPr sz="1800"/>
            </a:pPr>
            <a:r>
              <a:t>b) Congestive cardiac failure</a:t>
            </a:r>
          </a:p>
          <a:p>
            <a:pPr algn="l">
              <a:defRPr sz="1800"/>
            </a:pPr>
            <a:r>
              <a:t>c) Cirrhosis of liver</a:t>
            </a:r>
          </a:p>
          <a:p>
            <a:pPr algn="l">
              <a:defRPr sz="1800"/>
            </a:pPr>
            <a:r>
              <a:t>d) Filariasis</a:t>
            </a:r>
          </a:p>
          <a:p>
            <a:pPr algn="l">
              <a:defRPr sz="1800"/>
            </a:pPr>
            <a:r>
              <a:t>e) Nutritional edema</a:t>
            </a:r>
          </a:p>
          <a:p>
            <a:pPr algn="l">
              <a:defRPr b="1" sz="1800"/>
            </a:pPr>
            <a:r>
              <a:t>Ans: 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Khaleque Pathology/3rd/P-43] </a:t>
            </a:r>
          </a:p>
          <a:p>
            <a:pPr algn="l">
              <a:defRPr sz="1800"/>
            </a:pPr>
            <a:r>
              <a:t>[Ref: khaleque/P-43]Explanation:a+ b+c+e are example of generalized edema</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37. Site of white infract-</a:t>
            </a:r>
          </a:p>
          <a:p>
            <a:pPr algn="l">
              <a:defRPr sz="1800"/>
            </a:pPr>
            <a:r>
              <a:t>a) Ovary</a:t>
            </a:r>
          </a:p>
          <a:p>
            <a:pPr algn="l">
              <a:defRPr sz="1800"/>
            </a:pPr>
            <a:r>
              <a:t>b) Brain</a:t>
            </a:r>
          </a:p>
          <a:p>
            <a:pPr algn="l">
              <a:defRPr sz="1800"/>
            </a:pPr>
            <a:r>
              <a:t>c) Kidney</a:t>
            </a:r>
          </a:p>
          <a:p>
            <a:pPr algn="l">
              <a:defRPr sz="1800"/>
            </a:pPr>
            <a:r>
              <a:t>d) Lung</a:t>
            </a:r>
          </a:p>
          <a:p>
            <a:pPr algn="l">
              <a:defRPr sz="1800"/>
            </a:pPr>
            <a:r>
              <a:t>e) Intestine</a:t>
            </a:r>
          </a:p>
          <a:p>
            <a:pPr algn="l">
              <a:defRPr b="1" sz="1800"/>
            </a:pPr>
            <a:r>
              <a:t>Ans: C</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Pathology/10th/P-133] </a:t>
            </a:r>
          </a:p>
          <a:p>
            <a:pPr algn="l">
              <a:defRPr sz="1800"/>
            </a:pPr>
            <a:r>
              <a:t>[ Ref: Robins/ 10th/P-133]Explanation:</a:t>
            </a:r>
          </a:p>
        </p:txBody>
      </p:sp>
      <p:pic>
        <p:nvPicPr>
          <p:cNvPr id="4" name="Picture 3" descr="ANuXASyrTJ.jpg"/>
          <p:cNvPicPr>
            <a:picLocks noChangeAspect="1"/>
          </p:cNvPicPr>
          <p:nvPr/>
        </p:nvPicPr>
        <p:blipFill>
          <a:blip r:embed="rId2"/>
          <a:stretch>
            <a:fillRect/>
          </a:stretch>
        </p:blipFill>
        <p:spPr>
          <a:xfrm>
            <a:off x="914400" y="1828800"/>
            <a:ext cx="5840146" cy="320040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38. Which statement is true regarding benign tumor?</a:t>
            </a:r>
          </a:p>
          <a:p>
            <a:pPr algn="l">
              <a:defRPr sz="1800"/>
            </a:pPr>
            <a:r>
              <a:t>a) Cells resemble normal cells</a:t>
            </a:r>
          </a:p>
          <a:p>
            <a:pPr algn="l">
              <a:defRPr sz="1800"/>
            </a:pPr>
            <a:r>
              <a:t>b) Cellular pleomorphism occur</a:t>
            </a:r>
          </a:p>
          <a:p>
            <a:pPr algn="l">
              <a:defRPr sz="1800"/>
            </a:pPr>
            <a:r>
              <a:t>c) Stroma is poorly formed</a:t>
            </a:r>
          </a:p>
          <a:p>
            <a:pPr algn="l">
              <a:defRPr sz="1800"/>
            </a:pPr>
            <a:r>
              <a:t>d) Hemorrhage is common</a:t>
            </a:r>
          </a:p>
          <a:p>
            <a:pPr algn="l">
              <a:defRPr sz="1800"/>
            </a:pPr>
            <a:r>
              <a:t>e) Metastasis may occur</a:t>
            </a:r>
          </a:p>
          <a:p>
            <a:pPr algn="l">
              <a:defRPr b="1" sz="1800"/>
            </a:pPr>
            <a:r>
              <a:t>Ans: A</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Khaleque Pathology/3rd/P-53] [Ref: BRS Pathology/6th/P-88] </a:t>
            </a:r>
          </a:p>
          <a:p>
            <a:pPr algn="l">
              <a:defRPr sz="1800"/>
            </a:pPr>
            <a:r>
              <a:t>Benign tumor are well differentiated, cells resemble mature normal cells of tissue of origin.</a:t>
            </a:r>
            <a:br/>
            <a:br/>
            <a:r>
              <a:t>[Ref. Khaleque Page -53+BRS pathology page 88]</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39. Which part of GIT mostly affected by carcinoid tumor?</a:t>
            </a:r>
          </a:p>
          <a:p>
            <a:pPr algn="l">
              <a:defRPr sz="1800"/>
            </a:pPr>
            <a:r>
              <a:t>a) Ileum</a:t>
            </a:r>
          </a:p>
          <a:p>
            <a:pPr algn="l">
              <a:defRPr sz="1800"/>
            </a:pPr>
            <a:r>
              <a:t>b) Appendix</a:t>
            </a:r>
          </a:p>
          <a:p>
            <a:pPr algn="l">
              <a:defRPr sz="1800"/>
            </a:pPr>
            <a:r>
              <a:t>c) Rectum</a:t>
            </a:r>
          </a:p>
          <a:p>
            <a:pPr algn="l">
              <a:defRPr sz="1800"/>
            </a:pPr>
            <a:r>
              <a:t>d) Colon</a:t>
            </a:r>
          </a:p>
          <a:p>
            <a:pPr algn="l">
              <a:defRPr sz="1800"/>
            </a:pPr>
            <a:r>
              <a:t>e) Liver</a:t>
            </a:r>
          </a:p>
          <a:p>
            <a:pPr algn="l">
              <a:defRPr b="1" sz="1800"/>
            </a:pPr>
            <a:r>
              <a:t>Ans: B</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Bailey &amp; Love’s/28th/P-1315] [Ref: Roddie Physiology/6th/P-819] </a:t>
            </a:r>
          </a:p>
          <a:p>
            <a:pPr algn="l">
              <a:defRPr sz="1800"/>
            </a:pPr>
            <a:r>
              <a:t>Explanation:Carcinoid tumor occur throughout GIT, most common in appendix, ileum, rectum in descending order of frequency</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40. Exfoliative cytology is not used in</a:t>
            </a:r>
          </a:p>
          <a:p>
            <a:pPr algn="l">
              <a:defRPr sz="1800"/>
            </a:pPr>
            <a:r>
              <a:t>a) Cervical Carcinoma</a:t>
            </a:r>
          </a:p>
          <a:p>
            <a:pPr algn="l">
              <a:defRPr sz="1800"/>
            </a:pPr>
            <a:r>
              <a:t>b) Bronchial Carcinoma</a:t>
            </a:r>
          </a:p>
          <a:p>
            <a:pPr algn="l">
              <a:defRPr sz="1800"/>
            </a:pPr>
            <a:r>
              <a:t>c) Vesical Carcinoma</a:t>
            </a:r>
          </a:p>
          <a:p>
            <a:pPr algn="l">
              <a:defRPr sz="1800"/>
            </a:pPr>
            <a:r>
              <a:t>d) Stomach Carcinoma</a:t>
            </a:r>
          </a:p>
          <a:p>
            <a:pPr algn="l">
              <a:defRPr sz="1800"/>
            </a:pPr>
            <a:r>
              <a:t>e) Thyroid Carcinoma</a:t>
            </a:r>
          </a:p>
          <a:p>
            <a:pPr algn="l">
              <a:defRPr b="1" sz="1800"/>
            </a:pPr>
            <a:r>
              <a:t>Ans: 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Pathology/10th/P-112] </a:t>
            </a:r>
          </a:p>
          <a:p>
            <a:pPr algn="l">
              <a:defRPr sz="1800"/>
            </a:pPr>
            <a:r>
              <a:t>[Ref: Robbins /10th/P-112]Explanation:*60-80% chance of resolution* Mainly venous  emboli mainly comes from LL</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Pathology/10th/P-133] </a:t>
            </a:r>
          </a:p>
          <a:p>
            <a:pPr algn="l">
              <a:defRPr sz="1800"/>
            </a:pPr>
            <a:r>
              <a:t>Explanation:Exfoliative cytology has diagnostic role inA. Spontaneous exfoliation1. Lung Carcinoma2. Bladder Cancer3. Prostate Cancer4. Intra peritoneal malignancy (Gastric ca)B. Mechanical exfoliation1. Cervical cancer2. Bronchial cancer3. Endometrial cancer.</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41. Which has no risk of malignancy in the following conditions-</a:t>
            </a:r>
          </a:p>
          <a:p>
            <a:pPr algn="l">
              <a:defRPr sz="1800"/>
            </a:pPr>
            <a:r>
              <a:t>a) Xeroderma pigmentosum</a:t>
            </a:r>
          </a:p>
          <a:p>
            <a:pPr algn="l">
              <a:defRPr sz="1800"/>
            </a:pPr>
            <a:r>
              <a:t>b) ulcerative colitis</a:t>
            </a:r>
          </a:p>
          <a:p>
            <a:pPr algn="l">
              <a:defRPr sz="1800"/>
            </a:pPr>
            <a:r>
              <a:t>c) Peutz jeghers polyp</a:t>
            </a:r>
          </a:p>
          <a:p>
            <a:pPr algn="l">
              <a:defRPr sz="1800"/>
            </a:pPr>
            <a:r>
              <a:t>d) Endometrial hyperplasia</a:t>
            </a:r>
          </a:p>
          <a:p>
            <a:pPr algn="l">
              <a:defRPr sz="1800"/>
            </a:pPr>
            <a:r>
              <a:t>e) Peutz jeghers syndrome</a:t>
            </a:r>
          </a:p>
          <a:p>
            <a:pPr algn="l">
              <a:defRPr b="1" sz="1800"/>
            </a:pPr>
            <a:r>
              <a:t>Ans: C</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Pathology/10th/P-199] </a:t>
            </a:r>
          </a:p>
          <a:p>
            <a:pPr algn="l">
              <a:defRPr sz="1800"/>
            </a:pPr>
            <a:r>
              <a:t>[Ref: Robbins/10th/P-199]Explanation:Xeroderma pigmentosum - pre malignant condition of skinUlcerative colitis - premalignant condition of colonEndometrial hyperplasia- premalignant condition of female genital tractPeutz jeghers syndrome - premalignant condition of small intestinePeutz jeghers syndrom- non premalignant condition</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42. Site of dysplasia except-</a:t>
            </a:r>
          </a:p>
          <a:p>
            <a:pPr algn="l">
              <a:defRPr sz="1800"/>
            </a:pPr>
            <a:r>
              <a:t>a) Skin</a:t>
            </a:r>
          </a:p>
          <a:p>
            <a:pPr algn="l">
              <a:defRPr sz="1800"/>
            </a:pPr>
            <a:r>
              <a:t>b. Adjacent to foci of cancerous transformation</a:t>
            </a:r>
          </a:p>
          <a:p>
            <a:pPr algn="l">
              <a:defRPr sz="1800"/>
            </a:pPr>
            <a:r>
              <a:t>c) UB</a:t>
            </a:r>
          </a:p>
          <a:p>
            <a:pPr algn="l">
              <a:defRPr sz="1800"/>
            </a:pPr>
            <a:r>
              <a:t>d) Body of uterus</a:t>
            </a:r>
          </a:p>
          <a:p>
            <a:pPr algn="l">
              <a:defRPr sz="1800"/>
            </a:pPr>
            <a:r>
              <a:t>e) GB</a:t>
            </a:r>
          </a:p>
          <a:p>
            <a:pPr algn="l">
              <a:defRPr b="1" sz="1800"/>
            </a:pPr>
            <a:r>
              <a:t>Ans: 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Pathology/10th/P-272] </a:t>
            </a:r>
          </a:p>
          <a:p>
            <a:pPr algn="l">
              <a:defRPr sz="1800"/>
            </a:pPr>
            <a:r>
              <a:t>[Ref: Robbins/10th/ P-272]Explanation:Sites of dysplasia area) Cervix of uterusb) Skinc) Lungd) Breaste) Mouthf) Stomachg) Colonh) Vulvai) Penisj) Urinary bladde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43. Isoenzyme Tumor marker -</a:t>
            </a:r>
          </a:p>
          <a:p>
            <a:pPr algn="l">
              <a:defRPr sz="1800"/>
            </a:pPr>
            <a:r>
              <a:t>a) Calcitonin</a:t>
            </a:r>
          </a:p>
          <a:p>
            <a:pPr algn="l">
              <a:defRPr sz="1800"/>
            </a:pPr>
            <a:r>
              <a:t>b) a- fetoprotein</a:t>
            </a:r>
          </a:p>
          <a:p>
            <a:pPr algn="l">
              <a:defRPr sz="1800"/>
            </a:pPr>
            <a:r>
              <a:t>c) Prostatic acid phosphatase</a:t>
            </a:r>
          </a:p>
          <a:p>
            <a:pPr algn="l">
              <a:defRPr sz="1800"/>
            </a:pPr>
            <a:r>
              <a:t>d) Prostate specific antigen</a:t>
            </a:r>
          </a:p>
          <a:p>
            <a:pPr algn="l">
              <a:defRPr sz="1800"/>
            </a:pPr>
            <a:r>
              <a:t>e) Immunoglobulin</a:t>
            </a:r>
          </a:p>
          <a:p>
            <a:pPr algn="l">
              <a:defRPr b="1" sz="1800"/>
            </a:pPr>
            <a:r>
              <a:t>Ans: C</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Pathology/10th/P-336] </a:t>
            </a:r>
          </a:p>
          <a:p>
            <a:pPr algn="l">
              <a:defRPr sz="1800"/>
            </a:pPr>
            <a:r>
              <a:t>[Ref Robbins/10th/P-336]Explanation:Calcitonin-hormonesa- fetoprotein - oncofetal antigen guyProstate specific antigen Immunoglobulin- specific protein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44. A 35-years-old man is a habitual smoker. If a biopsy is taken from the respiratory tract in this man, the epithelium of respiratory tract is most likely to show:</a:t>
            </a:r>
          </a:p>
          <a:p>
            <a:pPr algn="l">
              <a:defRPr sz="1800"/>
            </a:pPr>
            <a:r>
              <a:t>a) Mucous hyperplasia</a:t>
            </a:r>
          </a:p>
          <a:p>
            <a:pPr algn="l">
              <a:defRPr sz="1800"/>
            </a:pPr>
            <a:r>
              <a:t>b) Smooth-muscle hyperplasia</a:t>
            </a:r>
          </a:p>
          <a:p>
            <a:pPr algn="l">
              <a:defRPr sz="1800"/>
            </a:pPr>
            <a:r>
              <a:t>c) Squamous cell anaplasia</a:t>
            </a:r>
          </a:p>
          <a:p>
            <a:pPr algn="l">
              <a:defRPr sz="1800"/>
            </a:pPr>
            <a:r>
              <a:t>d) Squamous cell hypertrophy</a:t>
            </a:r>
          </a:p>
          <a:p>
            <a:pPr algn="l">
              <a:defRPr sz="1800"/>
            </a:pPr>
            <a:r>
              <a:t>e) Stratified squamous metaplasia</a:t>
            </a:r>
          </a:p>
          <a:p>
            <a:pPr algn="l">
              <a:defRPr b="1" sz="1800"/>
            </a:pPr>
            <a:r>
              <a:t>Ans: E</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Pathology/10th/P-61] [Ref: Khaleque Pathology/3rd/P-2] </a:t>
            </a:r>
          </a:p>
          <a:p>
            <a:pPr algn="l">
              <a:defRPr sz="1800"/>
            </a:pPr>
            <a:r>
              <a:t>Epithelial metaplasia is exemplified by the change that occurs in the respiratory epithelium of habitual cigarette smokers in whom the normal ciliated columnar epithelial cells of the trachea and bronchi often are replaced by stratified squamous epithelial cell. The rugged stratified squamous epithelium may be able to survive the noxious chemicals in cigarette smoke that more specialised epithelium would not tolerate.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45. A 20-years-old woman breastfeeds her infant. On examination, her breasts are slightly increased in size. Milk can be expressed from both nipples. Which of the following processes that occurred in her breasts during pregnancy enables her to breastfeed the infant?</a:t>
            </a:r>
          </a:p>
          <a:p>
            <a:pPr algn="l">
              <a:defRPr sz="1800"/>
            </a:pPr>
            <a:r>
              <a:t>a) Ductal metaplasia</a:t>
            </a:r>
          </a:p>
          <a:p>
            <a:pPr algn="l">
              <a:defRPr sz="1800"/>
            </a:pPr>
            <a:r>
              <a:t>b) Epithelial dysplasia</a:t>
            </a:r>
          </a:p>
          <a:p>
            <a:pPr algn="l">
              <a:defRPr sz="1800"/>
            </a:pPr>
            <a:r>
              <a:t>c) Intracellular lipid deposition</a:t>
            </a:r>
          </a:p>
          <a:p>
            <a:pPr algn="l">
              <a:defRPr sz="1800"/>
            </a:pPr>
            <a:r>
              <a:t>d) Lobular hyperplasia</a:t>
            </a:r>
          </a:p>
          <a:p>
            <a:pPr algn="l">
              <a:defRPr sz="1800"/>
            </a:pPr>
            <a:r>
              <a:t>e) Stromal hypertrophy</a:t>
            </a:r>
          </a:p>
          <a:p>
            <a:pPr algn="l">
              <a:defRPr b="1" sz="1800"/>
            </a:pPr>
            <a:r>
              <a:t>Ans: 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5. Which condition caused by vascular congestion-</a:t>
            </a:r>
          </a:p>
          <a:p>
            <a:pPr algn="l">
              <a:defRPr sz="1800"/>
            </a:pPr>
            <a:r>
              <a:t>a) Brown induration of lungs</a:t>
            </a:r>
          </a:p>
          <a:p>
            <a:pPr algn="l">
              <a:defRPr sz="1800"/>
            </a:pPr>
            <a:r>
              <a:t>b) Nutmeg liver</a:t>
            </a:r>
          </a:p>
          <a:p>
            <a:pPr algn="l">
              <a:defRPr sz="1800"/>
            </a:pPr>
            <a:r>
              <a:t>c) Cardiac sclerosis</a:t>
            </a:r>
          </a:p>
          <a:p>
            <a:pPr algn="l">
              <a:defRPr sz="1800"/>
            </a:pPr>
            <a:r>
              <a:t>d) Congestive splenomegaly</a:t>
            </a:r>
          </a:p>
          <a:p>
            <a:pPr algn="l">
              <a:defRPr sz="1800"/>
            </a:pPr>
            <a:r>
              <a:t>e) Stasis dermatitis of leg</a:t>
            </a:r>
          </a:p>
          <a:p>
            <a:pPr algn="l">
              <a:defRPr b="1" sz="1800"/>
            </a:pPr>
            <a:r>
              <a:t>Ans: TTTTT</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Pathology/10th/P-59] </a:t>
            </a:r>
          </a:p>
          <a:p>
            <a:pPr algn="l">
              <a:defRPr sz="1800"/>
            </a:pPr>
            <a:r>
              <a:t>Breast lobules have an increased number of cells under hormonal influence (mainly progesterone) to provide for normal lactation. Ductal metaplasia in the breast is a pathologic process. Epithelial dysplasia denotes disordered growth and maturation of epithelial cells that may progress to cancer. Accumulation of fat within cells is a common manifestation of sublethal cell injury or, uncommonly, of inborn errors in fat metabolism. The breast stroma plays no role in lactation and may increase with pathologic processes.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46. Metastatic calcification occurs in-</a:t>
            </a:r>
          </a:p>
          <a:p>
            <a:pPr algn="l">
              <a:defRPr sz="1800"/>
            </a:pPr>
            <a:r>
              <a:t>a) Meningioma</a:t>
            </a:r>
          </a:p>
          <a:p>
            <a:pPr algn="l">
              <a:defRPr sz="1800"/>
            </a:pPr>
            <a:r>
              <a:t>b) papillary carcinoma of thyroid</a:t>
            </a:r>
          </a:p>
          <a:p>
            <a:pPr algn="l">
              <a:defRPr sz="1800"/>
            </a:pPr>
            <a:r>
              <a:t>c) Multiple myeloma</a:t>
            </a:r>
          </a:p>
          <a:p>
            <a:pPr algn="l">
              <a:defRPr sz="1800"/>
            </a:pPr>
            <a:r>
              <a:t>d) Fat necrosis</a:t>
            </a:r>
          </a:p>
          <a:p>
            <a:pPr algn="l">
              <a:defRPr sz="1800"/>
            </a:pPr>
            <a:r>
              <a:t>e) Dead fetus</a:t>
            </a:r>
          </a:p>
          <a:p>
            <a:pPr algn="l">
              <a:defRPr b="1" sz="1800"/>
            </a:pPr>
            <a:r>
              <a:t>Ans: C</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Pathology/10th/P-66] </a:t>
            </a:r>
          </a:p>
          <a:p>
            <a:pPr algn="l">
              <a:defRPr sz="1800"/>
            </a:pPr>
            <a:r>
              <a:t>Metastatic calcification may occur in normal tissues whenever there is hypercalcemia. Hypercalcemia also accentuates dystrophic calcification. There are four principal causes of hypercalcemia: (1) increased secretion of parathyroid hormone (PTH) with subsequent bone resorption, as in hyperparathyroidism due to parathyroid tumors, and ectopic secretion of PTH-related protein by malignant tumors (2) resorption of bone tissue, secondary to primary tumors of bone marrow (e.g., multiple myeloma, leukemia) or diffuse skeletal metastasis (e.g., breast cancer), accelerated bone turnover (e.g., Paget disease), or immobilization; (3) vitamin D–related disorders, including vitamin D intoxication, sarcoidosis (in which macrophages activate a vitamin D precursor), and idiopathic hypercalcemia of infancy (Williamssyndrome), characterized by abnormal sensitivity to vitamin D; and (4) renal failure, which causes retention of phosphate, leading to secondary hyperparathyroidism.</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47. Apoptosis triggered by except-</a:t>
            </a:r>
          </a:p>
          <a:p>
            <a:pPr algn="l">
              <a:defRPr sz="1800"/>
            </a:pPr>
            <a:r>
              <a:t>a) P53</a:t>
            </a:r>
          </a:p>
          <a:p>
            <a:pPr algn="l">
              <a:defRPr sz="1800"/>
            </a:pPr>
            <a:r>
              <a:t>b) BCL2</a:t>
            </a:r>
          </a:p>
          <a:p>
            <a:pPr algn="l">
              <a:defRPr sz="1800"/>
            </a:pPr>
            <a:r>
              <a:t>c) Ligation of fas</a:t>
            </a:r>
          </a:p>
          <a:p>
            <a:pPr algn="l">
              <a:defRPr sz="1800"/>
            </a:pPr>
            <a:r>
              <a:t>d) Nitric oxide</a:t>
            </a:r>
          </a:p>
          <a:p>
            <a:pPr algn="l">
              <a:defRPr sz="1800"/>
            </a:pPr>
            <a:r>
              <a:t>e) BAX</a:t>
            </a:r>
          </a:p>
          <a:p>
            <a:pPr algn="l">
              <a:defRPr b="1" sz="1800"/>
            </a:pPr>
            <a:r>
              <a:t>Ans: B</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Pathology/10th/P-43] </a:t>
            </a:r>
          </a:p>
          <a:p>
            <a:pPr algn="l">
              <a:defRPr sz="1800"/>
            </a:pPr>
            <a:r>
              <a:t>[Ref: Robbins/10th/P-43]Explanation:Intrinsic pathway--loss of cervical signalsDNA damageAccumulation of misfolded proteinsPro apoptotic proproteinExtrinsic pathway-FasTNF receptor</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48. Fertile soil for malignant transformain-</a:t>
            </a:r>
          </a:p>
          <a:p>
            <a:pPr algn="l">
              <a:defRPr sz="1800"/>
            </a:pPr>
            <a:r>
              <a:t>a) Atrophy</a:t>
            </a:r>
          </a:p>
          <a:p>
            <a:pPr algn="l">
              <a:defRPr sz="1800"/>
            </a:pPr>
            <a:r>
              <a:t>b) Hypertrophy</a:t>
            </a:r>
          </a:p>
          <a:p>
            <a:pPr algn="l">
              <a:defRPr sz="1800"/>
            </a:pPr>
            <a:r>
              <a:t>c) Hyperplasia</a:t>
            </a:r>
          </a:p>
          <a:p>
            <a:pPr algn="l">
              <a:defRPr sz="1800"/>
            </a:pPr>
            <a:r>
              <a:t>d) Metaplasia</a:t>
            </a:r>
          </a:p>
          <a:p>
            <a:pPr algn="l">
              <a:defRPr sz="1800"/>
            </a:pPr>
            <a:r>
              <a:t>e) Fatty change</a:t>
            </a:r>
          </a:p>
          <a:p>
            <a:pPr algn="l">
              <a:defRPr b="1" sz="1800"/>
            </a:pPr>
            <a:r>
              <a:t>Ans: 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Pathology/10th/P-35] </a:t>
            </a:r>
          </a:p>
          <a:p>
            <a:pPr algn="l">
              <a:defRPr sz="1800"/>
            </a:pPr>
            <a:r>
              <a:t>[Ref Robbins/10th/P-35]Explanation:Metaplastic epithelium is a a fertile soil for malignant transformation</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49. A patient was died by MI, After Autopsy most likely change you would expect to see inheart would be -</a:t>
            </a:r>
          </a:p>
          <a:p>
            <a:pPr algn="l">
              <a:defRPr sz="1800"/>
            </a:pPr>
            <a:r>
              <a:t>a) Acute hemorrhagic change</a:t>
            </a:r>
          </a:p>
          <a:p>
            <a:pPr algn="l">
              <a:defRPr sz="1800"/>
            </a:pPr>
            <a:r>
              <a:t>b) Coagulative necrosis</a:t>
            </a:r>
          </a:p>
          <a:p>
            <a:pPr algn="l">
              <a:defRPr sz="1800"/>
            </a:pPr>
            <a:r>
              <a:t>c) Granulomatous change</a:t>
            </a:r>
          </a:p>
          <a:p>
            <a:pPr algn="l">
              <a:defRPr sz="1800"/>
            </a:pPr>
            <a:r>
              <a:t>d) Lacunar in fract</a:t>
            </a:r>
          </a:p>
          <a:p>
            <a:pPr algn="l">
              <a:defRPr sz="1800"/>
            </a:pPr>
            <a:r>
              <a:t>e) Liquefactive necrosis</a:t>
            </a:r>
          </a:p>
          <a:p>
            <a:pPr algn="l">
              <a:defRPr b="1" sz="1800"/>
            </a:pPr>
            <a:r>
              <a:t>Ans: B</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Pathology/10th/P-41] </a:t>
            </a:r>
          </a:p>
          <a:p>
            <a:pPr algn="l">
              <a:defRPr sz="1800"/>
            </a:pPr>
            <a:r>
              <a:t>[Ref: Robbins/10th/P-40-41]Explanation:Liquefactive necrosis is seen in focal bacterial and occasionally fungal infections. Hypoxic death of cells within the central nervous system often evokes liquefactive necrosis.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50. Enzyme that neutralize hydrogen peroxide-</a:t>
            </a:r>
          </a:p>
          <a:p>
            <a:pPr algn="l">
              <a:defRPr sz="1800"/>
            </a:pPr>
            <a:r>
              <a:t>a) Myeloperoxidase</a:t>
            </a:r>
          </a:p>
          <a:p>
            <a:pPr algn="l">
              <a:defRPr sz="1800"/>
            </a:pPr>
            <a:r>
              <a:t>b) Superoxide disputase</a:t>
            </a:r>
          </a:p>
          <a:p>
            <a:pPr algn="l">
              <a:defRPr sz="1800"/>
            </a:pPr>
            <a:r>
              <a:t>c) Glusose 6 phosphate dehydrogenase</a:t>
            </a:r>
          </a:p>
          <a:p>
            <a:pPr algn="l">
              <a:defRPr sz="1800"/>
            </a:pPr>
            <a:r>
              <a:t>d) Glutathione peroxidase</a:t>
            </a:r>
          </a:p>
          <a:p>
            <a:pPr algn="l">
              <a:defRPr sz="1800"/>
            </a:pPr>
            <a:r>
              <a:t>e) Endonuclease</a:t>
            </a:r>
          </a:p>
          <a:p>
            <a:pPr algn="l">
              <a:defRPr b="1" sz="1800"/>
            </a:pPr>
            <a:r>
              <a:t>Ans: 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