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7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1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5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formulaires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86" y="1757782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Dans un nouveau répertoire, créez un fichier « formulaire.html » avec le HTML de base.</a:t>
            </a:r>
          </a:p>
          <a:p>
            <a:r>
              <a:rPr lang="fr-FR" dirty="0"/>
              <a:t>Créez un formulaire qui contiendra: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le prénom, limité à 20 caractères, avec au moins 2 caractères minimum et un </a:t>
            </a:r>
            <a:r>
              <a:rPr lang="fr-FR" dirty="0" err="1"/>
              <a:t>placeholder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le nom, limité à 20 caractères , avec au moins 2 caractères minimum et un </a:t>
            </a:r>
            <a:r>
              <a:rPr lang="fr-FR" dirty="0" err="1"/>
              <a:t>placeholder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l’email, avec un </a:t>
            </a:r>
            <a:r>
              <a:rPr lang="fr-FR" dirty="0" err="1"/>
              <a:t>placeholder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le numéro de téléphone, avec un </a:t>
            </a:r>
            <a:r>
              <a:rPr lang="fr-FR" dirty="0" err="1"/>
              <a:t>placeholder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149398-340A-4EF9-A2BE-5927AFEB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5492750"/>
            <a:ext cx="2628900" cy="100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Mise en pratique (25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1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Celle-ci vous la connaissez bien, elle permet d’ajouter un champ pour un mot de passe, en remplaçant les caractères par des points: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319995" y="3643312"/>
            <a:ext cx="513494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P@ssWo4d"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96A7A3-89BF-4F27-A55A-A359FC151AFB}"/>
              </a:ext>
            </a:extLst>
          </p:cNvPr>
          <p:cNvSpPr txBox="1"/>
          <p:nvPr/>
        </p:nvSpPr>
        <p:spPr>
          <a:xfrm>
            <a:off x="1070810" y="6010847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Note</a:t>
            </a:r>
            <a:r>
              <a:rPr lang="fr-FR" dirty="0"/>
              <a:t>: Il change aussi le clavier sur mobile, pour ne pas mémoriser le mot de passe avec un clavier sécurisé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A5ED952-A922-44C2-9410-8ED8FFE2E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3" r="2230"/>
          <a:stretch/>
        </p:blipFill>
        <p:spPr>
          <a:xfrm>
            <a:off x="8746958" y="3537852"/>
            <a:ext cx="1804737" cy="428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4056C6-848A-4CF5-9435-56CB04759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3" r="2875"/>
          <a:stretch/>
        </p:blipFill>
        <p:spPr>
          <a:xfrm>
            <a:off x="8746958" y="4169693"/>
            <a:ext cx="1804737" cy="371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6" name="Image 15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7" name="Image 16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8" name="Image 17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9" name="Image 18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4" name="Rectangle 23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5" name="Image 24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6" name="Image 25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7" name="Image 26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8" name="Image 27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Image 28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0" name="Image 29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5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Ici, cela nous permet de choisir un nombre. Il ajoute des petites flèches par défaut sur plusieurs navigateur pour permettre d’incrémenter ou de </a:t>
            </a:r>
            <a:r>
              <a:rPr lang="fr-FR" dirty="0" smtClean="0"/>
              <a:t>décrémenter la valeur: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288446" y="4273040"/>
            <a:ext cx="513494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15"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564490-3B4B-43F7-8AE6-3EA388A59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3" r="1406"/>
          <a:stretch/>
        </p:blipFill>
        <p:spPr>
          <a:xfrm>
            <a:off x="7872987" y="4405678"/>
            <a:ext cx="1822784" cy="3810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19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6272"/>
            <a:ext cx="9905999" cy="45892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Cette nouvelle balise permet d’ajouter un champ de texte, mais cette fois sur plusieurs lignes: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Cette zone de texte est modifiable par l’utilisateur à l’aide des petits </a:t>
            </a:r>
            <a:r>
              <a:rPr lang="fr-FR" dirty="0" smtClean="0"/>
              <a:t>traits </a:t>
            </a:r>
            <a:r>
              <a:rPr lang="fr-FR" dirty="0"/>
              <a:t>en bas à droite.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pouvons aussi ajouter les attributs « cols » et « </a:t>
            </a:r>
            <a:r>
              <a:rPr lang="fr-FR" dirty="0" err="1"/>
              <a:t>rows</a:t>
            </a:r>
            <a:r>
              <a:rPr lang="fr-FR" dirty="0"/>
              <a:t> » (respectivement colonnes et lignes) pour spécifier une taille de départ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est aussi possible de mettre du texte entre les deux balises &lt;</a:t>
            </a:r>
            <a:r>
              <a:rPr lang="fr-FR" dirty="0" err="1"/>
              <a:t>textarea</a:t>
            </a:r>
            <a:r>
              <a:rPr lang="fr-FR" dirty="0"/>
              <a:t>&gt; pour mettre du contenu par défaut (identique à l’attribut « value »)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346667" y="2292949"/>
            <a:ext cx="521315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 très long texte"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161A87-ABF6-4FF3-B271-FCFFFF68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58" y="2344651"/>
            <a:ext cx="1895475" cy="542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TextArea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0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35" y="1524868"/>
            <a:ext cx="9905999" cy="3541714"/>
          </a:xfrm>
        </p:spPr>
        <p:txBody>
          <a:bodyPr>
            <a:normAutofit/>
          </a:bodyPr>
          <a:lstStyle/>
          <a:p>
            <a:r>
              <a:rPr lang="fr-FR" dirty="0"/>
              <a:t>Reprenez le précédent formulaire</a:t>
            </a:r>
          </a:p>
          <a:p>
            <a:r>
              <a:rPr lang="fr-FR" dirty="0"/>
              <a:t>Ajoutez y les champs suivants: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le mot de passe, avec un </a:t>
            </a:r>
            <a:r>
              <a:rPr lang="fr-FR" dirty="0" smtClean="0"/>
              <a:t>minimum </a:t>
            </a:r>
            <a:r>
              <a:rPr lang="fr-FR" dirty="0"/>
              <a:t>de 8 caractères et un maximum de 30. Il doit contenir un </a:t>
            </a:r>
            <a:r>
              <a:rPr lang="fr-FR" dirty="0" err="1"/>
              <a:t>placeholder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l'âge, avec un </a:t>
            </a:r>
            <a:r>
              <a:rPr lang="fr-FR" dirty="0" err="1"/>
              <a:t>placeholder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laisser un commentaire, avec un </a:t>
            </a:r>
            <a:r>
              <a:rPr lang="fr-FR" dirty="0" err="1"/>
              <a:t>placeholder</a:t>
            </a:r>
            <a:r>
              <a:rPr lang="fr-FR" dirty="0"/>
              <a:t>, 70 de longueur et 10 de hauteur.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DE4AB-CF28-4A41-B816-67A74456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16" y="4319144"/>
            <a:ext cx="3883333" cy="22364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Mise en pratique (25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66491"/>
            <a:ext cx="10233800" cy="512079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Cet &lt;input&gt; permet à l’utilisateur de saisir une date dans un champ spécifié. L’apparence dépendra du navigateur utilisé: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y a </a:t>
            </a:r>
            <a:r>
              <a:rPr lang="fr-FR" dirty="0" smtClean="0"/>
              <a:t>là </a:t>
            </a:r>
            <a:r>
              <a:rPr lang="fr-FR" dirty="0"/>
              <a:t>aussi plusieurs variations possibles :</a:t>
            </a:r>
          </a:p>
          <a:p>
            <a:pPr lvl="1"/>
            <a:r>
              <a:rPr lang="fr-FR" dirty="0"/>
              <a:t> date =&gt; Pour la date</a:t>
            </a:r>
          </a:p>
          <a:p>
            <a:pPr lvl="1"/>
            <a:r>
              <a:rPr lang="fr-FR" dirty="0"/>
              <a:t> time =&gt; Pour l’heure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=&gt; Pour la date et l’heure (avec décalage horaire) </a:t>
            </a:r>
            <a:r>
              <a:rPr lang="fr-FR" dirty="0">
                <a:solidFill>
                  <a:srgbClr val="FF0000"/>
                </a:solidFill>
              </a:rPr>
              <a:t>/!\ Déprécié /!\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-local =&gt; Pour la date et l’heure (sans décalage horaire)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month</a:t>
            </a:r>
            <a:r>
              <a:rPr lang="fr-FR" dirty="0"/>
              <a:t> =&gt; Pour le mois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 =&gt; Pour la semaine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Il est aussi possible de spécifier une intervalle avec les attributs « min » et « max » sous le format américain « </a:t>
            </a:r>
            <a:r>
              <a:rPr lang="fr-FR" dirty="0" err="1"/>
              <a:t>aaaa</a:t>
            </a:r>
            <a:r>
              <a:rPr lang="fr-FR" dirty="0"/>
              <a:t>-mm-jj ».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2207304" y="2271537"/>
            <a:ext cx="43088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BFBD18-8A6F-4F9B-B839-5AD0BFA6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48" y="2428014"/>
            <a:ext cx="1609725" cy="333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A993BEB-0C78-4A2B-BBD1-727232E3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59" y="2271537"/>
            <a:ext cx="2088104" cy="28950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date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 &lt;input&gt; permet à l’utilisateur d’</a:t>
            </a:r>
            <a:r>
              <a:rPr lang="fr-FR" i="1" dirty="0"/>
              <a:t>uploader </a:t>
            </a:r>
            <a:r>
              <a:rPr lang="fr-FR" dirty="0"/>
              <a:t>(téléverser en français) un fichier: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pouvons spécifier le type de fichier attendu avec l’attribut « </a:t>
            </a:r>
            <a:r>
              <a:rPr lang="fr-FR" dirty="0" err="1"/>
              <a:t>accept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pouvons aussi autoriser l’envoi de plusieurs </a:t>
            </a:r>
            <a:r>
              <a:rPr lang="fr-FR" dirty="0" smtClean="0"/>
              <a:t>fichiers </a:t>
            </a:r>
            <a:r>
              <a:rPr lang="fr-FR" dirty="0"/>
              <a:t>avec l’attribut « multiple », sans valeur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928011" y="2611218"/>
            <a:ext cx="43088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D96D62-9F20-46E6-9C2A-105961CE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21" y="2762933"/>
            <a:ext cx="2571750" cy="342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282486-605B-4073-88BF-D1F35E1654AC}"/>
              </a:ext>
            </a:extLst>
          </p:cNvPr>
          <p:cNvSpPr txBox="1"/>
          <p:nvPr/>
        </p:nvSpPr>
        <p:spPr>
          <a:xfrm>
            <a:off x="1985092" y="4276087"/>
            <a:ext cx="46337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".png, .jpg, .gif"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File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8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547"/>
            <a:ext cx="9905999" cy="39796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Les « </a:t>
            </a:r>
            <a:r>
              <a:rPr lang="fr-FR" dirty="0" err="1"/>
              <a:t>checkbox</a:t>
            </a:r>
            <a:r>
              <a:rPr lang="fr-FR" dirty="0"/>
              <a:t> », ou case à cocher, sont des éléments qui permettent des choix multiples: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Vous pouvez ajouter l’attribut « </a:t>
            </a:r>
            <a:r>
              <a:rPr lang="fr-FR" dirty="0" err="1"/>
              <a:t>checked</a:t>
            </a:r>
            <a:r>
              <a:rPr lang="fr-FR" dirty="0"/>
              <a:t> », sans valeur, pour cocher une case par défaut.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41412" y="2748426"/>
            <a:ext cx="9652805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 suis une case à cocher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 suis une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94431C-E274-4E50-9D13-22602AA0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47" y="4077193"/>
            <a:ext cx="2009775" cy="523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Checkbox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6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18" y="1590413"/>
            <a:ext cx="10233800" cy="2439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Dans un formulaire, il est possible de délimiter et de regrouper les balises grâce à un &lt;</a:t>
            </a:r>
            <a:r>
              <a:rPr lang="fr-FR" dirty="0" err="1"/>
              <a:t>fieldset</a:t>
            </a:r>
            <a:r>
              <a:rPr lang="fr-FR" dirty="0"/>
              <a:t>&gt;&lt;/</a:t>
            </a:r>
            <a:r>
              <a:rPr lang="fr-FR" dirty="0" err="1"/>
              <a:t>fieldset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est aussi possible de mettre une légende à notre zone, grâce à la balise &lt;</a:t>
            </a:r>
            <a:r>
              <a:rPr lang="fr-FR" dirty="0" err="1"/>
              <a:t>legend</a:t>
            </a:r>
            <a:r>
              <a:rPr lang="fr-FR" dirty="0"/>
              <a:t>&gt;&lt;/</a:t>
            </a:r>
            <a:r>
              <a:rPr lang="fr-FR" dirty="0" err="1"/>
              <a:t>legend</a:t>
            </a:r>
            <a:r>
              <a:rPr lang="fr-FR" dirty="0"/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10118" y="4029835"/>
            <a:ext cx="5644784" cy="2631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 suis une légende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"champ1"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Champ1: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"champ1"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"Champ1"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"champ2"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Champ2: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"champ2"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"Champ2"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"champ3"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Champ3: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"champ3"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"Champ3"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85D781-6A6A-4B5C-BAE6-24684C22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85" y="4029835"/>
            <a:ext cx="4912403" cy="8091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75A779-6961-4761-9BA1-68034658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73" y="5311384"/>
            <a:ext cx="4912403" cy="906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Fieldset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7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285437" cy="4351338"/>
          </a:xfrm>
        </p:spPr>
        <p:txBody>
          <a:bodyPr>
            <a:normAutofit/>
          </a:bodyPr>
          <a:lstStyle/>
          <a:p>
            <a:r>
              <a:rPr lang="fr-FR" dirty="0"/>
              <a:t>Reprenez le précédent formulaire</a:t>
            </a:r>
          </a:p>
          <a:p>
            <a:r>
              <a:rPr lang="fr-FR" dirty="0"/>
              <a:t>Ajoutez y les champs suivants: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champ pour la date du commentaire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bouton pour l’envoi de fichier image (.jpg, .png, .gif)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ensemble de quatre cases à cocher, dont la première sera cochée par défaut, selon le visuel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Des &lt;</a:t>
            </a:r>
            <a:r>
              <a:rPr lang="fr-FR" dirty="0" err="1"/>
              <a:t>fieldset</a:t>
            </a:r>
            <a:r>
              <a:rPr lang="fr-FR" dirty="0"/>
              <a:t>&gt; et des légendes pour </a:t>
            </a:r>
            <a:r>
              <a:rPr lang="fr-FR" dirty="0" smtClean="0"/>
              <a:t>rendre </a:t>
            </a:r>
            <a:r>
              <a:rPr lang="fr-FR" dirty="0"/>
              <a:t>notre formulaire un peu plus lisible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17D415-56C7-4822-A548-AC2182E7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14" y="1933297"/>
            <a:ext cx="4661486" cy="386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Mise en pratique (25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8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1492FE-E5B8-4A70-A27C-CFD75F16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Sur les différents sites internet que vous avez pu voir, vous avez surement vu des dizaines de formulaires !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000" dirty="0"/>
              <a:t>Ils permettent aux visiteurs de renseigner des champs </a:t>
            </a:r>
          </a:p>
          <a:p>
            <a:pPr marL="0" indent="0">
              <a:buNone/>
            </a:pPr>
            <a:r>
              <a:rPr lang="fr-FR" sz="2000" dirty="0"/>
              <a:t>pour que, nous développeurs, puissions récupérer </a:t>
            </a:r>
          </a:p>
          <a:p>
            <a:pPr marL="0" indent="0">
              <a:buNone/>
            </a:pPr>
            <a:r>
              <a:rPr lang="fr-FR" sz="2000" dirty="0"/>
              <a:t>ces informations dans divers buts.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nous ne verrons pas comment récupérer les</a:t>
            </a:r>
          </a:p>
          <a:p>
            <a:pPr marL="0" indent="0">
              <a:buNone/>
            </a:pPr>
            <a:r>
              <a:rPr lang="fr-FR" sz="2000" dirty="0"/>
              <a:t>informations, mais juste la manière de les envoyer.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280D3-CE01-451A-B8D1-1A5EBC41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03" y="2738263"/>
            <a:ext cx="4832623" cy="37546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54AA69-9D48-4AAE-AFDC-7E0EA610220C}"/>
              </a:ext>
            </a:extLst>
          </p:cNvPr>
          <p:cNvSpPr txBox="1"/>
          <p:nvPr/>
        </p:nvSpPr>
        <p:spPr>
          <a:xfrm>
            <a:off x="8332106" y="6464634"/>
            <a:ext cx="19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Formulaire de l’ADRAR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Les « radio », ou zones d’options, sont des éléments qui permettent que des choix simple.</a:t>
            </a:r>
          </a:p>
          <a:p>
            <a:pPr marL="0" indent="0">
              <a:buNone/>
            </a:pPr>
            <a:r>
              <a:rPr lang="fr-FR" dirty="0"/>
              <a:t>Attention, ils doivent avoir le même « </a:t>
            </a:r>
            <a:r>
              <a:rPr lang="fr-FR" dirty="0" err="1"/>
              <a:t>name</a:t>
            </a:r>
            <a:r>
              <a:rPr lang="fr-FR" dirty="0"/>
              <a:t> » mais des « value » différentes: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Vous pouvez ajouter l’attribut « </a:t>
            </a:r>
            <a:r>
              <a:rPr lang="fr-FR" dirty="0" err="1"/>
              <a:t>checked</a:t>
            </a:r>
            <a:r>
              <a:rPr lang="fr-FR" dirty="0"/>
              <a:t> », sans valeur, pour cocher une option par défaut.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20000" y="3493462"/>
            <a:ext cx="886019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"radio1"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Radio 1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"radio2"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Radio 2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C2861F-950E-4258-BEC5-C9A30CC5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3725068"/>
            <a:ext cx="838200" cy="55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Radio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0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74" y="1500996"/>
            <a:ext cx="10233800" cy="489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listes déroulantes sont composées de deux balises pour fonctionner. La première sera la balise &lt;select&gt;&lt;/select&gt; qui permet d’indiquer le début et la fin de la liste.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La seconde balise sera &lt;option&gt;&lt;/option&gt; qui permet d’indiquer chaque choix possibles.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99147" y="4554244"/>
            <a:ext cx="518360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 suis une liste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1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2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"option3"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3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"option4"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4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D394D7-DD97-4C07-A05E-EE406FD0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65" y="5190669"/>
            <a:ext cx="1855871" cy="481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51DDF9-C705-4B1D-8CE0-9CB1828E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32" y="4700815"/>
            <a:ext cx="1855871" cy="1461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Listes déroulantes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6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9036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Vous pouvez ajouter l’attribut « </a:t>
            </a:r>
            <a:r>
              <a:rPr lang="fr-FR" sz="2400" dirty="0" err="1"/>
              <a:t>selected</a:t>
            </a:r>
            <a:r>
              <a:rPr lang="fr-FR" sz="2400" dirty="0"/>
              <a:t> », sans valeur, pour sélectionner une option par défaut.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Les choix, &lt;option&gt;, peuvent aussi être rassemblés dans des groupes avec les balises &lt;</a:t>
            </a:r>
            <a:r>
              <a:rPr lang="fr-FR" sz="2400" dirty="0" err="1"/>
              <a:t>optgroup</a:t>
            </a:r>
            <a:r>
              <a:rPr lang="fr-FR" sz="2400" dirty="0"/>
              <a:t>&gt;&lt;/</a:t>
            </a:r>
            <a:r>
              <a:rPr lang="fr-FR" sz="2400" dirty="0" err="1"/>
              <a:t>optgroup</a:t>
            </a:r>
            <a:r>
              <a:rPr lang="fr-FR" sz="2400" dirty="0"/>
              <a:t>&gt; qui auront comme attribut « label » pour nommer le groupe: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20000" y="4133879"/>
            <a:ext cx="5183605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 suis une liste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"Groupe 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1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2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"Groupe 2"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"option3"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3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"option4"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 4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6214A6-79D7-431B-8557-B5BC2BDCA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1"/>
          <a:stretch/>
        </p:blipFill>
        <p:spPr>
          <a:xfrm>
            <a:off x="7723648" y="4364651"/>
            <a:ext cx="2210108" cy="19472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Listes déroulantes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8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742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600" dirty="0"/>
              <a:t>Ils sont au nombre de quatre qui ont chacun leurs particularités. Il suffit de rajouter l’un des types suivant à la balise &lt;input&gt;:</a:t>
            </a:r>
          </a:p>
          <a:p>
            <a:pPr lvl="1"/>
            <a:r>
              <a:rPr lang="fr-FR" sz="2000" dirty="0"/>
              <a:t>« </a:t>
            </a:r>
            <a:r>
              <a:rPr lang="fr-FR" sz="2000" dirty="0" err="1"/>
              <a:t>submit</a:t>
            </a:r>
            <a:r>
              <a:rPr lang="fr-FR" sz="2000" dirty="0"/>
              <a:t> » =&gt; LE bouton du formulaire, permet d’effectuer l’action qui est indiquée dans la balise &lt;</a:t>
            </a:r>
            <a:r>
              <a:rPr lang="fr-FR" sz="2000" dirty="0" err="1"/>
              <a:t>form</a:t>
            </a:r>
            <a:r>
              <a:rPr lang="fr-FR" sz="2000" dirty="0"/>
              <a:t>&gt; (</a:t>
            </a:r>
            <a:r>
              <a:rPr lang="fr-FR" sz="2000" dirty="0" err="1"/>
              <a:t>method</a:t>
            </a:r>
            <a:r>
              <a:rPr lang="fr-FR" sz="2000" dirty="0"/>
              <a:t> + action)</a:t>
            </a:r>
          </a:p>
          <a:p>
            <a:pPr lvl="1"/>
            <a:r>
              <a:rPr lang="fr-FR" sz="2000" dirty="0"/>
              <a:t>« image » =&gt; Comme pour le bouton « </a:t>
            </a:r>
            <a:r>
              <a:rPr lang="fr-FR" sz="2000" dirty="0" err="1"/>
              <a:t>submit</a:t>
            </a:r>
            <a:r>
              <a:rPr lang="fr-FR" sz="2000" dirty="0"/>
              <a:t> », sauf qu’ici le bouton est sous forme d’image</a:t>
            </a:r>
          </a:p>
          <a:p>
            <a:pPr lvl="1"/>
            <a:r>
              <a:rPr lang="fr-FR" sz="2000" dirty="0"/>
              <a:t>« reset » =&gt; Remet le formulaire dans son état d’origine (efface tous les champs)</a:t>
            </a:r>
          </a:p>
          <a:p>
            <a:pPr lvl="1"/>
            <a:r>
              <a:rPr lang="fr-FR" sz="2000" dirty="0"/>
              <a:t>« </a:t>
            </a:r>
            <a:r>
              <a:rPr lang="fr-FR" sz="2000" dirty="0" err="1"/>
              <a:t>button</a:t>
            </a:r>
            <a:r>
              <a:rPr lang="fr-FR" sz="2000" dirty="0"/>
              <a:t> » =&gt; Bouton générique, c’est à nous de lui donner son action (souvent du JavaScript)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dirty="0"/>
              <a:t>Pour lui ajouter un texte, il faut y ajouter l’attribut « value ».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120000" y="5508625"/>
            <a:ext cx="51836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"Envoyer"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A43B50-E7B4-468C-9EB0-0609C57AD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3"/>
          <a:stretch/>
        </p:blipFill>
        <p:spPr>
          <a:xfrm>
            <a:off x="7694948" y="5560327"/>
            <a:ext cx="847474" cy="542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Les boutons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6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285437" cy="461728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Reprenez le précédent formulaire</a:t>
            </a:r>
          </a:p>
          <a:p>
            <a:r>
              <a:rPr lang="fr-FR" dirty="0"/>
              <a:t>Ajoutez y les champs suivants: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ensemble de quatre </a:t>
            </a:r>
            <a:r>
              <a:rPr lang="fr-FR" dirty="0" smtClean="0"/>
              <a:t>radio </a:t>
            </a:r>
            <a:r>
              <a:rPr lang="fr-FR" dirty="0"/>
              <a:t>selon le visuel, avec le premier sélectionné par défaut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cet ensemble dans un &lt;</a:t>
            </a:r>
            <a:r>
              <a:rPr lang="fr-FR" dirty="0" err="1"/>
              <a:t>fieldset</a:t>
            </a:r>
            <a:r>
              <a:rPr lang="fr-FR" dirty="0"/>
              <a:t>&gt; avec une légende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Une liste déroulante suivant le visuel, avec un champ (de votre choix) par défaut.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Deux boutons, un « </a:t>
            </a:r>
            <a:r>
              <a:rPr lang="fr-FR" dirty="0" err="1"/>
              <a:t>submit</a:t>
            </a:r>
            <a:r>
              <a:rPr lang="fr-FR" dirty="0"/>
              <a:t> » et un « reset »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cet ensemble dans un &lt;</a:t>
            </a:r>
            <a:r>
              <a:rPr lang="fr-FR" dirty="0" err="1"/>
              <a:t>fieldset</a:t>
            </a:r>
            <a:r>
              <a:rPr lang="fr-FR" dirty="0"/>
              <a:t>&gt; avec une légende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37C29B-8FF7-411E-94B6-EF56E897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53" y="1521995"/>
            <a:ext cx="3846441" cy="5186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Mise en pratique (30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6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Il existe encore plus de choses pour les &lt;input&gt; et les formulaires. Je vous invite à aller voir la doc: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https://developer.mozilla.org/en-US/docs/Web/HTML/Element/Input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Et bien sur à chercher sur internet 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Aller plus loin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1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Pour faire un formulaire, nous aurons besoin de la balise &lt;</a:t>
            </a:r>
            <a:r>
              <a:rPr lang="fr-FR" dirty="0" err="1"/>
              <a:t>form</a:t>
            </a:r>
            <a:r>
              <a:rPr lang="fr-FR" dirty="0"/>
              <a:t>&gt;&lt;/</a:t>
            </a:r>
            <a:r>
              <a:rPr lang="fr-FR" dirty="0" err="1"/>
              <a:t>form</a:t>
            </a:r>
            <a:r>
              <a:rPr lang="fr-FR" dirty="0"/>
              <a:t>&gt;: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nous faudra aussi préciser dans cette balise, à l’aide d’attributs, la méthode d’envoie et l’adresse du programme qui doit traité notre demande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3702247" y="3105834"/>
            <a:ext cx="47875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&lt;!--Ici mon formulaire--&gt;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La base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84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Comme </a:t>
            </a:r>
            <a:r>
              <a:rPr lang="fr-FR" dirty="0" smtClean="0"/>
              <a:t>dit </a:t>
            </a:r>
            <a:r>
              <a:rPr lang="fr-FR" dirty="0"/>
              <a:t>précédemment, il faudra ajouter une méthode </a:t>
            </a:r>
            <a:r>
              <a:rPr lang="fr-FR" dirty="0" smtClean="0"/>
              <a:t>d’envoi, </a:t>
            </a:r>
            <a:r>
              <a:rPr lang="fr-FR" dirty="0"/>
              <a:t>ici deux valeurs possibles pour notre attribut « </a:t>
            </a:r>
            <a:r>
              <a:rPr lang="fr-FR" dirty="0" err="1"/>
              <a:t>method</a:t>
            </a:r>
            <a:r>
              <a:rPr lang="fr-FR" dirty="0"/>
              <a:t> »: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Méthode « </a:t>
            </a:r>
            <a:r>
              <a:rPr lang="fr-FR" dirty="0" err="1"/>
              <a:t>get</a:t>
            </a:r>
            <a:r>
              <a:rPr lang="fr-FR" dirty="0"/>
              <a:t> » =&gt; C’est une méthode qui écrit nos informations dans l’URL de notre page. Elle est limitée à 255 caractères.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Méthode « post » =&gt; C’est la plus utilisée pour les formulaires, elle permet d’envoyer plus d’informations, de manière un peu moins visible.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3485DA-BA4B-4164-9242-51B6B2A50E3C}"/>
              </a:ext>
            </a:extLst>
          </p:cNvPr>
          <p:cNvSpPr txBox="1"/>
          <p:nvPr/>
        </p:nvSpPr>
        <p:spPr>
          <a:xfrm>
            <a:off x="2576656" y="3579394"/>
            <a:ext cx="703867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http://www.monSuperSite.com/</a:t>
            </a:r>
            <a:r>
              <a:rPr lang="fr-FR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sz="14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Roger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4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mdp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pasDuToutSécu</a:t>
            </a:r>
            <a:endParaRPr lang="fr-FR" sz="14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88D3D0-A5B2-45BB-8541-E3EADDAF3AFD}"/>
              </a:ext>
            </a:extLst>
          </p:cNvPr>
          <p:cNvSpPr txBox="1"/>
          <p:nvPr/>
        </p:nvSpPr>
        <p:spPr>
          <a:xfrm>
            <a:off x="2002566" y="5179276"/>
            <a:ext cx="8186857" cy="92333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ATTENTION !</a:t>
            </a:r>
          </a:p>
          <a:p>
            <a:r>
              <a:rPr lang="fr-FR" dirty="0">
                <a:solidFill>
                  <a:schemeClr val="bg1"/>
                </a:solidFill>
              </a:rPr>
              <a:t>Les informations envoyées avec la méthode « post » ne sont pas non plus sécurisée ! </a:t>
            </a:r>
          </a:p>
          <a:p>
            <a:r>
              <a:rPr lang="fr-FR" dirty="0">
                <a:solidFill>
                  <a:schemeClr val="bg1"/>
                </a:solidFill>
              </a:rPr>
              <a:t>Elle sont uniquement </a:t>
            </a:r>
            <a:r>
              <a:rPr lang="fr-FR" b="1" u="sng" dirty="0">
                <a:solidFill>
                  <a:schemeClr val="bg1"/>
                </a:solidFill>
              </a:rPr>
              <a:t>MOINS</a:t>
            </a:r>
            <a:r>
              <a:rPr lang="fr-FR" dirty="0">
                <a:solidFill>
                  <a:schemeClr val="bg1"/>
                </a:solidFill>
              </a:rPr>
              <a:t> visible.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Méthodes &amp; Actions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L’attribut « action » quand à lui, permet de choisir l’adresse à qui envoyer les données (une page HTML, ou un programme, par exemple, en PHP)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Voici ce que ça donne: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3702247" y="4586512"/>
            <a:ext cx="47875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&lt;!--Ici mon formulaire--&gt;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Méthodes &amp; Actions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3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9974-735D-4B46-BB7A-3C12DEC6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formulaires: Input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Commençons avec la balise &lt;input&gt; qui contiendra l’attribut « type » qui déterminera…. Son type.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premier type qui nous intéressera sera le texte: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1794565" y="4855117"/>
            <a:ext cx="47875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8FB2D6-66AD-497B-9AE3-25EB2584E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631"/>
          <a:stretch/>
        </p:blipFill>
        <p:spPr>
          <a:xfrm>
            <a:off x="7860102" y="5002069"/>
            <a:ext cx="1909276" cy="352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1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59574"/>
            <a:ext cx="10233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dirty="0"/>
              <a:t>Ajoutons quelques attributs à notre balise &lt;input&gt; pour améliorer tout ça: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000" dirty="0"/>
              <a:t>- L’attribut « </a:t>
            </a:r>
            <a:r>
              <a:rPr lang="fr-FR" sz="2000" dirty="0" err="1"/>
              <a:t>name</a:t>
            </a:r>
            <a:r>
              <a:rPr lang="fr-FR" sz="2000" dirty="0"/>
              <a:t> » =&gt; Permet </a:t>
            </a:r>
            <a:r>
              <a:rPr lang="fr-FR" sz="2000" dirty="0" smtClean="0"/>
              <a:t>de nommer </a:t>
            </a:r>
            <a:r>
              <a:rPr lang="fr-FR" sz="2000" dirty="0"/>
              <a:t>la valeur du champs (la variable)</a:t>
            </a:r>
          </a:p>
          <a:p>
            <a:pPr marL="0" indent="0">
              <a:buNone/>
            </a:pPr>
            <a:r>
              <a:rPr lang="fr-FR" sz="2000" dirty="0"/>
              <a:t>	- L’attribut « value » =&gt; Permet d’imposer une valeur par défaut</a:t>
            </a:r>
          </a:p>
          <a:p>
            <a:pPr marL="0" indent="0">
              <a:buNone/>
            </a:pPr>
            <a:r>
              <a:rPr lang="fr-FR" sz="2000" dirty="0"/>
              <a:t>	- L’attribut « </a:t>
            </a:r>
            <a:r>
              <a:rPr lang="fr-FR" sz="2000" dirty="0" err="1"/>
              <a:t>placeholder</a:t>
            </a:r>
            <a:r>
              <a:rPr lang="fr-FR" sz="2000" dirty="0"/>
              <a:t> » =&gt; Permet une indication sur le contenu du champs, 		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disparait </a:t>
            </a:r>
            <a:r>
              <a:rPr lang="fr-FR" sz="2000" dirty="0"/>
              <a:t>quand on écrit</a:t>
            </a:r>
          </a:p>
          <a:p>
            <a:pPr marL="0" indent="0">
              <a:buNone/>
            </a:pPr>
            <a:r>
              <a:rPr lang="fr-FR" sz="2000" dirty="0"/>
              <a:t>	- L’attribut « </a:t>
            </a:r>
            <a:r>
              <a:rPr lang="fr-FR" sz="2000" dirty="0" err="1"/>
              <a:t>maxlength</a:t>
            </a:r>
            <a:r>
              <a:rPr lang="fr-FR" sz="2000" dirty="0"/>
              <a:t> » =&gt; Permet de limiter le nombre de caractères</a:t>
            </a:r>
          </a:p>
          <a:p>
            <a:pPr marL="0" indent="0">
              <a:buNone/>
            </a:pPr>
            <a:r>
              <a:rPr lang="fr-FR" sz="2000" dirty="0"/>
              <a:t>	- L’attribut « </a:t>
            </a:r>
            <a:r>
              <a:rPr lang="fr-FR" sz="2000" dirty="0" err="1"/>
              <a:t>minlength</a:t>
            </a:r>
            <a:r>
              <a:rPr lang="fr-FR" sz="2000" dirty="0"/>
              <a:t> » =&gt; Permet d’imposer un nombre minimum de caractères</a:t>
            </a:r>
          </a:p>
          <a:p>
            <a:pPr marL="0" indent="0">
              <a:buNone/>
            </a:pPr>
            <a:r>
              <a:rPr lang="fr-FR" sz="2000" dirty="0"/>
              <a:t>	- L’attribut « size » =&gt; Permet de choisir la taille du champs</a:t>
            </a:r>
          </a:p>
          <a:p>
            <a:pPr marL="0" indent="0">
              <a:buNone/>
            </a:pPr>
            <a:r>
              <a:rPr lang="fr-FR" sz="2000" dirty="0"/>
              <a:t>	- L’attribut « id » =&gt; Vous connaissez déjà </a:t>
            </a:r>
            <a:r>
              <a:rPr lang="fr-FR" sz="2000" dirty="0">
                <a:sym typeface="Wingdings" panose="05000000000000000000" pitchFamily="2" charset="2"/>
              </a:rPr>
              <a:t>! (Permet d’identifier le champ)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- L’attribut « </a:t>
            </a:r>
            <a:r>
              <a:rPr lang="fr-FR" sz="2000" dirty="0" err="1">
                <a:sym typeface="Wingdings" panose="05000000000000000000" pitchFamily="2" charset="2"/>
              </a:rPr>
              <a:t>required</a:t>
            </a:r>
            <a:r>
              <a:rPr lang="fr-FR" sz="2000" dirty="0">
                <a:sym typeface="Wingdings" panose="05000000000000000000" pitchFamily="2" charset="2"/>
              </a:rPr>
              <a:t> » =&gt; Permet de rendre un champ obligatoire (sans valeur)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- L’attribut « autofocus » =&gt; Permet de forcer l’emplacement du curseur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327392" y="5910912"/>
            <a:ext cx="852785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"Entrez un prénom"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6EB374-E236-432E-81C4-340249E3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0" y="6038814"/>
            <a:ext cx="1866900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3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 de continuer sur les &lt;input&gt;, penchons nous rapidement sur la balise &lt;label&gt;&lt;/label&gt; qui permet de rajouter un libellé à nos &lt;input&gt;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cela, il faut lier notre libellé à notre &lt;input&gt; grâce à l’attribut</a:t>
            </a:r>
          </a:p>
          <a:p>
            <a:pPr marL="0" indent="0">
              <a:buNone/>
            </a:pPr>
            <a:r>
              <a:rPr lang="fr-FR" dirty="0"/>
              <a:t>« for » où l’on indique la valeur de l’identifiant de notre &lt;input&gt;: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88708-BFBE-47CD-96CB-302327C86068}"/>
              </a:ext>
            </a:extLst>
          </p:cNvPr>
          <p:cNvSpPr txBox="1"/>
          <p:nvPr/>
        </p:nvSpPr>
        <p:spPr>
          <a:xfrm>
            <a:off x="889958" y="5083156"/>
            <a:ext cx="860004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monProgramme.php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Prénom: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"Entrez un prénom"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A9C85D-1395-4C99-8BA3-B8A712A1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56" y="6064999"/>
            <a:ext cx="2533650" cy="36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Label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3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5036-8551-4F88-B0BB-70FFD939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existe plusieurs variantes de texte pour notre balise. Ces types alternatifs ne </a:t>
            </a:r>
            <a:r>
              <a:rPr lang="fr-FR" dirty="0" smtClean="0"/>
              <a:t>changent </a:t>
            </a:r>
            <a:r>
              <a:rPr lang="fr-FR" dirty="0"/>
              <a:t>pas l’apparence en mode desktop (PC) mais </a:t>
            </a:r>
            <a:r>
              <a:rPr lang="fr-FR" dirty="0" smtClean="0"/>
              <a:t>changent </a:t>
            </a:r>
            <a:r>
              <a:rPr lang="fr-FR" dirty="0"/>
              <a:t>le clavier des mobiles: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/>
              <a:t>email =&gt; Permet de saisir une adresse Email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 tel =&gt; Permet de saisir un numéro de téléphone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 url =&gt; Permet de saisir une URL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22E21A-A37D-4C94-B6C5-BFC55759E786}"/>
              </a:ext>
            </a:extLst>
          </p:cNvPr>
          <p:cNvSpPr txBox="1"/>
          <p:nvPr/>
        </p:nvSpPr>
        <p:spPr>
          <a:xfrm>
            <a:off x="4824663" y="4784292"/>
            <a:ext cx="254267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"tel"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E1F1EA-13CB-4CE2-9512-69A8A2C41DFB}"/>
              </a:ext>
            </a:extLst>
          </p:cNvPr>
          <p:cNvSpPr txBox="1"/>
          <p:nvPr/>
        </p:nvSpPr>
        <p:spPr>
          <a:xfrm>
            <a:off x="4824663" y="6034901"/>
            <a:ext cx="254267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B258B6-A12C-4CEC-9DF4-77A61CFDDE83}"/>
              </a:ext>
            </a:extLst>
          </p:cNvPr>
          <p:cNvSpPr txBox="1"/>
          <p:nvPr/>
        </p:nvSpPr>
        <p:spPr>
          <a:xfrm>
            <a:off x="4824663" y="3672182"/>
            <a:ext cx="254267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formulaires: Input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Variantes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5" name="Image 14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6" name="Image 15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7" name="Image 16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8" name="Image 17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3" name="Rectangle 22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5" name="Image 24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6" name="Image 25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7" name="Image 26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Image 27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9" name="Image 28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3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510</TotalTime>
  <Words>1090</Words>
  <Application>Microsoft Office PowerPoint</Application>
  <PresentationFormat>Grand écran</PresentationFormat>
  <Paragraphs>275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formulaires: Input 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Rodolphe BRUMENT</cp:lastModifiedBy>
  <cp:revision>54</cp:revision>
  <dcterms:created xsi:type="dcterms:W3CDTF">2017-03-22T10:02:42Z</dcterms:created>
  <dcterms:modified xsi:type="dcterms:W3CDTF">2021-04-16T07:37:37Z</dcterms:modified>
</cp:coreProperties>
</file>